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1.svg" ContentType="image/svg+xml"/>
  <Override PartName="/ppt/media/image12.svg" ContentType="image/svg+xml"/>
  <Override PartName="/ppt/media/image13.svg" ContentType="image/svg+xml"/>
  <Override PartName="/ppt/media/image14.svg" ContentType="image/svg+xml"/>
  <Override PartName="/ppt/media/image15.svg" ContentType="image/svg+xml"/>
  <Override PartName="/ppt/media/image16.svg" ContentType="image/svg+xml"/>
  <Override PartName="/ppt/media/image17.svg" ContentType="image/svg+xml"/>
  <Override PartName="/ppt/media/image18.svg" ContentType="image/svg+xml"/>
  <Override PartName="/ppt/media/image19.svg" ContentType="image/svg+xml"/>
  <Override PartName="/ppt/media/image20.svg" ContentType="image/svg+xml"/>
  <Override PartName="/ppt/media/image21.svg" ContentType="image/svg+xml"/>
  <Override PartName="/ppt/media/image2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7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7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C064A-D61B-4B21-B757-51A9B82445B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1580284"/>
            <a:ext cx="2971800" cy="6117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11580284"/>
            <a:ext cx="2971800" cy="6117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05E07-67EA-4042-A3F6-853A8AD8D20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7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svg"/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svg"/><Relationship Id="rId1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9.svg"/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height:720,background:'#0A2A52',position:'relative',overflow:'hidden'}}&gt;&#10;  &lt;Box style={{position:'absolute',top:-140,right:-90,width:600,height:600,borderRadius:300,background:'radial-gradient(circle, rgba(61,123,217,0.30) 0%, rgba(10,42,82,0) 70%)'}} /&gt;&#10;  &lt;Box style={{position:'absolute',bottom:-180,left:-70,width:520,height:520,borderRadius:260,background:'radial-gradient(circle, rgba(30,79,168,0.28) 0%, rgba(10,42,82,0) 72%)'}} /&gt;&#10;  &lt;Box style={{position:'absolute',top:0,left:0,right:0,height:6,background:'#3D7BD9'}} /&gt;&#10;  &lt;Box style={{position:'absolute',top:44,left:56,flexDirection:'row',alignItems:'center',justifyContent:'space-between',width:1168}}&gt;&#10;    &lt;Image src=&quot;assets/eeap_logo.png&quot; style={{width:292,height:77}} /&gt;&#10;    &lt;Text style={{fontSize:15,color:'#9DB4D6',textAlign:'right',lineHeight:1.5}}&gt;2026 Energy Evaluation Asia Pacific&lt;br/&gt;Virtual Conference&lt;/Text&gt;&#10;  &lt;/Box&gt;&#10;  &lt;Box style={{position:'absolute',top:176,left:56,width:860,flexDirection:'column',gap:20}}&gt;&#10;    &lt;Text style={{fontSize:16,color:'#7FA8E0',letterSpacing:2.5,fontWeight:'bold'}}&gt;SESSION · CLIMATE ACCOUNTABILITY AND MULTIPLE BENEFITS&lt;/Text&gt;&#10;    &lt;Text style={{fontSize:46,color:'#FFFFFF',fontWeight:'bold',fontFamily:'Georgia, Times New Roman, serif',lineHeight:1.28}}&gt;The Evaluative Foundations of Climate Justice&lt;/Text&gt;&#10;    &lt;Text style={{fontSize:23,color:'#BBD0EA',lineHeight:1.45}}&gt;Lessons from the ITLOS Advisory Opinion for Evidence-Based Energy Transition&lt;/Text&gt;&#10;    &lt;Box style={{width:110,height:5,background:'#FFC107',borderRadius:2}} /&gt;&#10;  &lt;/Box&gt;&#10;  &lt;Image src=&quot;assets/itlos_emblem.png&quot; style={{position:'absolute',right:70,top:224,width:214,height:160,opacity:0.92}} /&gt;&#10;  &lt;Box style={{position:'absolute',bottom:112,left:56,flexDirection:'row',gap:22}}&gt;&#10;    &lt;Box style={{background:'rgba(255,255,255,0.08)',borderRadius:12,padding:'18px 24px',width:392}}&gt;&#10;      &lt;Text style={{fontSize:22,color:'#FFFFFF',fontWeight:'bold'}}&gt;Junhua QU&lt;/Text&gt;&#10;      &lt;Text style={{fontSize:16,color:'#BBD0EA',marginTop:6}}&gt;Energy Analyst, Pratus Group&lt;/Text&gt;&#10;    &lt;/Box&gt;&#10;    &lt;Box style={{background:'rgba(61,123,217,0.30)',borderRadius:12,padding:'18px 24px',width:472}}&gt;&#10;      &lt;Text style={{fontSize:22,color:'#FFFFFF',fontWeight:'bold'}}&gt;Lan WU &lt;span style={{fontSize:15,color:'#FFC107'}}&gt;· Presenting author&lt;/span&gt;&lt;/Text&gt;&#10;      &lt;Text style={{fontSize:16,color:'#BBD0EA',marginTop:6}}&gt;Lecturer, Ocean University of China · wulan@ouc.edu.cn&lt;/Text&gt;&#10;    &lt;/Box&gt;&#10;  &lt;/Box&gt;&#10;  &lt;Box style={{position:'absolute',bottom:44,left:56,flexDirection:'row',alignItems:'center',gap:10}}&gt;&#10;    &lt;Box style={{width:10,height:10,borderRadius:5,background:'#FFC107'}} /&gt;&#10;    &lt;Text style={{fontSize:15,color:'#7FA8E0'}}&gt;15-minute presentation · Questions, feedback and collaboration very welcome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s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2A52"/>
          </a:solidFill>
        </p:spPr>
        <p:txBody>
          <a:bodyPr/>
          <a:p/>
        </p:txBody>
      </p:sp>
      <p:sp>
        <p:nvSpPr>
          <p:cNvPr id="3" name="Freeform 2"/>
          <p:cNvSpPr/>
          <p:nvPr/>
        </p:nvSpPr>
        <p:spPr>
          <a:xfrm>
            <a:off x="7334250" y="-1333500"/>
            <a:ext cx="5715000" cy="5715000"/>
          </a:xfrm>
          <a:custGeom>
            <a:avLst/>
            <a:gdLst/>
            <a:ahLst/>
            <a:cxnLst/>
            <a:pathLst>
              <a:path w="600" h="600">
                <a:moveTo>
                  <a:pt x="510" y="514"/>
                </a:moveTo>
                <a:lnTo>
                  <a:pt x="507" y="517"/>
                </a:lnTo>
                <a:lnTo>
                  <a:pt x="502" y="522"/>
                </a:lnTo>
                <a:lnTo>
                  <a:pt x="496" y="527"/>
                </a:lnTo>
                <a:lnTo>
                  <a:pt x="491" y="531"/>
                </a:lnTo>
                <a:lnTo>
                  <a:pt x="485" y="536"/>
                </a:lnTo>
                <a:lnTo>
                  <a:pt x="479" y="540"/>
                </a:lnTo>
                <a:lnTo>
                  <a:pt x="474" y="545"/>
                </a:lnTo>
                <a:lnTo>
                  <a:pt x="468" y="549"/>
                </a:lnTo>
                <a:lnTo>
                  <a:pt x="462" y="553"/>
                </a:lnTo>
                <a:lnTo>
                  <a:pt x="456" y="557"/>
                </a:lnTo>
                <a:lnTo>
                  <a:pt x="449" y="560"/>
                </a:lnTo>
                <a:lnTo>
                  <a:pt x="443" y="564"/>
                </a:lnTo>
                <a:lnTo>
                  <a:pt x="437" y="567"/>
                </a:lnTo>
                <a:lnTo>
                  <a:pt x="430" y="570"/>
                </a:lnTo>
                <a:lnTo>
                  <a:pt x="423" y="573"/>
                </a:lnTo>
                <a:lnTo>
                  <a:pt x="417" y="576"/>
                </a:lnTo>
                <a:lnTo>
                  <a:pt x="410" y="579"/>
                </a:lnTo>
                <a:lnTo>
                  <a:pt x="403" y="582"/>
                </a:lnTo>
                <a:lnTo>
                  <a:pt x="396" y="584"/>
                </a:lnTo>
                <a:lnTo>
                  <a:pt x="389" y="587"/>
                </a:lnTo>
                <a:lnTo>
                  <a:pt x="382" y="589"/>
                </a:lnTo>
                <a:lnTo>
                  <a:pt x="375" y="591"/>
                </a:lnTo>
                <a:lnTo>
                  <a:pt x="368" y="592"/>
                </a:lnTo>
                <a:lnTo>
                  <a:pt x="360" y="594"/>
                </a:lnTo>
                <a:lnTo>
                  <a:pt x="353" y="595"/>
                </a:lnTo>
                <a:lnTo>
                  <a:pt x="346" y="597"/>
                </a:lnTo>
                <a:lnTo>
                  <a:pt x="338" y="598"/>
                </a:lnTo>
                <a:lnTo>
                  <a:pt x="331" y="598"/>
                </a:lnTo>
                <a:lnTo>
                  <a:pt x="323" y="599"/>
                </a:lnTo>
                <a:lnTo>
                  <a:pt x="315" y="600"/>
                </a:lnTo>
                <a:lnTo>
                  <a:pt x="308" y="600"/>
                </a:lnTo>
                <a:lnTo>
                  <a:pt x="300" y="600"/>
                </a:lnTo>
                <a:lnTo>
                  <a:pt x="292" y="600"/>
                </a:lnTo>
                <a:lnTo>
                  <a:pt x="285" y="600"/>
                </a:lnTo>
                <a:lnTo>
                  <a:pt x="277" y="599"/>
                </a:lnTo>
                <a:lnTo>
                  <a:pt x="269" y="598"/>
                </a:lnTo>
                <a:lnTo>
                  <a:pt x="262" y="598"/>
                </a:lnTo>
                <a:lnTo>
                  <a:pt x="254" y="597"/>
                </a:lnTo>
                <a:lnTo>
                  <a:pt x="247" y="595"/>
                </a:lnTo>
                <a:lnTo>
                  <a:pt x="240" y="594"/>
                </a:lnTo>
                <a:lnTo>
                  <a:pt x="232" y="592"/>
                </a:lnTo>
                <a:lnTo>
                  <a:pt x="225" y="591"/>
                </a:lnTo>
                <a:lnTo>
                  <a:pt x="218" y="589"/>
                </a:lnTo>
                <a:lnTo>
                  <a:pt x="211" y="587"/>
                </a:lnTo>
                <a:lnTo>
                  <a:pt x="204" y="584"/>
                </a:lnTo>
                <a:lnTo>
                  <a:pt x="197" y="582"/>
                </a:lnTo>
                <a:lnTo>
                  <a:pt x="190" y="579"/>
                </a:lnTo>
                <a:lnTo>
                  <a:pt x="183" y="576"/>
                </a:lnTo>
                <a:lnTo>
                  <a:pt x="177" y="573"/>
                </a:lnTo>
                <a:lnTo>
                  <a:pt x="170" y="570"/>
                </a:lnTo>
                <a:lnTo>
                  <a:pt x="163" y="567"/>
                </a:lnTo>
                <a:lnTo>
                  <a:pt x="157" y="564"/>
                </a:lnTo>
                <a:lnTo>
                  <a:pt x="151" y="560"/>
                </a:lnTo>
                <a:lnTo>
                  <a:pt x="144" y="557"/>
                </a:lnTo>
                <a:lnTo>
                  <a:pt x="138" y="553"/>
                </a:lnTo>
                <a:lnTo>
                  <a:pt x="132" y="549"/>
                </a:lnTo>
                <a:lnTo>
                  <a:pt x="126" y="545"/>
                </a:lnTo>
                <a:lnTo>
                  <a:pt x="121" y="540"/>
                </a:lnTo>
                <a:lnTo>
                  <a:pt x="115" y="536"/>
                </a:lnTo>
                <a:lnTo>
                  <a:pt x="109" y="531"/>
                </a:lnTo>
                <a:lnTo>
                  <a:pt x="104" y="527"/>
                </a:lnTo>
                <a:lnTo>
                  <a:pt x="98" y="522"/>
                </a:lnTo>
                <a:lnTo>
                  <a:pt x="93" y="517"/>
                </a:lnTo>
                <a:lnTo>
                  <a:pt x="88" y="512"/>
                </a:lnTo>
                <a:lnTo>
                  <a:pt x="83" y="507"/>
                </a:lnTo>
                <a:lnTo>
                  <a:pt x="78" y="502"/>
                </a:lnTo>
                <a:lnTo>
                  <a:pt x="73" y="496"/>
                </a:lnTo>
                <a:lnTo>
                  <a:pt x="69" y="491"/>
                </a:lnTo>
                <a:lnTo>
                  <a:pt x="64" y="485"/>
                </a:lnTo>
                <a:lnTo>
                  <a:pt x="60" y="479"/>
                </a:lnTo>
                <a:lnTo>
                  <a:pt x="55" y="474"/>
                </a:lnTo>
                <a:lnTo>
                  <a:pt x="51" y="468"/>
                </a:lnTo>
                <a:lnTo>
                  <a:pt x="47" y="462"/>
                </a:lnTo>
                <a:lnTo>
                  <a:pt x="43" y="456"/>
                </a:lnTo>
                <a:lnTo>
                  <a:pt x="40" y="449"/>
                </a:lnTo>
                <a:lnTo>
                  <a:pt x="36" y="443"/>
                </a:lnTo>
                <a:lnTo>
                  <a:pt x="33" y="437"/>
                </a:lnTo>
                <a:lnTo>
                  <a:pt x="30" y="430"/>
                </a:lnTo>
                <a:lnTo>
                  <a:pt x="27" y="423"/>
                </a:lnTo>
                <a:lnTo>
                  <a:pt x="24" y="417"/>
                </a:lnTo>
                <a:lnTo>
                  <a:pt x="21" y="410"/>
                </a:lnTo>
                <a:lnTo>
                  <a:pt x="18" y="403"/>
                </a:lnTo>
                <a:lnTo>
                  <a:pt x="16" y="396"/>
                </a:lnTo>
                <a:lnTo>
                  <a:pt x="13" y="389"/>
                </a:lnTo>
                <a:lnTo>
                  <a:pt x="11" y="382"/>
                </a:lnTo>
                <a:lnTo>
                  <a:pt x="9" y="375"/>
                </a:lnTo>
                <a:lnTo>
                  <a:pt x="8" y="368"/>
                </a:lnTo>
                <a:lnTo>
                  <a:pt x="6" y="360"/>
                </a:lnTo>
                <a:lnTo>
                  <a:pt x="5" y="353"/>
                </a:lnTo>
                <a:lnTo>
                  <a:pt x="3" y="346"/>
                </a:lnTo>
                <a:lnTo>
                  <a:pt x="2" y="338"/>
                </a:lnTo>
                <a:lnTo>
                  <a:pt x="2" y="331"/>
                </a:lnTo>
                <a:lnTo>
                  <a:pt x="1" y="323"/>
                </a:lnTo>
                <a:lnTo>
                  <a:pt x="0" y="315"/>
                </a:lnTo>
                <a:lnTo>
                  <a:pt x="0" y="308"/>
                </a:lnTo>
                <a:lnTo>
                  <a:pt x="0" y="300"/>
                </a:lnTo>
                <a:lnTo>
                  <a:pt x="0" y="292"/>
                </a:lnTo>
                <a:lnTo>
                  <a:pt x="0" y="285"/>
                </a:lnTo>
                <a:lnTo>
                  <a:pt x="1" y="277"/>
                </a:lnTo>
                <a:lnTo>
                  <a:pt x="2" y="269"/>
                </a:lnTo>
                <a:lnTo>
                  <a:pt x="2" y="262"/>
                </a:lnTo>
                <a:lnTo>
                  <a:pt x="3" y="254"/>
                </a:lnTo>
                <a:lnTo>
                  <a:pt x="5" y="247"/>
                </a:lnTo>
                <a:lnTo>
                  <a:pt x="6" y="240"/>
                </a:lnTo>
                <a:lnTo>
                  <a:pt x="8" y="232"/>
                </a:lnTo>
                <a:lnTo>
                  <a:pt x="9" y="225"/>
                </a:lnTo>
                <a:lnTo>
                  <a:pt x="11" y="218"/>
                </a:lnTo>
                <a:lnTo>
                  <a:pt x="13" y="211"/>
                </a:lnTo>
                <a:lnTo>
                  <a:pt x="16" y="204"/>
                </a:lnTo>
                <a:lnTo>
                  <a:pt x="18" y="197"/>
                </a:lnTo>
                <a:lnTo>
                  <a:pt x="21" y="190"/>
                </a:lnTo>
                <a:lnTo>
                  <a:pt x="24" y="183"/>
                </a:lnTo>
                <a:lnTo>
                  <a:pt x="27" y="177"/>
                </a:lnTo>
                <a:lnTo>
                  <a:pt x="30" y="170"/>
                </a:lnTo>
                <a:lnTo>
                  <a:pt x="33" y="163"/>
                </a:lnTo>
                <a:lnTo>
                  <a:pt x="36" y="157"/>
                </a:lnTo>
                <a:lnTo>
                  <a:pt x="40" y="151"/>
                </a:lnTo>
                <a:lnTo>
                  <a:pt x="43" y="144"/>
                </a:lnTo>
                <a:lnTo>
                  <a:pt x="46" y="140"/>
                </a:lnTo>
                <a:lnTo>
                  <a:pt x="510" y="140"/>
                </a:lnTo>
                <a:close/>
              </a:path>
            </a:pathLst>
          </a:custGeom>
          <a:gradFill>
            <a:gsLst>
              <a:gs pos="0">
                <a:srgbClr val="3D7BD9">
                  <a:alpha val="30000"/>
                </a:srgbClr>
              </a:gs>
              <a:gs pos="70000">
                <a:srgbClr val="0A2A52">
                  <a:alpha val="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/>
          <a:p/>
        </p:txBody>
      </p:sp>
      <p:sp>
        <p:nvSpPr>
          <p:cNvPr id="4" name="Freeform 3"/>
          <p:cNvSpPr/>
          <p:nvPr/>
        </p:nvSpPr>
        <p:spPr>
          <a:xfrm>
            <a:off x="-666750" y="3619500"/>
            <a:ext cx="4953000" cy="4953000"/>
          </a:xfrm>
          <a:custGeom>
            <a:avLst/>
            <a:gdLst/>
            <a:ahLst/>
            <a:cxnLst/>
            <a:pathLst>
              <a:path w="520" h="520">
                <a:moveTo>
                  <a:pt x="267" y="0"/>
                </a:moveTo>
                <a:lnTo>
                  <a:pt x="273" y="0"/>
                </a:lnTo>
                <a:lnTo>
                  <a:pt x="280" y="1"/>
                </a:lnTo>
                <a:lnTo>
                  <a:pt x="287" y="1"/>
                </a:lnTo>
                <a:lnTo>
                  <a:pt x="293" y="2"/>
                </a:lnTo>
                <a:lnTo>
                  <a:pt x="300" y="3"/>
                </a:lnTo>
                <a:lnTo>
                  <a:pt x="306" y="4"/>
                </a:lnTo>
                <a:lnTo>
                  <a:pt x="312" y="5"/>
                </a:lnTo>
                <a:lnTo>
                  <a:pt x="319" y="7"/>
                </a:lnTo>
                <a:lnTo>
                  <a:pt x="325" y="8"/>
                </a:lnTo>
                <a:lnTo>
                  <a:pt x="331" y="10"/>
                </a:lnTo>
                <a:lnTo>
                  <a:pt x="337" y="12"/>
                </a:lnTo>
                <a:lnTo>
                  <a:pt x="343" y="14"/>
                </a:lnTo>
                <a:lnTo>
                  <a:pt x="349" y="16"/>
                </a:lnTo>
                <a:lnTo>
                  <a:pt x="355" y="18"/>
                </a:lnTo>
                <a:lnTo>
                  <a:pt x="361" y="20"/>
                </a:lnTo>
                <a:lnTo>
                  <a:pt x="367" y="23"/>
                </a:lnTo>
                <a:lnTo>
                  <a:pt x="373" y="26"/>
                </a:lnTo>
                <a:lnTo>
                  <a:pt x="378" y="28"/>
                </a:lnTo>
                <a:lnTo>
                  <a:pt x="384" y="31"/>
                </a:lnTo>
                <a:lnTo>
                  <a:pt x="389" y="34"/>
                </a:lnTo>
                <a:lnTo>
                  <a:pt x="395" y="38"/>
                </a:lnTo>
                <a:lnTo>
                  <a:pt x="400" y="41"/>
                </a:lnTo>
                <a:lnTo>
                  <a:pt x="405" y="44"/>
                </a:lnTo>
                <a:lnTo>
                  <a:pt x="410" y="48"/>
                </a:lnTo>
                <a:lnTo>
                  <a:pt x="416" y="52"/>
                </a:lnTo>
                <a:lnTo>
                  <a:pt x="420" y="55"/>
                </a:lnTo>
                <a:lnTo>
                  <a:pt x="425" y="59"/>
                </a:lnTo>
                <a:lnTo>
                  <a:pt x="430" y="63"/>
                </a:lnTo>
                <a:lnTo>
                  <a:pt x="435" y="68"/>
                </a:lnTo>
                <a:lnTo>
                  <a:pt x="439" y="72"/>
                </a:lnTo>
                <a:lnTo>
                  <a:pt x="444" y="76"/>
                </a:lnTo>
                <a:lnTo>
                  <a:pt x="448" y="81"/>
                </a:lnTo>
                <a:lnTo>
                  <a:pt x="452" y="85"/>
                </a:lnTo>
                <a:lnTo>
                  <a:pt x="457" y="90"/>
                </a:lnTo>
                <a:lnTo>
                  <a:pt x="461" y="95"/>
                </a:lnTo>
                <a:lnTo>
                  <a:pt x="465" y="100"/>
                </a:lnTo>
                <a:lnTo>
                  <a:pt x="468" y="104"/>
                </a:lnTo>
                <a:lnTo>
                  <a:pt x="472" y="110"/>
                </a:lnTo>
                <a:lnTo>
                  <a:pt x="476" y="115"/>
                </a:lnTo>
                <a:lnTo>
                  <a:pt x="479" y="120"/>
                </a:lnTo>
                <a:lnTo>
                  <a:pt x="482" y="125"/>
                </a:lnTo>
                <a:lnTo>
                  <a:pt x="486" y="131"/>
                </a:lnTo>
                <a:lnTo>
                  <a:pt x="489" y="136"/>
                </a:lnTo>
                <a:lnTo>
                  <a:pt x="492" y="142"/>
                </a:lnTo>
                <a:lnTo>
                  <a:pt x="494" y="147"/>
                </a:lnTo>
                <a:lnTo>
                  <a:pt x="497" y="153"/>
                </a:lnTo>
                <a:lnTo>
                  <a:pt x="500" y="159"/>
                </a:lnTo>
                <a:lnTo>
                  <a:pt x="502" y="165"/>
                </a:lnTo>
                <a:lnTo>
                  <a:pt x="504" y="171"/>
                </a:lnTo>
                <a:lnTo>
                  <a:pt x="506" y="177"/>
                </a:lnTo>
                <a:lnTo>
                  <a:pt x="508" y="183"/>
                </a:lnTo>
                <a:lnTo>
                  <a:pt x="510" y="189"/>
                </a:lnTo>
                <a:lnTo>
                  <a:pt x="512" y="195"/>
                </a:lnTo>
                <a:lnTo>
                  <a:pt x="513" y="201"/>
                </a:lnTo>
                <a:lnTo>
                  <a:pt x="515" y="208"/>
                </a:lnTo>
                <a:lnTo>
                  <a:pt x="516" y="214"/>
                </a:lnTo>
                <a:lnTo>
                  <a:pt x="517" y="220"/>
                </a:lnTo>
                <a:lnTo>
                  <a:pt x="518" y="227"/>
                </a:lnTo>
                <a:lnTo>
                  <a:pt x="519" y="233"/>
                </a:lnTo>
                <a:lnTo>
                  <a:pt x="519" y="240"/>
                </a:lnTo>
                <a:lnTo>
                  <a:pt x="520" y="247"/>
                </a:lnTo>
                <a:lnTo>
                  <a:pt x="520" y="253"/>
                </a:lnTo>
                <a:lnTo>
                  <a:pt x="520" y="260"/>
                </a:lnTo>
                <a:lnTo>
                  <a:pt x="520" y="267"/>
                </a:lnTo>
                <a:lnTo>
                  <a:pt x="520" y="273"/>
                </a:lnTo>
                <a:lnTo>
                  <a:pt x="519" y="280"/>
                </a:lnTo>
                <a:lnTo>
                  <a:pt x="519" y="287"/>
                </a:lnTo>
                <a:lnTo>
                  <a:pt x="518" y="293"/>
                </a:lnTo>
                <a:lnTo>
                  <a:pt x="517" y="300"/>
                </a:lnTo>
                <a:lnTo>
                  <a:pt x="516" y="306"/>
                </a:lnTo>
                <a:lnTo>
                  <a:pt x="515" y="312"/>
                </a:lnTo>
                <a:lnTo>
                  <a:pt x="513" y="319"/>
                </a:lnTo>
                <a:lnTo>
                  <a:pt x="512" y="325"/>
                </a:lnTo>
                <a:lnTo>
                  <a:pt x="510" y="331"/>
                </a:lnTo>
                <a:lnTo>
                  <a:pt x="508" y="337"/>
                </a:lnTo>
                <a:lnTo>
                  <a:pt x="507" y="340"/>
                </a:lnTo>
                <a:lnTo>
                  <a:pt x="70" y="340"/>
                </a:lnTo>
                <a:lnTo>
                  <a:pt x="70" y="83"/>
                </a:lnTo>
                <a:lnTo>
                  <a:pt x="72" y="81"/>
                </a:lnTo>
                <a:lnTo>
                  <a:pt x="76" y="76"/>
                </a:lnTo>
                <a:lnTo>
                  <a:pt x="81" y="72"/>
                </a:lnTo>
                <a:lnTo>
                  <a:pt x="85" y="68"/>
                </a:lnTo>
                <a:lnTo>
                  <a:pt x="90" y="63"/>
                </a:lnTo>
                <a:lnTo>
                  <a:pt x="95" y="59"/>
                </a:lnTo>
                <a:lnTo>
                  <a:pt x="100" y="55"/>
                </a:lnTo>
                <a:lnTo>
                  <a:pt x="104" y="52"/>
                </a:lnTo>
                <a:lnTo>
                  <a:pt x="110" y="48"/>
                </a:lnTo>
                <a:lnTo>
                  <a:pt x="115" y="44"/>
                </a:lnTo>
                <a:lnTo>
                  <a:pt x="120" y="41"/>
                </a:lnTo>
                <a:lnTo>
                  <a:pt x="125" y="38"/>
                </a:lnTo>
                <a:lnTo>
                  <a:pt x="131" y="34"/>
                </a:lnTo>
                <a:lnTo>
                  <a:pt x="136" y="31"/>
                </a:lnTo>
                <a:lnTo>
                  <a:pt x="142" y="28"/>
                </a:lnTo>
                <a:lnTo>
                  <a:pt x="147" y="26"/>
                </a:lnTo>
                <a:lnTo>
                  <a:pt x="153" y="23"/>
                </a:lnTo>
                <a:lnTo>
                  <a:pt x="159" y="20"/>
                </a:lnTo>
                <a:lnTo>
                  <a:pt x="165" y="18"/>
                </a:lnTo>
                <a:lnTo>
                  <a:pt x="171" y="16"/>
                </a:lnTo>
                <a:lnTo>
                  <a:pt x="177" y="14"/>
                </a:lnTo>
                <a:lnTo>
                  <a:pt x="183" y="12"/>
                </a:lnTo>
                <a:lnTo>
                  <a:pt x="189" y="10"/>
                </a:lnTo>
                <a:lnTo>
                  <a:pt x="195" y="8"/>
                </a:lnTo>
                <a:lnTo>
                  <a:pt x="201" y="7"/>
                </a:lnTo>
                <a:lnTo>
                  <a:pt x="208" y="5"/>
                </a:lnTo>
                <a:lnTo>
                  <a:pt x="214" y="4"/>
                </a:lnTo>
                <a:lnTo>
                  <a:pt x="220" y="3"/>
                </a:lnTo>
                <a:lnTo>
                  <a:pt x="227" y="2"/>
                </a:lnTo>
                <a:lnTo>
                  <a:pt x="233" y="1"/>
                </a:lnTo>
                <a:lnTo>
                  <a:pt x="240" y="1"/>
                </a:lnTo>
                <a:lnTo>
                  <a:pt x="247" y="0"/>
                </a:lnTo>
                <a:lnTo>
                  <a:pt x="253" y="0"/>
                </a:lnTo>
                <a:lnTo>
                  <a:pt x="260" y="0"/>
                </a:lnTo>
                <a:close/>
              </a:path>
            </a:pathLst>
          </a:custGeom>
          <a:gradFill>
            <a:gsLst>
              <a:gs pos="0">
                <a:srgbClr val="1E4FA8">
                  <a:alpha val="28000"/>
                </a:srgbClr>
              </a:gs>
              <a:gs pos="72000">
                <a:srgbClr val="0A2A52">
                  <a:alpha val="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/>
          <a:p/>
        </p:txBody>
      </p:sp>
      <p:sp>
        <p:nvSpPr>
          <p:cNvPr id="5" name="Rectangles 4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3D7BD9"/>
          </a:solidFill>
        </p:spPr>
        <p:txBody>
          <a:bodyPr/>
          <a:p/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rcRect l="71" r="71"/>
          <a:stretch>
            <a:fillRect/>
          </a:stretch>
        </p:blipFill>
        <p:spPr>
          <a:xfrm>
            <a:off x="533400" y="419100"/>
            <a:ext cx="2781300" cy="733425"/>
          </a:xfrm>
          <a:prstGeom prst="rect">
            <a:avLst/>
          </a:prstGeom>
        </p:spPr>
      </p:pic>
      <p:sp>
        <p:nvSpPr>
          <p:cNvPr id="7" name="Text Box 6" descr="{&quot;isTemplate&quot;:true,&quot;type&quot;:&quot;text&quot;}"/>
          <p:cNvSpPr txBox="1"/>
          <p:nvPr/>
        </p:nvSpPr>
        <p:spPr>
          <a:xfrm>
            <a:off x="9363075" y="533400"/>
            <a:ext cx="2295525" cy="514350"/>
          </a:xfrm>
          <a:prstGeom prst="rect">
            <a:avLst/>
          </a:prstGeom>
        </p:spPr>
        <p:txBody>
          <a:bodyPr wrap="none" lIns="0" tIns="0" rIns="0" bIns="0"/>
          <a:p>
            <a:pPr algn="r">
              <a:lnSpc>
                <a:spcPct val="150000"/>
              </a:lnSpc>
            </a:pPr>
            <a:r>
              <a:rPr lang="en-US" sz="1125">
                <a:solidFill>
                  <a:srgbClr val="9DB4D6"/>
                </a:solidFill>
                <a:latin typeface="Microsoft YaHei"/>
                <a:ea typeface="Microsoft YaHei"/>
              </a:rPr>
              <a:t>2026 Energy Evaluation Asia Pacific</a:t>
            </a:r>
            <a:endParaRPr lang="en-US" sz="1125">
              <a:solidFill>
                <a:srgbClr val="9DB4D6"/>
              </a:solidFill>
              <a:latin typeface="Microsoft YaHei"/>
              <a:ea typeface="Microsoft YaHei"/>
            </a:endParaRPr>
          </a:p>
          <a:p>
            <a:pPr algn="r">
              <a:lnSpc>
                <a:spcPct val="150000"/>
              </a:lnSpc>
            </a:pPr>
            <a:r>
              <a:rPr lang="en-US" sz="1125">
                <a:solidFill>
                  <a:srgbClr val="9DB4D6"/>
                </a:solidFill>
                <a:latin typeface="Microsoft YaHei"/>
                <a:ea typeface="Microsoft YaHei"/>
              </a:rPr>
              <a:t>Virtual Conference</a:t>
            </a:r>
            <a:endParaRPr lang="en-US" sz="1125">
              <a:solidFill>
                <a:srgbClr val="9DB4D6"/>
              </a:solidFill>
              <a:latin typeface="Microsoft YaHei"/>
              <a:ea typeface="Microsoft YaHei"/>
            </a:endParaRPr>
          </a:p>
        </p:txBody>
      </p:sp>
      <p:sp>
        <p:nvSpPr>
          <p:cNvPr id="9" name="Text Box 8" descr="{&quot;isTemplate&quot;:true,&quot;type&quot;:&quot;text&quot;}"/>
          <p:cNvSpPr txBox="1"/>
          <p:nvPr/>
        </p:nvSpPr>
        <p:spPr>
          <a:xfrm>
            <a:off x="533400" y="2057400"/>
            <a:ext cx="8191500" cy="13525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28000"/>
              </a:lnSpc>
            </a:pPr>
            <a:r>
              <a:rPr lang="en-US" sz="3450" b="1">
                <a:solidFill>
                  <a:srgbClr val="FFFFFF"/>
                </a:solidFill>
                <a:latin typeface="Georgia" panose="02040502050405090303"/>
                <a:ea typeface="Georgia" panose="02040502050405090303"/>
              </a:rPr>
              <a:t>The Evaluative Foundations of Climate Justice</a:t>
            </a:r>
            <a:endParaRPr lang="en-US" sz="3450" b="1">
              <a:solidFill>
                <a:srgbClr val="FFFFFF"/>
              </a:solidFill>
              <a:latin typeface="Georgia" panose="02040502050405090303"/>
              <a:ea typeface="Georgia" panose="02040502050405090303"/>
            </a:endParaRPr>
          </a:p>
        </p:txBody>
      </p:sp>
      <p:sp>
        <p:nvSpPr>
          <p:cNvPr id="10" name="Text Box 9" descr="{&quot;isTemplate&quot;:true,&quot;type&quot;:&quot;text&quot;}"/>
          <p:cNvSpPr txBox="1"/>
          <p:nvPr/>
        </p:nvSpPr>
        <p:spPr>
          <a:xfrm>
            <a:off x="533400" y="3600450"/>
            <a:ext cx="8191500" cy="3905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en-US" sz="1725">
                <a:solidFill>
                  <a:srgbClr val="BBD0EA"/>
                </a:solidFill>
                <a:latin typeface="Microsoft YaHei"/>
                <a:ea typeface="Microsoft YaHei"/>
              </a:rPr>
              <a:t>Lessons from the ITLOS Advisory Opinion for Evidence-Based Energy Transition</a:t>
            </a:r>
            <a:endParaRPr lang="en-US" sz="1725">
              <a:solidFill>
                <a:srgbClr val="BBD0EA"/>
              </a:solidFill>
              <a:latin typeface="Microsoft YaHei"/>
              <a:ea typeface="Microsoft YaHe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33400" y="4181475"/>
            <a:ext cx="1047750" cy="47625"/>
          </a:xfrm>
          <a:prstGeom prst="roundRect">
            <a:avLst>
              <a:gd name="adj" fmla="val 40000"/>
            </a:avLst>
          </a:prstGeom>
          <a:solidFill>
            <a:srgbClr val="FFC107"/>
          </a:solidFill>
        </p:spPr>
        <p:txBody>
          <a:bodyPr/>
          <a:p/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alphaModFix amt="92000"/>
          </a:blip>
          <a:srcRect t="155" b="155"/>
          <a:stretch>
            <a:fillRect/>
          </a:stretch>
        </p:blipFill>
        <p:spPr>
          <a:xfrm>
            <a:off x="9486900" y="2133600"/>
            <a:ext cx="2038350" cy="15240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33400" y="4943475"/>
            <a:ext cx="3733800" cy="847725"/>
          </a:xfrm>
          <a:prstGeom prst="roundRect">
            <a:avLst>
              <a:gd name="adj" fmla="val 13483"/>
            </a:avLst>
          </a:prstGeom>
          <a:solidFill>
            <a:srgbClr val="FFFFFF">
              <a:alpha val="8000"/>
            </a:srgbClr>
          </a:solidFill>
        </p:spPr>
        <p:txBody>
          <a:bodyPr/>
          <a:p/>
        </p:txBody>
      </p:sp>
      <p:sp>
        <p:nvSpPr>
          <p:cNvPr id="14" name="Text Box 13" descr="{&quot;isTemplate&quot;:true,&quot;type&quot;:&quot;text&quot;}"/>
          <p:cNvSpPr txBox="1"/>
          <p:nvPr/>
        </p:nvSpPr>
        <p:spPr>
          <a:xfrm>
            <a:off x="762000" y="5114925"/>
            <a:ext cx="32766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Microsoft YaHei"/>
                <a:ea typeface="Microsoft YaHei"/>
              </a:rPr>
              <a:t>Junhua QU</a:t>
            </a:r>
            <a:endParaRPr lang="en-US" sz="1650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15" name="Text Box 14" descr="{&quot;isTemplate&quot;:true,&quot;type&quot;:&quot;text&quot;}"/>
          <p:cNvSpPr txBox="1"/>
          <p:nvPr/>
        </p:nvSpPr>
        <p:spPr>
          <a:xfrm>
            <a:off x="762000" y="5429250"/>
            <a:ext cx="32766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BBD0EA"/>
                </a:solidFill>
                <a:latin typeface="Microsoft YaHei"/>
                <a:ea typeface="Microsoft YaHei"/>
              </a:rPr>
              <a:t>Energy Analyst, Pratus Group</a:t>
            </a:r>
            <a:endParaRPr lang="en-US" sz="1200">
              <a:solidFill>
                <a:srgbClr val="BBD0EA"/>
              </a:solidFill>
              <a:latin typeface="Microsoft YaHei"/>
              <a:ea typeface="Microsoft YaHei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476750" y="4943475"/>
            <a:ext cx="4495800" cy="847725"/>
          </a:xfrm>
          <a:prstGeom prst="roundRect">
            <a:avLst>
              <a:gd name="adj" fmla="val 13483"/>
            </a:avLst>
          </a:prstGeom>
          <a:solidFill>
            <a:srgbClr val="3D7BD9">
              <a:alpha val="30000"/>
            </a:srgbClr>
          </a:solidFill>
        </p:spPr>
        <p:txBody>
          <a:bodyPr/>
          <a:p/>
        </p:txBody>
      </p:sp>
      <p:sp>
        <p:nvSpPr>
          <p:cNvPr id="17" name="Text Box 16" descr="{&quot;isTemplate&quot;:true,&quot;type&quot;:&quot;text&quot;}"/>
          <p:cNvSpPr txBox="1"/>
          <p:nvPr/>
        </p:nvSpPr>
        <p:spPr>
          <a:xfrm>
            <a:off x="4705350" y="5114925"/>
            <a:ext cx="40386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Microsoft YaHei"/>
                <a:ea typeface="Microsoft YaHei"/>
              </a:rPr>
              <a:t>Lan WU </a:t>
            </a:r>
            <a:r>
              <a:rPr lang="en-US" sz="1125" b="1">
                <a:solidFill>
                  <a:srgbClr val="FFC107"/>
                </a:solidFill>
                <a:latin typeface="Microsoft YaHei"/>
                <a:ea typeface="Microsoft YaHei"/>
              </a:rPr>
              <a:t>· Presenting author</a:t>
            </a:r>
            <a:endParaRPr lang="en-US" sz="1125" b="1">
              <a:solidFill>
                <a:srgbClr val="FFC107"/>
              </a:solidFill>
              <a:latin typeface="Microsoft YaHei"/>
              <a:ea typeface="Microsoft YaHei"/>
            </a:endParaRPr>
          </a:p>
        </p:txBody>
      </p:sp>
      <p:sp>
        <p:nvSpPr>
          <p:cNvPr id="18" name="Text Box 17" descr="{&quot;isTemplate&quot;:true,&quot;type&quot;:&quot;text&quot;}"/>
          <p:cNvSpPr txBox="1"/>
          <p:nvPr/>
        </p:nvSpPr>
        <p:spPr>
          <a:xfrm>
            <a:off x="4705350" y="5429250"/>
            <a:ext cx="40386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BBD0EA"/>
                </a:solidFill>
                <a:latin typeface="Microsoft YaHei"/>
                <a:ea typeface="Microsoft YaHei"/>
              </a:rPr>
              <a:t>Lecturer, Ocean University of China · wulan@ouc.edu.cn</a:t>
            </a:r>
            <a:endParaRPr lang="en-US" sz="1200">
              <a:solidFill>
                <a:srgbClr val="BBD0EA"/>
              </a:solidFill>
              <a:latin typeface="Microsoft YaHei"/>
              <a:ea typeface="Microsoft YaHei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33400" y="6305550"/>
            <a:ext cx="95250" cy="95250"/>
          </a:xfrm>
          <a:prstGeom prst="roundRect">
            <a:avLst>
              <a:gd name="adj" fmla="val 50000"/>
            </a:avLst>
          </a:prstGeom>
          <a:solidFill>
            <a:srgbClr val="FFC107"/>
          </a:solidFill>
        </p:spPr>
        <p:txBody>
          <a:bodyPr/>
          <a:p/>
        </p:txBody>
      </p:sp>
      <p:sp>
        <p:nvSpPr>
          <p:cNvPr id="20" name="Text Box 19" descr="{&quot;isTemplate&quot;:true,&quot;type&quot;:&quot;text&quot;}"/>
          <p:cNvSpPr txBox="1"/>
          <p:nvPr/>
        </p:nvSpPr>
        <p:spPr>
          <a:xfrm>
            <a:off x="723900" y="6267450"/>
            <a:ext cx="49339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7FA8E0"/>
                </a:solidFill>
                <a:latin typeface="Microsoft YaHei"/>
                <a:ea typeface="Microsoft YaHei"/>
              </a:rPr>
              <a:t>15-minute presentation · Questions, feedback and collaboration very welcome</a:t>
            </a:r>
            <a:endParaRPr lang="en-US" sz="1125">
              <a:solidFill>
                <a:srgbClr val="7FA8E0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9" name="" descr="&lt;Slide style={{width:1280,height:720,background:'#F7F9FC',padding:'32px 40px 56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OVERVIEW&lt;/Text&gt;&#10;    &lt;/Box&gt;&#10;    &lt;Text style={{fontSize:14,color:'#8B97A8'}}&gt;Lan Wu · Ocean University of China&lt;/Text&gt;&#10;  &lt;/Box&gt;&#10;  &lt;Text style={{fontSize:32,fontWeight:'bold',color:'#1A2230',marginTop:10}}&gt;One idea to take away — and how we will spend 15 minutes&lt;/Text&gt;&#10;  &lt;Box style={{height:2,background:'#D6DCE5',marginTop:14}} /&gt;&#10;  &lt;Box style={{flexDirection:'row',gap:20,marginTop:18,height:436}}&gt;&#10;    &lt;Box style={{flex:1.02,background:'#0E3F8C',borderRadius:14,padding:'30px 32px',justifyContent:'space-between'}}&gt;&#10;      &lt;Box style={{flexDirection:'column',gap:18}}&gt;&#10;        &lt;Text style={{fontSize:14,color:'#9DB4D6',letterSpacing:2.5,fontWeight:'bold'}}&gt;THE MAIN IDEA&lt;/Text&gt;&#10;        &lt;Text style={{fontSize:29,color:'#FFFFFF',fontWeight:'bold',lineHeight:1.42,fontFamily:'Georgia, Times New Roman, serif'}}&gt;Evaluation is not back-office compliance — it is the infrastructure that turns scientific evidence into enforceable obligation.&lt;/Text&gt;&#10;      &lt;/Box&gt;&#10;      &lt;Text style={{fontSize:17,color:'#BBD0EA',lineHeight:1.5}}&gt;Traced in the ITLOS Advisory Opinion No. 31 (2024), then tested on a live Asia-Pacific energy policy evaluation.&lt;/Text&gt;&#10;    &lt;/Box&gt;&#10;    &lt;Box style={{flex:1,flexDirection:'column',gap:10}}&gt;&#10;      {[&#10;        ['01','Context','Why a court needed evaluation, not just science'],&#10;        ['02','Method','How we read Advisory Opinion No. 31'],&#10;        ['03','Findings','From credible evidence to enforceable duty'],&#10;        ['04','Precedent','What the ozone regime already proved'],&#10;        ['05','Worked example','Indonesia’s JETP CIPP under our protocol'],&#10;        ['06','Takeaways','Findings, feedback and collaboration'],&#10;      ].map((item, idx) =&gt; (&#10;        &lt;Box key={idx} style={{flexDirection:'row',alignItems:'center',gap:14,background:'#FFFFFF',borderRadius:10,padding:'10px 16px',border:'1px solid #D6DCE5',flex:1}}&gt;&#10;          &lt;Box style={{width:44,height:44,borderRadius:8,background:'#E8EFF8',justifyContent:'center',alignItems:'center'}}&gt;&#10;            &lt;Text style={{fontSize:19,fontWeight:'bold',color:'#0E3F8C'}}&gt;{item[0]}&lt;/Text&gt;&#10;          &lt;/Box&gt;&#10;          &lt;Box style={{flexDirection:'column',flex:1}}&gt;&#10;            &lt;Text style={{fontSize:19,fontWeight:'bold',color:'#1A2230'}}&gt;{item[1]}&lt;/Text&gt;&#10;            &lt;Text style={{fontSize:15,color:'#4A5568'}}&gt;{item[2]}&lt;/Text&gt;&#10;          &lt;/Box&gt;&#10;        &lt;/Box&gt;&#10;      ))}&#10;    &lt;/Box&gt;&#10;  &lt;/Box&gt;&#10;  &lt;Box style={{position:'absolute',left:40,right:40,bottom:18,flexDirection:'row',justifyContent:'space-between',alignItems:'center'}}&gt;&#10;    &lt;Text style={{fontSize:13,color:'#8B97A8'}}&gt;EEAP 2026 · Climate Accountability and Multiple Benefits&lt;/Text&gt;&#10;    &lt;Text style={{fontSize:14,color:'#0E3F8C',fontWeight:'bold'}}&gt;02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s 19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</p:spPr>
        <p:txBody>
          <a:bodyPr/>
          <a:p/>
        </p:txBody>
      </p:sp>
      <p:sp>
        <p:nvSpPr>
          <p:cNvPr id="201" name="Rounded Rectangle 200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202" name="Text Box 201" descr="{&quot;isTemplate&quot;:true,&quot;type&quot;:&quot;text&quot;}"/>
          <p:cNvSpPr txBox="1"/>
          <p:nvPr/>
        </p:nvSpPr>
        <p:spPr>
          <a:xfrm>
            <a:off x="571500" y="371475"/>
            <a:ext cx="92392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OVERVIEW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203" name="Text Box 202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204" name="Text Box 203" descr="{&quot;isTemplate&quot;:true,&quot;type&quot;:&quot;text&quot;}"/>
          <p:cNvSpPr txBox="1"/>
          <p:nvPr/>
        </p:nvSpPr>
        <p:spPr>
          <a:xfrm>
            <a:off x="381000" y="704850"/>
            <a:ext cx="114300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One idea to take away — and how we will spend 15 minutes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05" name="Rectangles 204"/>
          <p:cNvSpPr/>
          <p:nvPr/>
        </p:nvSpPr>
        <p:spPr>
          <a:xfrm>
            <a:off x="381000" y="1209675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206" name="Rounded Rectangle 205"/>
          <p:cNvSpPr/>
          <p:nvPr/>
        </p:nvSpPr>
        <p:spPr>
          <a:xfrm>
            <a:off x="381000" y="1400175"/>
            <a:ext cx="5676900" cy="4152900"/>
          </a:xfrm>
          <a:prstGeom prst="roundRect">
            <a:avLst>
              <a:gd name="adj" fmla="val 3211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207" name="Text Box 206" descr="{&quot;isTemplate&quot;:true,&quot;type&quot;:&quot;text&quot;}"/>
          <p:cNvSpPr txBox="1"/>
          <p:nvPr/>
        </p:nvSpPr>
        <p:spPr>
          <a:xfrm>
            <a:off x="685800" y="1685925"/>
            <a:ext cx="50673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 spc="188">
                <a:solidFill>
                  <a:srgbClr val="9DB4D6"/>
                </a:solidFill>
                <a:latin typeface="Microsoft YaHei"/>
                <a:ea typeface="Microsoft YaHei"/>
              </a:rPr>
              <a:t>THE MAIN IDEA</a:t>
            </a:r>
            <a:endParaRPr lang="en-US" sz="1050" b="1" spc="188">
              <a:solidFill>
                <a:srgbClr val="9DB4D6"/>
              </a:solidFill>
              <a:latin typeface="Microsoft YaHei"/>
              <a:ea typeface="Microsoft YaHei"/>
            </a:endParaRPr>
          </a:p>
        </p:txBody>
      </p:sp>
      <p:sp>
        <p:nvSpPr>
          <p:cNvPr id="208" name="Text Box 207" descr="{&quot;isTemplate&quot;:true,&quot;type&quot;:&quot;text&quot;}"/>
          <p:cNvSpPr txBox="1"/>
          <p:nvPr/>
        </p:nvSpPr>
        <p:spPr>
          <a:xfrm>
            <a:off x="685800" y="2019300"/>
            <a:ext cx="5067300" cy="23622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2000"/>
              </a:lnSpc>
            </a:pPr>
            <a:r>
              <a:rPr lang="en-US" sz="2175" b="1">
                <a:solidFill>
                  <a:srgbClr val="FFFFFF"/>
                </a:solidFill>
                <a:latin typeface="Georgia" panose="02040502050405090303"/>
                <a:ea typeface="Georgia" panose="02040502050405090303"/>
              </a:rPr>
              <a:t>Evaluation is not back-office compliance — it is the infrastructure that turns scientific evidence into enforceable obligation.</a:t>
            </a:r>
            <a:endParaRPr lang="en-US" sz="2175" b="1">
              <a:solidFill>
                <a:srgbClr val="FFFFFF"/>
              </a:solidFill>
              <a:latin typeface="Georgia" panose="02040502050405090303"/>
              <a:ea typeface="Georgia" panose="02040502050405090303"/>
            </a:endParaRPr>
          </a:p>
        </p:txBody>
      </p:sp>
      <p:sp>
        <p:nvSpPr>
          <p:cNvPr id="209" name="Text Box 208" descr="{&quot;isTemplate&quot;:true,&quot;type&quot;:&quot;text&quot;}"/>
          <p:cNvSpPr txBox="1"/>
          <p:nvPr/>
        </p:nvSpPr>
        <p:spPr>
          <a:xfrm>
            <a:off x="685800" y="4676775"/>
            <a:ext cx="5067300" cy="5905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275">
                <a:solidFill>
                  <a:srgbClr val="BBD0EA"/>
                </a:solidFill>
                <a:latin typeface="Microsoft YaHei"/>
                <a:ea typeface="Microsoft YaHei"/>
              </a:rPr>
              <a:t>Traced in the ITLOS Advisory Opinion No. 31 (2024), then tested on a live Asia-Pacific energy policy evaluation.</a:t>
            </a:r>
            <a:endParaRPr lang="en-US" sz="1275">
              <a:solidFill>
                <a:srgbClr val="BBD0EA"/>
              </a:solidFill>
              <a:latin typeface="Microsoft YaHei"/>
              <a:ea typeface="Microsoft YaHei"/>
            </a:endParaRPr>
          </a:p>
        </p:txBody>
      </p:sp>
      <p:sp>
        <p:nvSpPr>
          <p:cNvPr id="210" name="Rounded Rectangle 209"/>
          <p:cNvSpPr/>
          <p:nvPr/>
        </p:nvSpPr>
        <p:spPr>
          <a:xfrm>
            <a:off x="6248400" y="1400175"/>
            <a:ext cx="5562600" cy="609600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11" name="Rounded Rectangle 210"/>
          <p:cNvSpPr/>
          <p:nvPr/>
        </p:nvSpPr>
        <p:spPr>
          <a:xfrm>
            <a:off x="6400800" y="1495425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212" name="Text Box 211" descr="{&quot;isTemplate&quot;:true,&quot;type&quot;:&quot;text&quot;}"/>
          <p:cNvSpPr txBox="1"/>
          <p:nvPr/>
        </p:nvSpPr>
        <p:spPr>
          <a:xfrm>
            <a:off x="6505575" y="1600200"/>
            <a:ext cx="2095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0E3F8C"/>
                </a:solidFill>
                <a:latin typeface="Microsoft YaHei"/>
                <a:ea typeface="Microsoft YaHei"/>
              </a:rPr>
              <a:t>01</a:t>
            </a:r>
            <a:endParaRPr lang="en-US" sz="142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213" name="Text Box 212" descr="{&quot;isTemplate&quot;:true,&quot;type&quot;:&quot;text&quot;}"/>
          <p:cNvSpPr txBox="1"/>
          <p:nvPr/>
        </p:nvSpPr>
        <p:spPr>
          <a:xfrm>
            <a:off x="6953250" y="1514475"/>
            <a:ext cx="47053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1A2230"/>
                </a:solidFill>
                <a:latin typeface="Microsoft YaHei"/>
                <a:ea typeface="Microsoft YaHei"/>
              </a:rPr>
              <a:t>Context</a:t>
            </a:r>
            <a:endParaRPr lang="en-US" sz="142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14" name="Text Box 213" descr="{&quot;isTemplate&quot;:true,&quot;type&quot;:&quot;text&quot;}"/>
          <p:cNvSpPr txBox="1"/>
          <p:nvPr/>
        </p:nvSpPr>
        <p:spPr>
          <a:xfrm>
            <a:off x="6953250" y="1733550"/>
            <a:ext cx="47053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4A5568"/>
                </a:solidFill>
                <a:latin typeface="Microsoft YaHei"/>
                <a:ea typeface="Microsoft YaHei"/>
              </a:rPr>
              <a:t>Why a court needed evaluation, not just science</a:t>
            </a:r>
            <a:endParaRPr lang="en-US" sz="112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215" name="Rounded Rectangle 214"/>
          <p:cNvSpPr/>
          <p:nvPr/>
        </p:nvSpPr>
        <p:spPr>
          <a:xfrm>
            <a:off x="6248400" y="2105025"/>
            <a:ext cx="5562600" cy="619125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16" name="Rounded Rectangle 215"/>
          <p:cNvSpPr/>
          <p:nvPr/>
        </p:nvSpPr>
        <p:spPr>
          <a:xfrm>
            <a:off x="6400800" y="22098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217" name="Text Box 216" descr="{&quot;isTemplate&quot;:true,&quot;type&quot;:&quot;text&quot;}"/>
          <p:cNvSpPr txBox="1"/>
          <p:nvPr/>
        </p:nvSpPr>
        <p:spPr>
          <a:xfrm>
            <a:off x="6505575" y="2314575"/>
            <a:ext cx="2095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0E3F8C"/>
                </a:solidFill>
                <a:latin typeface="Microsoft YaHei"/>
                <a:ea typeface="Microsoft YaHei"/>
              </a:rPr>
              <a:t>02</a:t>
            </a:r>
            <a:endParaRPr lang="en-US" sz="142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218" name="Text Box 217" descr="{&quot;isTemplate&quot;:true,&quot;type&quot;:&quot;text&quot;}"/>
          <p:cNvSpPr txBox="1"/>
          <p:nvPr/>
        </p:nvSpPr>
        <p:spPr>
          <a:xfrm>
            <a:off x="6953250" y="2219325"/>
            <a:ext cx="47053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1A2230"/>
                </a:solidFill>
                <a:latin typeface="Microsoft YaHei"/>
                <a:ea typeface="Microsoft YaHei"/>
              </a:rPr>
              <a:t>Method</a:t>
            </a:r>
            <a:endParaRPr lang="en-US" sz="142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19" name="Text Box 218" descr="{&quot;isTemplate&quot;:true,&quot;type&quot;:&quot;text&quot;}"/>
          <p:cNvSpPr txBox="1"/>
          <p:nvPr/>
        </p:nvSpPr>
        <p:spPr>
          <a:xfrm>
            <a:off x="6953250" y="2438400"/>
            <a:ext cx="47053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4A5568"/>
                </a:solidFill>
                <a:latin typeface="Microsoft YaHei"/>
                <a:ea typeface="Microsoft YaHei"/>
              </a:rPr>
              <a:t>How we read Advisory Opinion No. 31</a:t>
            </a:r>
            <a:endParaRPr lang="en-US" sz="112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220" name="Rounded Rectangle 219"/>
          <p:cNvSpPr/>
          <p:nvPr/>
        </p:nvSpPr>
        <p:spPr>
          <a:xfrm>
            <a:off x="6248400" y="2819400"/>
            <a:ext cx="5562600" cy="609600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21" name="Rounded Rectangle 220"/>
          <p:cNvSpPr/>
          <p:nvPr/>
        </p:nvSpPr>
        <p:spPr>
          <a:xfrm>
            <a:off x="6400800" y="291465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222" name="Text Box 221" descr="{&quot;isTemplate&quot;:true,&quot;type&quot;:&quot;text&quot;}"/>
          <p:cNvSpPr txBox="1"/>
          <p:nvPr/>
        </p:nvSpPr>
        <p:spPr>
          <a:xfrm>
            <a:off x="6505575" y="3019425"/>
            <a:ext cx="2095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0E3F8C"/>
                </a:solidFill>
                <a:latin typeface="Microsoft YaHei"/>
                <a:ea typeface="Microsoft YaHei"/>
              </a:rPr>
              <a:t>03</a:t>
            </a:r>
            <a:endParaRPr lang="en-US" sz="142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223" name="Text Box 222" descr="{&quot;isTemplate&quot;:true,&quot;type&quot;:&quot;text&quot;}"/>
          <p:cNvSpPr txBox="1"/>
          <p:nvPr/>
        </p:nvSpPr>
        <p:spPr>
          <a:xfrm>
            <a:off x="6953250" y="2933700"/>
            <a:ext cx="47053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1A2230"/>
                </a:solidFill>
                <a:latin typeface="Microsoft YaHei"/>
                <a:ea typeface="Microsoft YaHei"/>
              </a:rPr>
              <a:t>Findings</a:t>
            </a:r>
            <a:endParaRPr lang="en-US" sz="142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24" name="Text Box 223" descr="{&quot;isTemplate&quot;:true,&quot;type&quot;:&quot;text&quot;}"/>
          <p:cNvSpPr txBox="1"/>
          <p:nvPr/>
        </p:nvSpPr>
        <p:spPr>
          <a:xfrm>
            <a:off x="6953250" y="3152775"/>
            <a:ext cx="47053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4A5568"/>
                </a:solidFill>
                <a:latin typeface="Microsoft YaHei"/>
                <a:ea typeface="Microsoft YaHei"/>
              </a:rPr>
              <a:t>From credible evidence to enforceable duty</a:t>
            </a:r>
            <a:endParaRPr lang="en-US" sz="112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225" name="Rounded Rectangle 224"/>
          <p:cNvSpPr/>
          <p:nvPr/>
        </p:nvSpPr>
        <p:spPr>
          <a:xfrm>
            <a:off x="6248400" y="3524250"/>
            <a:ext cx="5562600" cy="609600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26" name="Rounded Rectangle 225"/>
          <p:cNvSpPr/>
          <p:nvPr/>
        </p:nvSpPr>
        <p:spPr>
          <a:xfrm>
            <a:off x="6400800" y="36195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227" name="Text Box 226" descr="{&quot;isTemplate&quot;:true,&quot;type&quot;:&quot;text&quot;}"/>
          <p:cNvSpPr txBox="1"/>
          <p:nvPr/>
        </p:nvSpPr>
        <p:spPr>
          <a:xfrm>
            <a:off x="6505575" y="3724275"/>
            <a:ext cx="2095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0E3F8C"/>
                </a:solidFill>
                <a:latin typeface="Microsoft YaHei"/>
                <a:ea typeface="Microsoft YaHei"/>
              </a:rPr>
              <a:t>04</a:t>
            </a:r>
            <a:endParaRPr lang="en-US" sz="142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228" name="Text Box 227" descr="{&quot;isTemplate&quot;:true,&quot;type&quot;:&quot;text&quot;}"/>
          <p:cNvSpPr txBox="1"/>
          <p:nvPr/>
        </p:nvSpPr>
        <p:spPr>
          <a:xfrm>
            <a:off x="6953250" y="3638550"/>
            <a:ext cx="47053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1A2230"/>
                </a:solidFill>
                <a:latin typeface="Microsoft YaHei"/>
                <a:ea typeface="Microsoft YaHei"/>
              </a:rPr>
              <a:t>Historical comparison</a:t>
            </a:r>
            <a:endParaRPr lang="en-US" sz="142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29" name="Text Box 228" descr="{&quot;isTemplate&quot;:true,&quot;type&quot;:&quot;text&quot;}"/>
          <p:cNvSpPr txBox="1"/>
          <p:nvPr/>
        </p:nvSpPr>
        <p:spPr>
          <a:xfrm>
            <a:off x="6953250" y="3857625"/>
            <a:ext cx="47053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4A5568"/>
                </a:solidFill>
                <a:latin typeface="Microsoft YaHei"/>
                <a:ea typeface="Microsoft YaHei"/>
              </a:rPr>
              <a:t>What the ozone regime already proved</a:t>
            </a:r>
            <a:endParaRPr lang="en-US" sz="112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230" name="Rounded Rectangle 229"/>
          <p:cNvSpPr/>
          <p:nvPr/>
        </p:nvSpPr>
        <p:spPr>
          <a:xfrm>
            <a:off x="6248400" y="4229100"/>
            <a:ext cx="5562600" cy="619125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31" name="Rounded Rectangle 230"/>
          <p:cNvSpPr/>
          <p:nvPr/>
        </p:nvSpPr>
        <p:spPr>
          <a:xfrm>
            <a:off x="6400800" y="4333875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232" name="Text Box 231" descr="{&quot;isTemplate&quot;:true,&quot;type&quot;:&quot;text&quot;}"/>
          <p:cNvSpPr txBox="1"/>
          <p:nvPr/>
        </p:nvSpPr>
        <p:spPr>
          <a:xfrm>
            <a:off x="6505575" y="4438650"/>
            <a:ext cx="2095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0E3F8C"/>
                </a:solidFill>
                <a:latin typeface="Microsoft YaHei"/>
                <a:ea typeface="Microsoft YaHei"/>
              </a:rPr>
              <a:t>05</a:t>
            </a:r>
            <a:endParaRPr lang="en-US" sz="142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233" name="Text Box 232" descr="{&quot;isTemplate&quot;:true,&quot;type&quot;:&quot;text&quot;}"/>
          <p:cNvSpPr txBox="1"/>
          <p:nvPr/>
        </p:nvSpPr>
        <p:spPr>
          <a:xfrm>
            <a:off x="6953250" y="4343400"/>
            <a:ext cx="47053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1A2230"/>
                </a:solidFill>
                <a:latin typeface="Microsoft YaHei"/>
                <a:ea typeface="Microsoft YaHei"/>
              </a:rPr>
              <a:t>Worked example</a:t>
            </a:r>
            <a:endParaRPr lang="en-US" sz="142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34" name="Text Box 233" descr="{&quot;isTemplate&quot;:true,&quot;type&quot;:&quot;text&quot;}"/>
          <p:cNvSpPr txBox="1"/>
          <p:nvPr/>
        </p:nvSpPr>
        <p:spPr>
          <a:xfrm>
            <a:off x="6953250" y="4562475"/>
            <a:ext cx="47053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4A5568"/>
                </a:solidFill>
                <a:latin typeface="Microsoft YaHei"/>
                <a:ea typeface="Microsoft YaHei"/>
              </a:rPr>
              <a:t>Indonesia’s JETP CIPP under our protocol</a:t>
            </a:r>
            <a:endParaRPr lang="en-US" sz="112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235" name="Rounded Rectangle 234"/>
          <p:cNvSpPr/>
          <p:nvPr/>
        </p:nvSpPr>
        <p:spPr>
          <a:xfrm>
            <a:off x="6248400" y="4943475"/>
            <a:ext cx="5562600" cy="609600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36" name="Rounded Rectangle 235"/>
          <p:cNvSpPr/>
          <p:nvPr/>
        </p:nvSpPr>
        <p:spPr>
          <a:xfrm>
            <a:off x="6400800" y="5038725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237" name="Text Box 236" descr="{&quot;isTemplate&quot;:true,&quot;type&quot;:&quot;text&quot;}"/>
          <p:cNvSpPr txBox="1"/>
          <p:nvPr/>
        </p:nvSpPr>
        <p:spPr>
          <a:xfrm>
            <a:off x="6505575" y="5143500"/>
            <a:ext cx="2095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0E3F8C"/>
                </a:solidFill>
                <a:latin typeface="Microsoft YaHei"/>
                <a:ea typeface="Microsoft YaHei"/>
              </a:rPr>
              <a:t>06</a:t>
            </a:r>
            <a:endParaRPr lang="en-US" sz="142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238" name="Text Box 237" descr="{&quot;isTemplate&quot;:true,&quot;type&quot;:&quot;text&quot;}"/>
          <p:cNvSpPr txBox="1"/>
          <p:nvPr/>
        </p:nvSpPr>
        <p:spPr>
          <a:xfrm>
            <a:off x="6953250" y="5057775"/>
            <a:ext cx="47053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1A2230"/>
                </a:solidFill>
                <a:latin typeface="Microsoft YaHei"/>
                <a:ea typeface="Microsoft YaHei"/>
              </a:rPr>
              <a:t>Takeaways</a:t>
            </a:r>
            <a:endParaRPr lang="en-US" sz="142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39" name="Text Box 238" descr="{&quot;isTemplate&quot;:true,&quot;type&quot;:&quot;text&quot;}"/>
          <p:cNvSpPr txBox="1"/>
          <p:nvPr/>
        </p:nvSpPr>
        <p:spPr>
          <a:xfrm>
            <a:off x="6953250" y="5276850"/>
            <a:ext cx="47053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4A5568"/>
                </a:solidFill>
                <a:latin typeface="Microsoft YaHei"/>
                <a:ea typeface="Microsoft YaHei"/>
              </a:rPr>
              <a:t>Findings, feedback and collaboration</a:t>
            </a:r>
            <a:endParaRPr lang="en-US" sz="112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240" name="Text Box 239" descr="{&quot;isTemplate&quot;:true,&quot;type&quot;:&quot;text&quot;}"/>
          <p:cNvSpPr txBox="1"/>
          <p:nvPr/>
        </p:nvSpPr>
        <p:spPr>
          <a:xfrm>
            <a:off x="381000" y="6534150"/>
            <a:ext cx="31527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EEAP 2026 · Climate Accountability and Multiple Benefits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241" name="Text Box 240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02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2" name="" descr="&lt;Slide style={{width:1280,height:720,background:'#FFFFFF',padding:'32px 40px 44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01 · CONTEXT&lt;/Text&gt;&#10;    &lt;/Box&gt;&#10;    &lt;Text style={{fontSize:14,color:'#8B97A8'}}&gt;Lan Wu · Ocean University of China&lt;/Text&gt;&#10;  &lt;/Box&gt;&#10;  &lt;Text style={{fontSize:32,fontWeight:'bold',color:'#1A2230',marginTop:10}}&gt;Small island states turned climate science into a legal question&lt;/Text&gt;&#10;  &lt;Box style={{height:2,background:'#D6DCE5',marginTop:14}} /&gt;&#10;  &lt;Box style={{flexDirection:'row',gap:22,marginTop:18,height:462}}&gt;&#10;    &lt;Box style={{flex:1.35,flexDirection:'column',gap:0}}&gt;&#10;      {[&#10;        ['DEC 2022','COSIS asks for clarity','The Commission of Small Island States asks the Tribunal to clarify what obligations states carry under UNCLOS for GHG emissions.','#1E4FA8'],&#10;        ['21 MAY 2024','ITLOS Advisory Opinion No. 31','For the first time at the international judicial level, a tribunal addressed climate change and the law of the sea together.','#0E3F8C'],&#10;        ['THE HOLDING','Emissions are marine pollution','Anthropogenic GHG emissions can constitute pollution of the marine environment, triggering a stringent due-diligence duty.','#123A6E'],&#10;      ].map((item, idx) =&gt; (&#10;        &lt;Box key={idx} style={{flexDirection:'row',gap:16,flex:1}}&gt;&#10;          &lt;Box style={{width:26,alignItems:'center'}}&gt;&#10;            &lt;Box style={{width:16,height:16,borderRadius:8,background:item[3]}} /&gt;&#10;            {idx &lt; 2 ? &lt;Box style={{width:3,flex:1,background:'#D6DCE5'}} /&gt; : &lt;Box style={{width:3,flex:1}} /&gt;}&#10;          &lt;/Box&gt;&#10;          &lt;Box style={{flex:1,background:'#F7F9FC',borderRadius:10,padding:'12px 18px',marginBottom:10,borderLeft:'4px solid '+item[3],justifyContent:'center'}}&gt;&#10;            &lt;Text style={{fontSize:14,color:'#3D7BD9',fontWeight:'bold',letterSpacing:1.5}}&gt;{item[0]}&lt;/Text&gt;&#10;            &lt;Text style={{fontSize:21,fontWeight:'bold',color:'#1A2230',marginTop:3}}&gt;{item[1]}&lt;/Text&gt;&#10;            &lt;Text style={{fontSize:17,color:'#4A5568',lineHeight:1.45,marginTop:4}}&gt;{item[2]}&lt;/Text&gt;&#10;          &lt;/Box&gt;&#10;        &lt;/Box&gt;&#10;      ))}&#10;    &lt;/Box&gt;&#10;    &lt;Box style={{flex:1,background:'#FFFFFF',borderRadius:14,padding:'20px 22px',border:'1px solid #D6DCE5',flexDirection:'column',justifyContent:'space-between'}}&gt;&#10;      &lt;Box style={{background:'#0E3F8C',borderRadius:10,height:150,justifyContent:'center',alignItems:'center'}}&gt;&#10;        &lt;Image src=&quot;assets/itlos_emblem.png&quot; style={{width:170,height:127,opacity:0.95}} /&gt;&#10;      &lt;/Box&gt;&#10;      &lt;Box style={{flexDirection:'column',gap:8,marginTop:14}}&gt;&#10;        &lt;Text style={{fontSize:22,fontWeight:'bold',color:'#0E3F8C'}}&gt;Why this opinion matters&lt;/Text&gt;&#10;        &lt;Text style={{fontSize:17,color:'#4A5568',lineHeight:1.5}}&gt;The harms at stake — ocean warming, sea-level rise and acidification — are diffuse, long-term and scientifically complex. That is exactly the terrain where states historically argued that uncertainty justified inaction.&lt;/Text&gt;&#10;      &lt;/Box&gt;&#10;      &lt;Box style={{background:'#E8EFF8',borderRadius:8,padding:'10px 14px',marginTop:12}}&gt;&#10;        &lt;Text style={{fontSize:16,color:'#0E3F8C',fontWeight:'bold',lineHeight:1.4}}&gt;Scientific uncertainty cannot justify inaction where serious or irreversible harm is at stake.&lt;/Text&gt;&#10;      &lt;/Box&gt;&#10;    &lt;/Box&gt;&#10;  &lt;/Box&gt;&#10;  &lt;Box style={{background:'#F0F5FC',borderRadius:10,padding:'13px 20px',marginTop:14,flexDirection:'row',alignItems:'center',gap:12}}&gt;&#10;    &lt;Box style={{width:6,height:26,background:'#FFC107',borderRadius:2}} /&gt;&#10;    &lt;Text style={{fontSize:18,color:'#1A2230',fontWeight:'bold'}}&gt;The real question the Tribunal faced: how much science is enough to make a legal duty enforceable?&lt;/Text&gt;&#10;  &lt;/Box&gt;&#10;  &lt;Box style={{position:'absolute',left:40,right:40,bottom:18,flexDirection:'row',justifyContent:'space-between',alignItems:'center'}}&gt;&#10;    &lt;Text style={{fontSize:13,color:'#8B97A8'}}&gt;Source: ITLOS, Advisory Opinion No. 31 on Climate Change and International Law (21 May 2024)&lt;/Text&gt;&#10;    &lt;Text style={{fontSize:14,color:'#0E3F8C',fontWeight:'bold'}}&gt;03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angles 2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244" name="Rounded Rectangle 243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245" name="Text Box 244" descr="{&quot;isTemplate&quot;:true,&quot;type&quot;:&quot;text&quot;}"/>
          <p:cNvSpPr txBox="1"/>
          <p:nvPr/>
        </p:nvSpPr>
        <p:spPr>
          <a:xfrm>
            <a:off x="571500" y="371475"/>
            <a:ext cx="12001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01 · CONTEXT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246" name="Text Box 245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247" name="Text Box 246" descr="{&quot;isTemplate&quot;:true,&quot;type&quot;:&quot;text&quot;}"/>
          <p:cNvSpPr txBox="1"/>
          <p:nvPr/>
        </p:nvSpPr>
        <p:spPr>
          <a:xfrm>
            <a:off x="381000" y="704850"/>
            <a:ext cx="114300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Small island states turned climate science into a legal question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48" name="Rectangles 247"/>
          <p:cNvSpPr/>
          <p:nvPr/>
        </p:nvSpPr>
        <p:spPr>
          <a:xfrm>
            <a:off x="381000" y="1209675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249" name="Rounded Rectangle 248"/>
          <p:cNvSpPr/>
          <p:nvPr/>
        </p:nvSpPr>
        <p:spPr>
          <a:xfrm>
            <a:off x="428625" y="14001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1E4FA8"/>
          </a:solidFill>
        </p:spPr>
        <p:txBody>
          <a:bodyPr/>
          <a:p/>
        </p:txBody>
      </p:sp>
      <p:sp>
        <p:nvSpPr>
          <p:cNvPr id="250" name="Rectangles 249"/>
          <p:cNvSpPr/>
          <p:nvPr/>
        </p:nvSpPr>
        <p:spPr>
          <a:xfrm>
            <a:off x="495300" y="1552575"/>
            <a:ext cx="28575" cy="13144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251" name="Rounded Rectangle 250"/>
          <p:cNvSpPr/>
          <p:nvPr/>
        </p:nvSpPr>
        <p:spPr>
          <a:xfrm>
            <a:off x="819150" y="1400175"/>
            <a:ext cx="6048375" cy="1371600"/>
          </a:xfrm>
          <a:prstGeom prst="roundRect">
            <a:avLst>
              <a:gd name="adj" fmla="val 6944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252" name="Freeform 251"/>
          <p:cNvSpPr/>
          <p:nvPr/>
        </p:nvSpPr>
        <p:spPr>
          <a:xfrm>
            <a:off x="819150" y="1400175"/>
            <a:ext cx="6048375" cy="1371600"/>
          </a:xfrm>
          <a:custGeom>
            <a:avLst/>
            <a:gdLst/>
            <a:ahLst/>
            <a:cxnLst/>
            <a:pathLst>
              <a:path w="635" h="144">
                <a:moveTo>
                  <a:pt x="9" y="0"/>
                </a:moveTo>
                <a:cubicBezTo>
                  <a:pt x="6" y="0"/>
                  <a:pt x="4" y="3"/>
                  <a:pt x="4" y="6"/>
                </a:cubicBezTo>
                <a:lnTo>
                  <a:pt x="4" y="138"/>
                </a:lnTo>
                <a:cubicBezTo>
                  <a:pt x="4" y="141"/>
                  <a:pt x="6" y="143"/>
                  <a:pt x="9" y="144"/>
                </a:cubicBezTo>
                <a:cubicBezTo>
                  <a:pt x="4" y="143"/>
                  <a:pt x="0" y="139"/>
                  <a:pt x="0" y="134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1E4FA8"/>
          </a:solidFill>
        </p:spPr>
        <p:txBody>
          <a:bodyPr/>
          <a:p/>
        </p:txBody>
      </p:sp>
      <p:sp>
        <p:nvSpPr>
          <p:cNvPr id="253" name="Text Box 252" descr="{&quot;isTemplate&quot;:true,&quot;type&quot;:&quot;text&quot;}"/>
          <p:cNvSpPr txBox="1"/>
          <p:nvPr/>
        </p:nvSpPr>
        <p:spPr>
          <a:xfrm>
            <a:off x="990600" y="1562100"/>
            <a:ext cx="56673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 spc="113">
                <a:solidFill>
                  <a:srgbClr val="3D7BD9"/>
                </a:solidFill>
                <a:latin typeface="Microsoft YaHei"/>
                <a:ea typeface="Microsoft YaHei"/>
              </a:rPr>
              <a:t>DEC 2022</a:t>
            </a:r>
            <a:endParaRPr lang="en-US" sz="1050" b="1" spc="113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254" name="Text Box 253" descr="{&quot;isTemplate&quot;:true,&quot;type&quot;:&quot;text&quot;}"/>
          <p:cNvSpPr txBox="1"/>
          <p:nvPr/>
        </p:nvSpPr>
        <p:spPr>
          <a:xfrm>
            <a:off x="990600" y="1752600"/>
            <a:ext cx="566737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1A2230"/>
                </a:solidFill>
                <a:latin typeface="Microsoft YaHei"/>
                <a:ea typeface="Microsoft YaHei"/>
              </a:rPr>
              <a:t>COSIS asks for clarity</a:t>
            </a:r>
            <a:endParaRPr lang="en-US" sz="157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55" name="Text Box 254" descr="{&quot;isTemplate&quot;:true,&quot;type&quot;:&quot;text&quot;}"/>
          <p:cNvSpPr txBox="1"/>
          <p:nvPr/>
        </p:nvSpPr>
        <p:spPr>
          <a:xfrm>
            <a:off x="990600" y="2038350"/>
            <a:ext cx="5667375" cy="5715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The Commission of Small Island States asks the Tribunal to clarify what obligations states carry under UNCLOS for GHG emissions.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256" name="Rounded Rectangle 255"/>
          <p:cNvSpPr/>
          <p:nvPr/>
        </p:nvSpPr>
        <p:spPr>
          <a:xfrm>
            <a:off x="428625" y="286702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257" name="Rectangles 256"/>
          <p:cNvSpPr/>
          <p:nvPr/>
        </p:nvSpPr>
        <p:spPr>
          <a:xfrm>
            <a:off x="495300" y="3019425"/>
            <a:ext cx="28575" cy="13144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258" name="Rounded Rectangle 257"/>
          <p:cNvSpPr/>
          <p:nvPr/>
        </p:nvSpPr>
        <p:spPr>
          <a:xfrm>
            <a:off x="819150" y="2867025"/>
            <a:ext cx="6048375" cy="1371600"/>
          </a:xfrm>
          <a:prstGeom prst="roundRect">
            <a:avLst>
              <a:gd name="adj" fmla="val 6944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259" name="Freeform 258"/>
          <p:cNvSpPr/>
          <p:nvPr/>
        </p:nvSpPr>
        <p:spPr>
          <a:xfrm>
            <a:off x="819150" y="2867025"/>
            <a:ext cx="6048375" cy="1371600"/>
          </a:xfrm>
          <a:custGeom>
            <a:avLst/>
            <a:gdLst/>
            <a:ahLst/>
            <a:cxnLst/>
            <a:pathLst>
              <a:path w="635" h="144">
                <a:moveTo>
                  <a:pt x="9" y="0"/>
                </a:moveTo>
                <a:cubicBezTo>
                  <a:pt x="6" y="0"/>
                  <a:pt x="4" y="3"/>
                  <a:pt x="4" y="6"/>
                </a:cubicBezTo>
                <a:lnTo>
                  <a:pt x="4" y="138"/>
                </a:lnTo>
                <a:cubicBezTo>
                  <a:pt x="4" y="141"/>
                  <a:pt x="6" y="143"/>
                  <a:pt x="9" y="144"/>
                </a:cubicBezTo>
                <a:cubicBezTo>
                  <a:pt x="4" y="143"/>
                  <a:pt x="0" y="139"/>
                  <a:pt x="0" y="134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0E3F8C"/>
          </a:solidFill>
        </p:spPr>
        <p:txBody>
          <a:bodyPr/>
          <a:p/>
        </p:txBody>
      </p:sp>
      <p:sp>
        <p:nvSpPr>
          <p:cNvPr id="260" name="Text Box 259" descr="{&quot;isTemplate&quot;:true,&quot;type&quot;:&quot;text&quot;}"/>
          <p:cNvSpPr txBox="1"/>
          <p:nvPr/>
        </p:nvSpPr>
        <p:spPr>
          <a:xfrm>
            <a:off x="990600" y="3028950"/>
            <a:ext cx="56673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 spc="113">
                <a:solidFill>
                  <a:srgbClr val="3D7BD9"/>
                </a:solidFill>
                <a:latin typeface="Microsoft YaHei"/>
                <a:ea typeface="Microsoft YaHei"/>
              </a:rPr>
              <a:t>21 MAY 2024</a:t>
            </a:r>
            <a:endParaRPr lang="en-US" sz="1050" b="1" spc="113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261" name="Text Box 260" descr="{&quot;isTemplate&quot;:true,&quot;type&quot;:&quot;text&quot;}"/>
          <p:cNvSpPr txBox="1"/>
          <p:nvPr/>
        </p:nvSpPr>
        <p:spPr>
          <a:xfrm>
            <a:off x="990600" y="3219450"/>
            <a:ext cx="566737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1A2230"/>
                </a:solidFill>
                <a:latin typeface="Microsoft YaHei"/>
                <a:ea typeface="Microsoft YaHei"/>
              </a:rPr>
              <a:t>ITLOS Advisory Opinion No. 31</a:t>
            </a:r>
            <a:endParaRPr lang="en-US" sz="157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62" name="Text Box 261" descr="{&quot;isTemplate&quot;:true,&quot;type&quot;:&quot;text&quot;}"/>
          <p:cNvSpPr txBox="1"/>
          <p:nvPr/>
        </p:nvSpPr>
        <p:spPr>
          <a:xfrm>
            <a:off x="990600" y="3505200"/>
            <a:ext cx="5667375" cy="5715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For the first time at the international judicial level, a tribunal addressed climate change and the law of the sea together.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263" name="Rounded Rectangle 262"/>
          <p:cNvSpPr/>
          <p:nvPr/>
        </p:nvSpPr>
        <p:spPr>
          <a:xfrm>
            <a:off x="428625" y="43338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123A6E"/>
          </a:solidFill>
        </p:spPr>
        <p:txBody>
          <a:bodyPr/>
          <a:p/>
        </p:txBody>
      </p:sp>
      <p:sp>
        <p:nvSpPr>
          <p:cNvPr id="264" name="Rounded Rectangle 263"/>
          <p:cNvSpPr/>
          <p:nvPr/>
        </p:nvSpPr>
        <p:spPr>
          <a:xfrm>
            <a:off x="819150" y="4333875"/>
            <a:ext cx="6048375" cy="1371600"/>
          </a:xfrm>
          <a:prstGeom prst="roundRect">
            <a:avLst>
              <a:gd name="adj" fmla="val 6944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265" name="Freeform 264"/>
          <p:cNvSpPr/>
          <p:nvPr/>
        </p:nvSpPr>
        <p:spPr>
          <a:xfrm>
            <a:off x="819150" y="4333875"/>
            <a:ext cx="6048375" cy="1371600"/>
          </a:xfrm>
          <a:custGeom>
            <a:avLst/>
            <a:gdLst/>
            <a:ahLst/>
            <a:cxnLst/>
            <a:pathLst>
              <a:path w="635" h="144">
                <a:moveTo>
                  <a:pt x="9" y="0"/>
                </a:moveTo>
                <a:cubicBezTo>
                  <a:pt x="6" y="0"/>
                  <a:pt x="4" y="3"/>
                  <a:pt x="4" y="6"/>
                </a:cubicBezTo>
                <a:lnTo>
                  <a:pt x="4" y="138"/>
                </a:lnTo>
                <a:cubicBezTo>
                  <a:pt x="4" y="141"/>
                  <a:pt x="6" y="143"/>
                  <a:pt x="9" y="144"/>
                </a:cubicBezTo>
                <a:cubicBezTo>
                  <a:pt x="4" y="143"/>
                  <a:pt x="0" y="139"/>
                  <a:pt x="0" y="134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123A6E"/>
          </a:solidFill>
        </p:spPr>
        <p:txBody>
          <a:bodyPr/>
          <a:p/>
        </p:txBody>
      </p:sp>
      <p:sp>
        <p:nvSpPr>
          <p:cNvPr id="266" name="Text Box 265" descr="{&quot;isTemplate&quot;:true,&quot;type&quot;:&quot;text&quot;}"/>
          <p:cNvSpPr txBox="1"/>
          <p:nvPr/>
        </p:nvSpPr>
        <p:spPr>
          <a:xfrm>
            <a:off x="990600" y="4495800"/>
            <a:ext cx="56673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 spc="113">
                <a:solidFill>
                  <a:srgbClr val="3D7BD9"/>
                </a:solidFill>
                <a:latin typeface="Microsoft YaHei"/>
                <a:ea typeface="Microsoft YaHei"/>
              </a:rPr>
              <a:t>THE HOLDING</a:t>
            </a:r>
            <a:endParaRPr lang="en-US" sz="1050" b="1" spc="113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267" name="Text Box 266" descr="{&quot;isTemplate&quot;:true,&quot;type&quot;:&quot;text&quot;}"/>
          <p:cNvSpPr txBox="1"/>
          <p:nvPr/>
        </p:nvSpPr>
        <p:spPr>
          <a:xfrm>
            <a:off x="990600" y="4686300"/>
            <a:ext cx="566737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1A2230"/>
                </a:solidFill>
                <a:latin typeface="Microsoft YaHei"/>
                <a:ea typeface="Microsoft YaHei"/>
              </a:rPr>
              <a:t>Emissions are marine pollution</a:t>
            </a:r>
            <a:endParaRPr lang="en-US" sz="157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68" name="Text Box 267" descr="{&quot;isTemplate&quot;:true,&quot;type&quot;:&quot;text&quot;}"/>
          <p:cNvSpPr txBox="1"/>
          <p:nvPr/>
        </p:nvSpPr>
        <p:spPr>
          <a:xfrm>
            <a:off x="990600" y="4972050"/>
            <a:ext cx="5667375" cy="5715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Anthropogenic GHG emissions can constitute pollution of the marine environment, triggering a stringent due-diligence duty.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269" name="Rounded Rectangle 268"/>
          <p:cNvSpPr/>
          <p:nvPr/>
        </p:nvSpPr>
        <p:spPr>
          <a:xfrm>
            <a:off x="7038975" y="1400175"/>
            <a:ext cx="4772025" cy="440055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70" name="Rounded Rectangle 269"/>
          <p:cNvSpPr/>
          <p:nvPr/>
        </p:nvSpPr>
        <p:spPr>
          <a:xfrm>
            <a:off x="7248525" y="1590675"/>
            <a:ext cx="4352925" cy="1428750"/>
          </a:xfrm>
          <a:prstGeom prst="roundRect">
            <a:avLst>
              <a:gd name="adj" fmla="val 6667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271" name="Text Box 270" descr="{&quot;isTemplate&quot;:true,&quot;type&quot;:&quot;text&quot;}"/>
          <p:cNvSpPr txBox="1"/>
          <p:nvPr/>
        </p:nvSpPr>
        <p:spPr>
          <a:xfrm>
            <a:off x="7248525" y="3107690"/>
            <a:ext cx="4352925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3F8C"/>
                </a:solidFill>
                <a:latin typeface="Microsoft YaHei"/>
                <a:ea typeface="Microsoft YaHei"/>
              </a:rPr>
              <a:t>Why this opinion matters</a:t>
            </a:r>
            <a:endParaRPr lang="en-US" sz="16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272" name="Text Box 271" descr="{&quot;isTemplate&quot;:true,&quot;type&quot;:&quot;text&quot;}"/>
          <p:cNvSpPr txBox="1"/>
          <p:nvPr/>
        </p:nvSpPr>
        <p:spPr>
          <a:xfrm>
            <a:off x="7248525" y="3399155"/>
            <a:ext cx="4352925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The harms at stake — ocean warming, sea-level rise and acidification — are diffuse, long-term and scientifically complex. That is exactly the terrain where states historically argued that uncertainty justified inaction.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273" name="Rounded Rectangle 272"/>
          <p:cNvSpPr/>
          <p:nvPr/>
        </p:nvSpPr>
        <p:spPr>
          <a:xfrm>
            <a:off x="7248525" y="4905375"/>
            <a:ext cx="4352925" cy="704850"/>
          </a:xfrm>
          <a:prstGeom prst="roundRect">
            <a:avLst>
              <a:gd name="adj" fmla="val 10811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274" name="Text Box 273" descr="{&quot;isTemplate&quot;:true,&quot;type&quot;:&quot;text&quot;}"/>
          <p:cNvSpPr txBox="1"/>
          <p:nvPr/>
        </p:nvSpPr>
        <p:spPr>
          <a:xfrm>
            <a:off x="7381875" y="5000625"/>
            <a:ext cx="4086225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en-US" sz="1200" b="1">
                <a:solidFill>
                  <a:srgbClr val="0E3F8C"/>
                </a:solidFill>
                <a:latin typeface="Microsoft YaHei"/>
                <a:ea typeface="Microsoft YaHei"/>
              </a:rPr>
              <a:t>Scientific uncertainty cannot justify inaction where serious or irreversible harm is at stake.</a:t>
            </a:r>
            <a:endParaRPr lang="en-US" sz="120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275" name="Rounded Rectangle 274"/>
          <p:cNvSpPr/>
          <p:nvPr/>
        </p:nvSpPr>
        <p:spPr>
          <a:xfrm>
            <a:off x="381000" y="5934075"/>
            <a:ext cx="11430000" cy="495300"/>
          </a:xfrm>
          <a:prstGeom prst="roundRect">
            <a:avLst>
              <a:gd name="adj" fmla="val 19231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276" name="Rounded Rectangle 275"/>
          <p:cNvSpPr/>
          <p:nvPr/>
        </p:nvSpPr>
        <p:spPr>
          <a:xfrm>
            <a:off x="571500" y="6057900"/>
            <a:ext cx="57150" cy="247650"/>
          </a:xfrm>
          <a:prstGeom prst="roundRect">
            <a:avLst>
              <a:gd name="adj" fmla="val 33333"/>
            </a:avLst>
          </a:prstGeom>
          <a:solidFill>
            <a:srgbClr val="FFC107"/>
          </a:solidFill>
        </p:spPr>
        <p:txBody>
          <a:bodyPr/>
          <a:p/>
        </p:txBody>
      </p:sp>
      <p:sp>
        <p:nvSpPr>
          <p:cNvPr id="277" name="Text Box 276" descr="{&quot;isTemplate&quot;:true,&quot;type&quot;:&quot;text&quot;}"/>
          <p:cNvSpPr txBox="1"/>
          <p:nvPr/>
        </p:nvSpPr>
        <p:spPr>
          <a:xfrm>
            <a:off x="742950" y="6076950"/>
            <a:ext cx="82296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1A2230"/>
                </a:solidFill>
                <a:latin typeface="Microsoft YaHei"/>
                <a:ea typeface="Microsoft YaHei"/>
              </a:rPr>
              <a:t>The real question the Tribunal faced: how much science is enough to make a legal duty enforceable?</a:t>
            </a:r>
            <a:endParaRPr lang="en-US" sz="135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pic>
        <p:nvPicPr>
          <p:cNvPr id="278" name="Picture 277"/>
          <p:cNvPicPr>
            <a:picLocks noChangeAspect="1"/>
          </p:cNvPicPr>
          <p:nvPr/>
        </p:nvPicPr>
        <p:blipFill>
          <a:blip r:embed="rId1">
            <a:alphaModFix amt="95000"/>
          </a:blip>
          <a:srcRect t="196" b="196"/>
          <a:stretch>
            <a:fillRect/>
          </a:stretch>
        </p:blipFill>
        <p:spPr>
          <a:xfrm>
            <a:off x="8620125" y="1704975"/>
            <a:ext cx="1619250" cy="1209675"/>
          </a:xfrm>
          <a:prstGeom prst="rect">
            <a:avLst/>
          </a:prstGeom>
        </p:spPr>
      </p:pic>
      <p:sp>
        <p:nvSpPr>
          <p:cNvPr id="279" name="Text Box 278" descr="{&quot;isTemplate&quot;:true,&quot;type&quot;:&quot;text&quot;}"/>
          <p:cNvSpPr txBox="1"/>
          <p:nvPr/>
        </p:nvSpPr>
        <p:spPr>
          <a:xfrm>
            <a:off x="381000" y="6534150"/>
            <a:ext cx="53721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Source: ITLOS, Advisory Opinion No. 31 on Climate Change and International Law (21 May 2024)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280" name="Text Box 279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03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1" name="" descr="&lt;Slide style={{width:1280,height:720,background:'#F7F9FC',padding:'32px 40px 44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01 · CONTEXT&lt;/Text&gt;&#10;    &lt;/Box&gt;&#10;    &lt;Text style={{fontSize:14,color:'#8B97A8'}}&gt;Lan Wu · Ocean University of China&lt;/Text&gt;&#10;  &lt;/Box&gt;&#10;  &lt;Text style={{fontSize:32,fontWeight:'bold',color:'#1A2230',marginTop:10}}&gt;A court does not produce science — so what makes evidence “best available”?&lt;/Text&gt;&#10;  &lt;Box style={{height:2,background:'#D6DCE5',marginTop:14}} /&gt;&#10;  &lt;Box style={{flexDirection:'row',gap:22,marginTop:18,height:462}}&gt;&#10;    &lt;Box style={{flex:1.05,background:'#FFFFFF',borderRadius:14,padding:'24px 26px',border:'1px solid #D6DCE5',flexDirection:'column',justifyContent:'space-between'}}&gt;&#10;      &lt;Box style={{flexDirection:'column',gap:10}}&gt;&#10;        &lt;Text style={{fontSize:23,fontWeight:'bold',color:'#0E3F8C'}}&gt;What the Tribunal is — and is not&lt;/Text&gt;&#10;        &lt;Text style={{fontSize:18,color:'#4A5568',lineHeight:1.55}}&gt;ITLOS is a judicial body established under UNCLOS to interpret and apply the Convention (Art. 288) and other rules of international law (Art. 293).&lt;/Text&gt;&#10;        &lt;Text style={{fontSize:18,color:'#4A5568',lineHeight:1.55}}&gt;It does not generate scientific knowledge, and its advisory function is not an “evaluation” in the technical sense used by the OECD-DAC or the World Bank.&lt;/Text&gt;&#10;      &lt;/Box&gt;&#10;      &lt;Box style={{background:'#E8EFF8',borderRadius:10,padding:'14px 18px'}}&gt;&#10;        &lt;Text style={{fontSize:18,color:'#0E3F8C',fontWeight:'bold',lineHeight:1.45}}&gt;Yet UNCLOS Art. 194 requires “necessary measures” determined objectively, taking into account “the best available science”.&lt;/Text&gt;&#10;      &lt;/Box&gt;&#10;    &lt;/Box&gt;&#10;    &lt;Box style={{flex:1.2,background:'#FFFFFF',borderRadius:14,padding:'24px 26px',border:'1px solid #D6DCE5',flexDirection:'column',justifyContent:'space-between'}}&gt;&#10;      &lt;Text style={{fontSize:23,fontWeight:'bold',color:'#0E3F8C'}}&gt;What bridged the gap&lt;/Text&gt;&#10;      &lt;Box style={{background:'#F0F5FC',borderRadius:10,padding:'16px 18px',borderLeft:'5px solid #1E4FA8'}}&gt;&#10;        &lt;Text style={{fontSize:20,fontWeight:'bold',color:'#1A2230'}}&gt;Scientific evidence&lt;/Text&gt;&#10;        &lt;Text style={{fontSize:16,color:'#4A5568',marginTop:3}}&gt;IPCC assessment reports — systematic evaluation of global climate science&lt;/Text&gt;&#10;      &lt;/Box&gt;&#10;      &lt;Box style={{flexDirection:'row',alignItems:'center',gap:14,paddingLeft:60}}&gt;&#10;        &lt;Box style={{width:3,height:56,background:'#3D7BD9'}} /&gt;&#10;        &lt;Box style={{background:'#0E3F8C',borderRadius:24,padding:'10px 22px'}}&gt;&#10;          &lt;Text style={{fontSize:19,fontWeight:'bold',color:'#FFFFFF',letterSpacing:1.5}}&gt;EVALUATION&lt;/Text&gt;&#10;        &lt;/Box&gt;&#10;        &lt;Text style={{fontSize:15,color:'#4A5568',flex:1,lineHeight:1.4}}&gt;credibility check · causal verification · significance judgement&lt;/Text&gt;&#10;      &lt;/Box&gt;&#10;      &lt;Box style={{background:'#F0F5FC',borderRadius:10,padding:'16px 18px',borderLeft:'5px solid #0E3F8C'}}&gt;&#10;        &lt;Text style={{fontSize:20,fontWeight:'bold',color:'#1A2230'}}&gt;Enforceable obligation&lt;/Text&gt;&#10;        &lt;Text style={{fontSize:16,color:'#4A5568',marginTop:3}}&gt;Due diligence under Art. 194 — what states must actually do&lt;/Text&gt;&#10;      &lt;/Box&gt;&#10;      &lt;Text style={{fontSize:16,color:'#8B97A8',lineHeight:1.4}}&gt;Evaluation here is not a report — it is the rational infrastructure that makes judicial climate reasoning possible.&lt;/Text&gt;&#10;    &lt;/Box&gt;&#10;  &lt;/Box&gt;&#10;  &lt;Box style={{background:'#0E3F8C',borderRadius:10,padding:'14px 20px',marginTop:14,flexDirection:'row',alignItems:'center',gap:12}}&gt;&#10;    &lt;Box style={{width:6,height:26,background:'#FFC107',borderRadius:2}} /&gt;&#10;    &lt;Text style={{fontSize:18,color:'#FFFFFF',fontWeight:'bold'}}&gt;Our research question: what exactly did the evaluation do — and can energy evaluators reuse that logic?&lt;/Text&gt;&#10;  &lt;/Box&gt;&#10;  &lt;Box style={{position:'absolute',left:40,right:40,bottom:18,flexDirection:'row',justifyContent:'space-between',alignItems:'center'}}&gt;&#10;    &lt;Text style={{fontSize:13,color:'#8B97A8'}}&gt;Source: UNCLOS Arts. 194, 288, 293; ITLOS Advisory Opinion No. 31 (2024)&lt;/Text&gt;&#10;    &lt;Text style={{fontSize:14,color:'#0E3F8C',fontWeight:'bold'}}&gt;04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Rectangles 28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</p:spPr>
        <p:txBody>
          <a:bodyPr/>
          <a:p/>
        </p:txBody>
      </p:sp>
      <p:sp>
        <p:nvSpPr>
          <p:cNvPr id="283" name="Rounded Rectangle 282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284" name="Text Box 283" descr="{&quot;isTemplate&quot;:true,&quot;type&quot;:&quot;text&quot;}"/>
          <p:cNvSpPr txBox="1"/>
          <p:nvPr/>
        </p:nvSpPr>
        <p:spPr>
          <a:xfrm>
            <a:off x="571500" y="371475"/>
            <a:ext cx="12001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01 · CONTEXT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285" name="Text Box 284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286" name="Text Box 285" descr="{&quot;isTemplate&quot;:true,&quot;type&quot;:&quot;text&quot;}"/>
          <p:cNvSpPr txBox="1"/>
          <p:nvPr/>
        </p:nvSpPr>
        <p:spPr>
          <a:xfrm>
            <a:off x="381000" y="704850"/>
            <a:ext cx="11430000" cy="7334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A court does not produce science — so what makes evidence “best available”?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87" name="Rectangles 286"/>
          <p:cNvSpPr/>
          <p:nvPr/>
        </p:nvSpPr>
        <p:spPr>
          <a:xfrm>
            <a:off x="381000" y="1571625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288" name="Rounded Rectangle 287"/>
          <p:cNvSpPr/>
          <p:nvPr/>
        </p:nvSpPr>
        <p:spPr>
          <a:xfrm>
            <a:off x="381000" y="1762125"/>
            <a:ext cx="5238750" cy="440055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89" name="Text Box 288" descr="{&quot;isTemplate&quot;:true,&quot;type&quot;:&quot;text&quot;}"/>
          <p:cNvSpPr txBox="1"/>
          <p:nvPr/>
        </p:nvSpPr>
        <p:spPr>
          <a:xfrm>
            <a:off x="628650" y="1990725"/>
            <a:ext cx="4743450" cy="2667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725" b="1">
                <a:solidFill>
                  <a:srgbClr val="0E3F8C"/>
                </a:solidFill>
                <a:latin typeface="Microsoft YaHei"/>
                <a:ea typeface="Microsoft YaHei"/>
              </a:rPr>
              <a:t>What the Tribunal is — and is not</a:t>
            </a:r>
            <a:endParaRPr lang="en-US" sz="172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290" name="Text Box 289" descr="{&quot;isTemplate&quot;:true,&quot;type&quot;:&quot;text&quot;}"/>
          <p:cNvSpPr txBox="1"/>
          <p:nvPr/>
        </p:nvSpPr>
        <p:spPr>
          <a:xfrm>
            <a:off x="628650" y="2352675"/>
            <a:ext cx="4743450" cy="9620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ITLOS is a judicial body established under UNCLOS to interpret and apply the Convention (Art. 288) and other rules of international law (Art. 293).</a:t>
            </a:r>
            <a:endParaRPr lang="en-US" sz="1350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291" name="Text Box 290" descr="{&quot;isTemplate&quot;:true,&quot;type&quot;:&quot;text&quot;}"/>
          <p:cNvSpPr txBox="1"/>
          <p:nvPr/>
        </p:nvSpPr>
        <p:spPr>
          <a:xfrm>
            <a:off x="628650" y="3409950"/>
            <a:ext cx="4743450" cy="9620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It does not generate scientific knowledge, and its advisory function is not an “evaluation” in the technical sense used by the OECD-DAC or the World Bank.</a:t>
            </a:r>
            <a:endParaRPr lang="en-US" sz="1350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292" name="Rounded Rectangle 291"/>
          <p:cNvSpPr/>
          <p:nvPr/>
        </p:nvSpPr>
        <p:spPr>
          <a:xfrm>
            <a:off x="628650" y="4772025"/>
            <a:ext cx="4743450" cy="1162050"/>
          </a:xfrm>
          <a:prstGeom prst="roundRect">
            <a:avLst>
              <a:gd name="adj" fmla="val 8197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293" name="Text Box 292" descr="{&quot;isTemplate&quot;:true,&quot;type&quot;:&quot;text&quot;}"/>
          <p:cNvSpPr txBox="1"/>
          <p:nvPr/>
        </p:nvSpPr>
        <p:spPr>
          <a:xfrm>
            <a:off x="800100" y="4905375"/>
            <a:ext cx="4400550" cy="895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en-US" sz="1350" b="1">
                <a:solidFill>
                  <a:srgbClr val="0E3F8C"/>
                </a:solidFill>
                <a:latin typeface="Microsoft YaHei"/>
                <a:ea typeface="Microsoft YaHei"/>
              </a:rPr>
              <a:t>Yet UNCLOS Art. 194 requires “necessary measures” determined objectively, taking into account “the best available science”.</a:t>
            </a:r>
            <a:endParaRPr lang="en-US" sz="13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294" name="Rounded Rectangle 293"/>
          <p:cNvSpPr/>
          <p:nvPr/>
        </p:nvSpPr>
        <p:spPr>
          <a:xfrm>
            <a:off x="5829300" y="1762125"/>
            <a:ext cx="5981700" cy="440055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295" name="Text Box 294" descr="{&quot;isTemplate&quot;:true,&quot;type&quot;:&quot;text&quot;}"/>
          <p:cNvSpPr txBox="1"/>
          <p:nvPr/>
        </p:nvSpPr>
        <p:spPr>
          <a:xfrm>
            <a:off x="6076950" y="1990725"/>
            <a:ext cx="5486400" cy="2667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725" b="1">
                <a:solidFill>
                  <a:srgbClr val="0E3F8C"/>
                </a:solidFill>
                <a:latin typeface="Microsoft YaHei"/>
                <a:ea typeface="Microsoft YaHei"/>
              </a:rPr>
              <a:t>What bridged the gap</a:t>
            </a:r>
            <a:endParaRPr lang="en-US" sz="172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296" name="Rounded Rectangle 295"/>
          <p:cNvSpPr/>
          <p:nvPr/>
        </p:nvSpPr>
        <p:spPr>
          <a:xfrm>
            <a:off x="6124575" y="2495550"/>
            <a:ext cx="5486400" cy="933450"/>
          </a:xfrm>
          <a:prstGeom prst="roundRect">
            <a:avLst>
              <a:gd name="adj" fmla="val 10204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297" name="Freeform 296"/>
          <p:cNvSpPr/>
          <p:nvPr/>
        </p:nvSpPr>
        <p:spPr>
          <a:xfrm>
            <a:off x="6124575" y="2495550"/>
            <a:ext cx="5486400" cy="933450"/>
          </a:xfrm>
          <a:custGeom>
            <a:avLst/>
            <a:gdLst/>
            <a:ahLst/>
            <a:cxnLst/>
            <a:pathLst>
              <a:path w="576" h="98">
                <a:moveTo>
                  <a:pt x="10" y="0"/>
                </a:moveTo>
                <a:cubicBezTo>
                  <a:pt x="7" y="0"/>
                  <a:pt x="5" y="2"/>
                  <a:pt x="5" y="5"/>
                </a:cubicBezTo>
                <a:lnTo>
                  <a:pt x="5" y="93"/>
                </a:lnTo>
                <a:cubicBezTo>
                  <a:pt x="5" y="95"/>
                  <a:pt x="7" y="97"/>
                  <a:pt x="9" y="98"/>
                </a:cubicBezTo>
                <a:cubicBezTo>
                  <a:pt x="4" y="97"/>
                  <a:pt x="0" y="93"/>
                  <a:pt x="0" y="88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1E4FA8"/>
          </a:solidFill>
        </p:spPr>
        <p:txBody>
          <a:bodyPr/>
          <a:p/>
        </p:txBody>
      </p:sp>
      <p:sp>
        <p:nvSpPr>
          <p:cNvPr id="298" name="Text Box 297" descr="{&quot;isTemplate&quot;:true,&quot;type&quot;:&quot;text&quot;}"/>
          <p:cNvSpPr txBox="1"/>
          <p:nvPr/>
        </p:nvSpPr>
        <p:spPr>
          <a:xfrm>
            <a:off x="6296025" y="2647950"/>
            <a:ext cx="5095875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1A2230"/>
                </a:solidFill>
                <a:latin typeface="Microsoft YaHei"/>
                <a:ea typeface="Microsoft YaHei"/>
              </a:rPr>
              <a:t>Scientific evidence</a:t>
            </a:r>
            <a:endParaRPr lang="en-US" sz="15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99" name="Text Box 298" descr="{&quot;isTemplate&quot;:true,&quot;type&quot;:&quot;text&quot;}"/>
          <p:cNvSpPr txBox="1"/>
          <p:nvPr/>
        </p:nvSpPr>
        <p:spPr>
          <a:xfrm>
            <a:off x="6296025" y="2905125"/>
            <a:ext cx="5095875" cy="3714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en-US" sz="1200">
                <a:solidFill>
                  <a:srgbClr val="4A5568"/>
                </a:solidFill>
                <a:latin typeface="Microsoft YaHei"/>
                <a:ea typeface="Microsoft YaHei"/>
              </a:rPr>
              <a:t>IPCC assessment reports — systematic evaluation of global climate science</a:t>
            </a:r>
            <a:endParaRPr lang="en-US" sz="1200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300" name="Rectangles 299"/>
          <p:cNvSpPr/>
          <p:nvPr/>
        </p:nvSpPr>
        <p:spPr>
          <a:xfrm>
            <a:off x="6648450" y="3667125"/>
            <a:ext cx="28575" cy="533400"/>
          </a:xfrm>
          <a:prstGeom prst="rect">
            <a:avLst/>
          </a:prstGeom>
          <a:solidFill>
            <a:srgbClr val="3D7BD9"/>
          </a:solidFill>
        </p:spPr>
        <p:txBody>
          <a:bodyPr/>
          <a:p/>
        </p:txBody>
      </p:sp>
      <p:sp>
        <p:nvSpPr>
          <p:cNvPr id="301" name="Rounded Rectangle 300"/>
          <p:cNvSpPr/>
          <p:nvPr/>
        </p:nvSpPr>
        <p:spPr>
          <a:xfrm>
            <a:off x="6810375" y="3733800"/>
            <a:ext cx="1743075" cy="409575"/>
          </a:xfrm>
          <a:prstGeom prst="roundRect">
            <a:avLst>
              <a:gd name="adj" fmla="val 55814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302" name="Text Box 301" descr="{&quot;isTemplate&quot;:true,&quot;type&quot;:&quot;text&quot;}"/>
          <p:cNvSpPr txBox="1"/>
          <p:nvPr/>
        </p:nvSpPr>
        <p:spPr>
          <a:xfrm>
            <a:off x="7019925" y="3829050"/>
            <a:ext cx="1323975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 spc="113">
                <a:solidFill>
                  <a:srgbClr val="FFFFFF"/>
                </a:solidFill>
                <a:latin typeface="Microsoft YaHei"/>
                <a:ea typeface="Microsoft YaHei"/>
              </a:rPr>
              <a:t>EVALUATION</a:t>
            </a:r>
            <a:endParaRPr lang="en-US" sz="1425" b="1" spc="113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303" name="Text Box 302" descr="{&quot;isTemplate&quot;:true,&quot;type&quot;:&quot;text&quot;}"/>
          <p:cNvSpPr txBox="1"/>
          <p:nvPr/>
        </p:nvSpPr>
        <p:spPr>
          <a:xfrm>
            <a:off x="6870700" y="4162425"/>
            <a:ext cx="28765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125">
                <a:solidFill>
                  <a:srgbClr val="4A5568"/>
                </a:solidFill>
                <a:latin typeface="Microsoft YaHei"/>
                <a:ea typeface="Microsoft YaHei"/>
              </a:rPr>
              <a:t>credibility check · causal verification · significance judgement</a:t>
            </a:r>
            <a:endParaRPr lang="en-US" sz="112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304" name="Rounded Rectangle 303"/>
          <p:cNvSpPr/>
          <p:nvPr/>
        </p:nvSpPr>
        <p:spPr>
          <a:xfrm>
            <a:off x="6124575" y="4429125"/>
            <a:ext cx="5486400" cy="752475"/>
          </a:xfrm>
          <a:prstGeom prst="roundRect">
            <a:avLst>
              <a:gd name="adj" fmla="val 12658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305" name="Freeform 304"/>
          <p:cNvSpPr/>
          <p:nvPr/>
        </p:nvSpPr>
        <p:spPr>
          <a:xfrm>
            <a:off x="6124575" y="4429125"/>
            <a:ext cx="5486400" cy="752475"/>
          </a:xfrm>
          <a:custGeom>
            <a:avLst/>
            <a:gdLst/>
            <a:ahLst/>
            <a:cxnLst/>
            <a:pathLst>
              <a:path w="576" h="79">
                <a:moveTo>
                  <a:pt x="10" y="0"/>
                </a:moveTo>
                <a:cubicBezTo>
                  <a:pt x="7" y="0"/>
                  <a:pt x="5" y="2"/>
                  <a:pt x="5" y="5"/>
                </a:cubicBezTo>
                <a:lnTo>
                  <a:pt x="5" y="74"/>
                </a:lnTo>
                <a:cubicBezTo>
                  <a:pt x="5" y="76"/>
                  <a:pt x="7" y="78"/>
                  <a:pt x="9" y="79"/>
                </a:cubicBezTo>
                <a:cubicBezTo>
                  <a:pt x="4" y="78"/>
                  <a:pt x="0" y="74"/>
                  <a:pt x="0" y="69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0E3F8C"/>
          </a:solidFill>
        </p:spPr>
        <p:txBody>
          <a:bodyPr/>
          <a:p/>
        </p:txBody>
      </p:sp>
      <p:sp>
        <p:nvSpPr>
          <p:cNvPr id="306" name="Text Box 305" descr="{&quot;isTemplate&quot;:true,&quot;type&quot;:&quot;text&quot;}"/>
          <p:cNvSpPr txBox="1"/>
          <p:nvPr/>
        </p:nvSpPr>
        <p:spPr>
          <a:xfrm>
            <a:off x="6296025" y="4581525"/>
            <a:ext cx="5095875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1A2230"/>
                </a:solidFill>
                <a:latin typeface="Microsoft YaHei"/>
                <a:ea typeface="Microsoft YaHei"/>
              </a:rPr>
              <a:t>Enforceable obligation</a:t>
            </a:r>
            <a:endParaRPr lang="en-US" sz="15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307" name="Text Box 306" descr="{&quot;isTemplate&quot;:true,&quot;type&quot;:&quot;text&quot;}"/>
          <p:cNvSpPr txBox="1"/>
          <p:nvPr/>
        </p:nvSpPr>
        <p:spPr>
          <a:xfrm>
            <a:off x="6296025" y="4838700"/>
            <a:ext cx="509587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4A5568"/>
                </a:solidFill>
                <a:latin typeface="Microsoft YaHei"/>
                <a:ea typeface="Microsoft YaHei"/>
              </a:rPr>
              <a:t>Due diligence under Art. 194 — what states must actually do</a:t>
            </a:r>
            <a:endParaRPr lang="en-US" sz="1200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308" name="Text Box 307" descr="{&quot;isTemplate&quot;:true,&quot;type&quot;:&quot;text&quot;}"/>
          <p:cNvSpPr txBox="1"/>
          <p:nvPr/>
        </p:nvSpPr>
        <p:spPr>
          <a:xfrm>
            <a:off x="6076950" y="5419725"/>
            <a:ext cx="54864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en-US" sz="1200">
                <a:solidFill>
                  <a:srgbClr val="8B97A8"/>
                </a:solidFill>
                <a:latin typeface="Microsoft YaHei"/>
                <a:ea typeface="Microsoft YaHei"/>
              </a:rPr>
              <a:t>Evaluation here is not a report — it is the rational infrastructure that makes judicial climate reasoning possible.</a:t>
            </a:r>
            <a:endParaRPr lang="en-US" sz="120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309" name="Rounded Rectangle 308"/>
          <p:cNvSpPr/>
          <p:nvPr/>
        </p:nvSpPr>
        <p:spPr>
          <a:xfrm>
            <a:off x="381000" y="6296025"/>
            <a:ext cx="11430000" cy="514350"/>
          </a:xfrm>
          <a:prstGeom prst="roundRect">
            <a:avLst>
              <a:gd name="adj" fmla="val 18519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310" name="Rounded Rectangle 309"/>
          <p:cNvSpPr/>
          <p:nvPr/>
        </p:nvSpPr>
        <p:spPr>
          <a:xfrm>
            <a:off x="571500" y="6429375"/>
            <a:ext cx="57150" cy="247650"/>
          </a:xfrm>
          <a:prstGeom prst="roundRect">
            <a:avLst>
              <a:gd name="adj" fmla="val 33333"/>
            </a:avLst>
          </a:prstGeom>
          <a:solidFill>
            <a:srgbClr val="FFC107"/>
          </a:solidFill>
        </p:spPr>
        <p:txBody>
          <a:bodyPr/>
          <a:p/>
        </p:txBody>
      </p:sp>
      <p:sp>
        <p:nvSpPr>
          <p:cNvPr id="311" name="Text Box 310" descr="{&quot;isTemplate&quot;:true,&quot;type&quot;:&quot;text&quot;}"/>
          <p:cNvSpPr txBox="1"/>
          <p:nvPr/>
        </p:nvSpPr>
        <p:spPr>
          <a:xfrm>
            <a:off x="742950" y="6364605"/>
            <a:ext cx="85725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Microsoft YaHei"/>
                <a:ea typeface="Microsoft YaHei"/>
              </a:rPr>
              <a:t>Our research question: what exactly did the evaluation do — and can energy evaluators reuse that logic?</a:t>
            </a:r>
            <a:endParaRPr lang="en-US" sz="1350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312" name="Text Box 311" descr="{&quot;isTemplate&quot;:true,&quot;type&quot;:&quot;text&quot;}"/>
          <p:cNvSpPr txBox="1"/>
          <p:nvPr/>
        </p:nvSpPr>
        <p:spPr>
          <a:xfrm>
            <a:off x="628650" y="6657975"/>
            <a:ext cx="424815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Source: UNCLOS Arts. 194, 288, 293; ITLOS Advisory Opinion No. 31 (2024)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313" name="Text Box 312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04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4" name="" descr="&lt;Slide style={{width:1280,height:720,background:'#FFFFFF',padding:'32px 40px 56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02 · METHOD&lt;/Text&gt;&#10;    &lt;/Box&gt;&#10;    &lt;Text style={{fontSize:14,color:'#8B97A8'}}&gt;Lan Wu · Ocean University of China&lt;/Text&gt;&#10;  &lt;/Box&gt;&#10;  &lt;Text style={{fontSize:32,fontWeight:'bold',color:'#1A2230',marginTop:10}}&gt;Three steps: from judicial reasoning to an evaluation protocol&lt;/Text&gt;&#10;  &lt;Box style={{height:2,background:'#D6DCE5',marginTop:14}} /&gt;&#10;  &lt;Box style={{flexDirection:'row',gap:18,marginTop:18,height:396}}&gt;&#10;    {[&#10;      ['STEP 1','Legal case analysis','file-text','Close reading of ITLOS Advisory Opinion No. 31 (2024): how the Tribunal engaged IPCC evidence and what “best available science” does inside Art. 194 due diligence.','#1E4FA8'],&#10;      ['STEP 2','Evaluative reasoning reconstruction','project-diagram','Mapping the Tribunal’s reasoning onto recognized evaluation standards: OECD-DAC / World Bank criteria and the five dimensions of climate justice (UNU-IHS).','#0E3F8C'],&#10;      ['STEP 3','Stress test on a live policy','clipboard-check','Applying the three resulting lessons as an evaluation protocol to Indonesia’s JETP Comprehensive Investment and Policy Plan (CIPP, 2023) — with Vietnam’s JETP RMP (2024) as the next case.','#123A6E'],&#10;    ].map((item, idx) =&gt; (&#10;      &lt;Box key={idx} style={{flex:1,background:'#F7F9FC',borderRadius:14,padding:'22px 24px',borderTop:'5px solid '+item[4],flexDirection:'column',justifyContent:'space-between'}}&gt;&#10;        &lt;Box style={{flexDirection:'column',gap:12}}&gt;&#10;          &lt;Box style={{flexDirection:'row',alignItems:'center',gap:12}}&gt;&#10;            &lt;Box style={{width:52,height:52,borderRadius:12,background:'#E8EFF8',justifyContent:'center',alignItems:'center'}}&gt;&#10;              &lt;FAIcon name={item[2]} style={{fill:item[4],width:28,height:28}} /&gt;&#10;            &lt;/Box&gt;&#10;            &lt;Text style={{fontSize:14,color:'#3D7BD9',fontWeight:'bold',letterSpacing:2}}&gt;{item[0]}&lt;/Text&gt;&#10;          &lt;/Box&gt;&#10;          &lt;Text style={{fontSize:23,fontWeight:'bold',color:'#1A2230',lineHeight:1.3}}&gt;{item[1]}&lt;/Text&gt;&#10;          &lt;Text style={{fontSize:17,color:'#4A5568',lineHeight:1.55}}&gt;{item[3]}&lt;/Text&gt;&#10;        &lt;/Box&gt;&#10;        &lt;Box style={{flexDirection:'row',alignItems:'center',gap:8}}&gt;&#10;          &lt;Box style={{width:26,height:3,background:item[4]}} /&gt;&#10;          &lt;Text style={{fontSize:14,color:'#8B97A8'}}&gt;Step {idx+1} of 3&lt;/Text&gt;&#10;        &lt;/Box&gt;&#10;      &lt;/Box&gt;&#10;    ))}&#10;  &lt;/Box&gt;&#10;  &lt;Box style={{background:'#E8EFF8',borderRadius:10,padding:'14px 20px',marginTop:16,flexDirection:'row',alignItems:'center',gap:12}}&gt;&#10;    &lt;Box style={{width:6,height:26,background:'#0E3F8C',borderRadius:2}} /&gt;&#10;    &lt;Text style={{fontSize:18,color:'#1A2230',fontWeight:'bold'}}&gt;Unit of analysis: how evidence gains legal force — not whether the underlying science is “right”.&lt;/Text&gt;&#10;  &lt;/Box&gt;&#10;  &lt;Box style={{position:'absolute',left:40,right:40,bottom:18,flexDirection:'row',justifyContent:'space-between',alignItems:'center'}}&gt;&#10;    &lt;Text style={{fontSize:13,color:'#8B97A8'}}&gt;Framework references: OECD-DAC evaluation criteria; UNU-IHS five dimensions of climate justice&lt;/Text&gt;&#10;    &lt;Text style={{fontSize:14,color:'#0E3F8C',fontWeight:'bold'}}&gt;05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Rectangles 3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316" name="Rounded Rectangle 315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317" name="Text Box 316" descr="{&quot;isTemplate&quot;:true,&quot;type&quot;:&quot;text&quot;}"/>
          <p:cNvSpPr txBox="1"/>
          <p:nvPr/>
        </p:nvSpPr>
        <p:spPr>
          <a:xfrm>
            <a:off x="571500" y="371475"/>
            <a:ext cx="11239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02 · METHOD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318" name="Text Box 317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319" name="Text Box 318" descr="{&quot;isTemplate&quot;:true,&quot;type&quot;:&quot;text&quot;}"/>
          <p:cNvSpPr txBox="1"/>
          <p:nvPr/>
        </p:nvSpPr>
        <p:spPr>
          <a:xfrm>
            <a:off x="381000" y="704850"/>
            <a:ext cx="114300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Three steps: from judicial reasoning to an evaluation protocol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320" name="Rectangles 319"/>
          <p:cNvSpPr/>
          <p:nvPr/>
        </p:nvSpPr>
        <p:spPr>
          <a:xfrm>
            <a:off x="381000" y="1209675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321" name="Rounded Rectangle 320"/>
          <p:cNvSpPr/>
          <p:nvPr/>
        </p:nvSpPr>
        <p:spPr>
          <a:xfrm>
            <a:off x="381000" y="1447800"/>
            <a:ext cx="3695700" cy="3771900"/>
          </a:xfrm>
          <a:prstGeom prst="roundRect">
            <a:avLst>
              <a:gd name="adj" fmla="val 3608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322" name="Freeform 321"/>
          <p:cNvSpPr/>
          <p:nvPr/>
        </p:nvSpPr>
        <p:spPr>
          <a:xfrm>
            <a:off x="381000" y="1447800"/>
            <a:ext cx="3695700" cy="3771900"/>
          </a:xfrm>
          <a:custGeom>
            <a:avLst/>
            <a:gdLst/>
            <a:ahLst/>
            <a:cxnLst/>
            <a:pathLst>
              <a:path w="388" h="396">
                <a:moveTo>
                  <a:pt x="375" y="0"/>
                </a:moveTo>
                <a:cubicBezTo>
                  <a:pt x="381" y="0"/>
                  <a:pt x="387" y="5"/>
                  <a:pt x="388" y="11"/>
                </a:cubicBezTo>
                <a:cubicBezTo>
                  <a:pt x="386" y="8"/>
                  <a:pt x="383" y="5"/>
                  <a:pt x="379" y="5"/>
                </a:cubicBezTo>
                <a:lnTo>
                  <a:pt x="9" y="5"/>
                </a:lnTo>
                <a:cubicBezTo>
                  <a:pt x="5" y="5"/>
                  <a:pt x="1" y="8"/>
                  <a:pt x="0" y="12"/>
                </a:cubicBezTo>
                <a:cubicBezTo>
                  <a:pt x="1" y="5"/>
                  <a:pt x="7" y="0"/>
                  <a:pt x="14" y="0"/>
                </a:cubicBezTo>
                <a:lnTo>
                  <a:pt x="374" y="0"/>
                </a:lnTo>
                <a:close/>
              </a:path>
            </a:pathLst>
          </a:custGeom>
          <a:solidFill>
            <a:srgbClr val="1E4FA8"/>
          </a:solidFill>
        </p:spPr>
        <p:txBody>
          <a:bodyPr/>
          <a:p/>
        </p:txBody>
      </p:sp>
      <p:sp>
        <p:nvSpPr>
          <p:cNvPr id="323" name="Rounded Rectangle 322"/>
          <p:cNvSpPr/>
          <p:nvPr/>
        </p:nvSpPr>
        <p:spPr>
          <a:xfrm>
            <a:off x="609600" y="1657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8EFF8"/>
          </a:solidFill>
        </p:spPr>
        <p:txBody>
          <a:bodyPr/>
          <a:p/>
        </p:txBody>
      </p:sp>
      <p:pic>
        <p:nvPicPr>
          <p:cNvPr id="324" name="Picture 32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723900" y="1771650"/>
            <a:ext cx="266700" cy="266700"/>
          </a:xfrm>
          <a:prstGeom prst="rect">
            <a:avLst/>
          </a:prstGeom>
        </p:spPr>
      </p:pic>
      <p:sp>
        <p:nvSpPr>
          <p:cNvPr id="325" name="Text Box 324" descr="{&quot;isTemplate&quot;:true,&quot;type&quot;:&quot;text&quot;}"/>
          <p:cNvSpPr txBox="1"/>
          <p:nvPr/>
        </p:nvSpPr>
        <p:spPr>
          <a:xfrm>
            <a:off x="1219200" y="1828800"/>
            <a:ext cx="58102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 spc="150">
                <a:solidFill>
                  <a:srgbClr val="3D7BD9"/>
                </a:solidFill>
                <a:latin typeface="Microsoft YaHei"/>
                <a:ea typeface="Microsoft YaHei"/>
              </a:rPr>
              <a:t>STEP 1</a:t>
            </a:r>
            <a:endParaRPr lang="en-US" sz="1050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326" name="Text Box 325" descr="{&quot;isTemplate&quot;:true,&quot;type&quot;:&quot;text&quot;}"/>
          <p:cNvSpPr txBox="1"/>
          <p:nvPr/>
        </p:nvSpPr>
        <p:spPr>
          <a:xfrm>
            <a:off x="609600" y="2266950"/>
            <a:ext cx="3238500" cy="3429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en-US" sz="1725" b="1">
                <a:solidFill>
                  <a:srgbClr val="1A2230"/>
                </a:solidFill>
                <a:latin typeface="Microsoft YaHei"/>
                <a:ea typeface="Microsoft YaHei"/>
              </a:rPr>
              <a:t>Legal case analysis</a:t>
            </a:r>
            <a:endParaRPr lang="en-US" sz="172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327" name="Text Box 326" descr="{&quot;isTemplate&quot;:true,&quot;type&quot;:&quot;text&quot;}"/>
          <p:cNvSpPr txBox="1"/>
          <p:nvPr/>
        </p:nvSpPr>
        <p:spPr>
          <a:xfrm>
            <a:off x="609600" y="2724150"/>
            <a:ext cx="3238500" cy="1209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Close reading of ITLOS Advisory Opinion No. 31 (2024): how the Tribunal engaged IPCC evidence and what “best available science” does inside Art. 194 due diligence.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328" name="Rectangles 327"/>
          <p:cNvSpPr/>
          <p:nvPr/>
        </p:nvSpPr>
        <p:spPr>
          <a:xfrm>
            <a:off x="609600" y="4867275"/>
            <a:ext cx="247650" cy="28575"/>
          </a:xfrm>
          <a:prstGeom prst="rect">
            <a:avLst/>
          </a:prstGeom>
          <a:solidFill>
            <a:srgbClr val="1E4FA8"/>
          </a:solidFill>
        </p:spPr>
        <p:txBody>
          <a:bodyPr/>
          <a:p/>
        </p:txBody>
      </p:sp>
      <p:sp>
        <p:nvSpPr>
          <p:cNvPr id="329" name="Text Box 328" descr="{&quot;isTemplate&quot;:true,&quot;type&quot;:&quot;text&quot;}"/>
          <p:cNvSpPr txBox="1"/>
          <p:nvPr/>
        </p:nvSpPr>
        <p:spPr>
          <a:xfrm>
            <a:off x="933450" y="4800600"/>
            <a:ext cx="6477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Step 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1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of 3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330" name="Rounded Rectangle 329"/>
          <p:cNvSpPr/>
          <p:nvPr/>
        </p:nvSpPr>
        <p:spPr>
          <a:xfrm>
            <a:off x="4248150" y="1447800"/>
            <a:ext cx="3695700" cy="3771900"/>
          </a:xfrm>
          <a:prstGeom prst="roundRect">
            <a:avLst>
              <a:gd name="adj" fmla="val 3608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331" name="Freeform 330"/>
          <p:cNvSpPr/>
          <p:nvPr/>
        </p:nvSpPr>
        <p:spPr>
          <a:xfrm>
            <a:off x="4248150" y="1447800"/>
            <a:ext cx="3695700" cy="3771900"/>
          </a:xfrm>
          <a:custGeom>
            <a:avLst/>
            <a:gdLst/>
            <a:ahLst/>
            <a:cxnLst/>
            <a:pathLst>
              <a:path w="388" h="396">
                <a:moveTo>
                  <a:pt x="375" y="0"/>
                </a:moveTo>
                <a:cubicBezTo>
                  <a:pt x="381" y="0"/>
                  <a:pt x="387" y="5"/>
                  <a:pt x="388" y="11"/>
                </a:cubicBezTo>
                <a:cubicBezTo>
                  <a:pt x="386" y="8"/>
                  <a:pt x="383" y="5"/>
                  <a:pt x="379" y="5"/>
                </a:cubicBezTo>
                <a:lnTo>
                  <a:pt x="9" y="5"/>
                </a:lnTo>
                <a:cubicBezTo>
                  <a:pt x="5" y="5"/>
                  <a:pt x="1" y="8"/>
                  <a:pt x="0" y="12"/>
                </a:cubicBezTo>
                <a:cubicBezTo>
                  <a:pt x="1" y="5"/>
                  <a:pt x="7" y="0"/>
                  <a:pt x="14" y="0"/>
                </a:cubicBezTo>
                <a:lnTo>
                  <a:pt x="374" y="0"/>
                </a:lnTo>
                <a:close/>
              </a:path>
            </a:pathLst>
          </a:custGeom>
          <a:solidFill>
            <a:srgbClr val="0E3F8C"/>
          </a:solidFill>
        </p:spPr>
        <p:txBody>
          <a:bodyPr/>
          <a:p/>
        </p:txBody>
      </p:sp>
      <p:sp>
        <p:nvSpPr>
          <p:cNvPr id="332" name="Rounded Rectangle 331"/>
          <p:cNvSpPr/>
          <p:nvPr/>
        </p:nvSpPr>
        <p:spPr>
          <a:xfrm>
            <a:off x="4476750" y="1657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8EFF8"/>
          </a:solidFill>
        </p:spPr>
        <p:txBody>
          <a:bodyPr/>
          <a:p/>
        </p:txBody>
      </p:sp>
      <p:pic>
        <p:nvPicPr>
          <p:cNvPr id="333" name="Picture 332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91050" y="1771650"/>
            <a:ext cx="266700" cy="266700"/>
          </a:xfrm>
          <a:prstGeom prst="rect">
            <a:avLst/>
          </a:prstGeom>
        </p:spPr>
      </p:pic>
      <p:sp>
        <p:nvSpPr>
          <p:cNvPr id="334" name="Text Box 333" descr="{&quot;isTemplate&quot;:true,&quot;type&quot;:&quot;text&quot;}"/>
          <p:cNvSpPr txBox="1"/>
          <p:nvPr/>
        </p:nvSpPr>
        <p:spPr>
          <a:xfrm>
            <a:off x="5086350" y="1828800"/>
            <a:ext cx="58102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 spc="150">
                <a:solidFill>
                  <a:srgbClr val="3D7BD9"/>
                </a:solidFill>
                <a:latin typeface="Microsoft YaHei"/>
                <a:ea typeface="Microsoft YaHei"/>
              </a:rPr>
              <a:t>STEP 2</a:t>
            </a:r>
            <a:endParaRPr lang="en-US" sz="1050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335" name="Text Box 334" descr="{&quot;isTemplate&quot;:true,&quot;type&quot;:&quot;text&quot;}"/>
          <p:cNvSpPr txBox="1"/>
          <p:nvPr/>
        </p:nvSpPr>
        <p:spPr>
          <a:xfrm>
            <a:off x="4476750" y="2266950"/>
            <a:ext cx="3238500" cy="6858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30000"/>
              </a:lnSpc>
            </a:pPr>
            <a:r>
              <a:rPr lang="en-US" sz="1725" b="1">
                <a:solidFill>
                  <a:srgbClr val="1A2230"/>
                </a:solidFill>
                <a:latin typeface="Microsoft YaHei"/>
                <a:ea typeface="Microsoft YaHei"/>
              </a:rPr>
              <a:t>Evaluative reasoning reconstruction</a:t>
            </a:r>
            <a:endParaRPr lang="en-US" sz="172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336" name="Text Box 335" descr="{&quot;isTemplate&quot;:true,&quot;type&quot;:&quot;text&quot;}"/>
          <p:cNvSpPr txBox="1"/>
          <p:nvPr/>
        </p:nvSpPr>
        <p:spPr>
          <a:xfrm>
            <a:off x="4476750" y="3067050"/>
            <a:ext cx="3238500" cy="1209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Mapping the Tribunal’s reasoning onto recognized evaluation standards: OECD-DAC / World Bank criteria and the five dimensions of climate justice (UNU-IHS).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337" name="Rectangles 336"/>
          <p:cNvSpPr/>
          <p:nvPr/>
        </p:nvSpPr>
        <p:spPr>
          <a:xfrm>
            <a:off x="4476750" y="4867275"/>
            <a:ext cx="247650" cy="28575"/>
          </a:xfrm>
          <a:prstGeom prst="rect">
            <a:avLst/>
          </a:prstGeom>
          <a:solidFill>
            <a:srgbClr val="0E3F8C"/>
          </a:solidFill>
        </p:spPr>
        <p:txBody>
          <a:bodyPr/>
          <a:p/>
        </p:txBody>
      </p:sp>
      <p:sp>
        <p:nvSpPr>
          <p:cNvPr id="338" name="Text Box 337" descr="{&quot;isTemplate&quot;:true,&quot;type&quot;:&quot;text&quot;}"/>
          <p:cNvSpPr txBox="1"/>
          <p:nvPr/>
        </p:nvSpPr>
        <p:spPr>
          <a:xfrm>
            <a:off x="4800600" y="4800600"/>
            <a:ext cx="6477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Step 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of 3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339" name="Rounded Rectangle 338"/>
          <p:cNvSpPr/>
          <p:nvPr/>
        </p:nvSpPr>
        <p:spPr>
          <a:xfrm>
            <a:off x="8115300" y="1447800"/>
            <a:ext cx="3695700" cy="3771900"/>
          </a:xfrm>
          <a:prstGeom prst="roundRect">
            <a:avLst>
              <a:gd name="adj" fmla="val 3608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340" name="Freeform 339"/>
          <p:cNvSpPr/>
          <p:nvPr/>
        </p:nvSpPr>
        <p:spPr>
          <a:xfrm>
            <a:off x="8115300" y="1447800"/>
            <a:ext cx="3695700" cy="3771900"/>
          </a:xfrm>
          <a:custGeom>
            <a:avLst/>
            <a:gdLst/>
            <a:ahLst/>
            <a:cxnLst/>
            <a:pathLst>
              <a:path w="388" h="396">
                <a:moveTo>
                  <a:pt x="375" y="0"/>
                </a:moveTo>
                <a:cubicBezTo>
                  <a:pt x="381" y="0"/>
                  <a:pt x="387" y="5"/>
                  <a:pt x="388" y="11"/>
                </a:cubicBezTo>
                <a:cubicBezTo>
                  <a:pt x="386" y="8"/>
                  <a:pt x="383" y="5"/>
                  <a:pt x="379" y="5"/>
                </a:cubicBezTo>
                <a:lnTo>
                  <a:pt x="9" y="5"/>
                </a:lnTo>
                <a:cubicBezTo>
                  <a:pt x="5" y="5"/>
                  <a:pt x="1" y="8"/>
                  <a:pt x="0" y="12"/>
                </a:cubicBezTo>
                <a:cubicBezTo>
                  <a:pt x="1" y="5"/>
                  <a:pt x="7" y="0"/>
                  <a:pt x="14" y="0"/>
                </a:cubicBezTo>
                <a:lnTo>
                  <a:pt x="374" y="0"/>
                </a:lnTo>
                <a:close/>
              </a:path>
            </a:pathLst>
          </a:custGeom>
          <a:solidFill>
            <a:srgbClr val="123A6E"/>
          </a:solidFill>
        </p:spPr>
        <p:txBody>
          <a:bodyPr/>
          <a:p/>
        </p:txBody>
      </p:sp>
      <p:sp>
        <p:nvSpPr>
          <p:cNvPr id="341" name="Rounded Rectangle 340"/>
          <p:cNvSpPr/>
          <p:nvPr/>
        </p:nvSpPr>
        <p:spPr>
          <a:xfrm>
            <a:off x="8343900" y="1657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8EFF8"/>
          </a:solidFill>
        </p:spPr>
        <p:txBody>
          <a:bodyPr/>
          <a:p/>
        </p:txBody>
      </p:sp>
      <p:pic>
        <p:nvPicPr>
          <p:cNvPr id="342" name="Picture 34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58200" y="1771650"/>
            <a:ext cx="266700" cy="266700"/>
          </a:xfrm>
          <a:prstGeom prst="rect">
            <a:avLst/>
          </a:prstGeom>
        </p:spPr>
      </p:pic>
      <p:sp>
        <p:nvSpPr>
          <p:cNvPr id="343" name="Text Box 342" descr="{&quot;isTemplate&quot;:true,&quot;type&quot;:&quot;text&quot;}"/>
          <p:cNvSpPr txBox="1"/>
          <p:nvPr/>
        </p:nvSpPr>
        <p:spPr>
          <a:xfrm>
            <a:off x="8953500" y="1828800"/>
            <a:ext cx="58102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 spc="150">
                <a:solidFill>
                  <a:srgbClr val="3D7BD9"/>
                </a:solidFill>
                <a:latin typeface="Microsoft YaHei"/>
                <a:ea typeface="Microsoft YaHei"/>
              </a:rPr>
              <a:t>STEP 3</a:t>
            </a:r>
            <a:endParaRPr lang="en-US" sz="1050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344" name="Text Box 343" descr="{&quot;isTemplate&quot;:true,&quot;type&quot;:&quot;text&quot;}"/>
          <p:cNvSpPr txBox="1"/>
          <p:nvPr/>
        </p:nvSpPr>
        <p:spPr>
          <a:xfrm>
            <a:off x="8343900" y="2266950"/>
            <a:ext cx="3238500" cy="3429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en-US" sz="1725" b="1">
                <a:solidFill>
                  <a:srgbClr val="1A2230"/>
                </a:solidFill>
                <a:latin typeface="Microsoft YaHei"/>
                <a:ea typeface="Microsoft YaHei"/>
              </a:rPr>
              <a:t>Stress test on a live policy</a:t>
            </a:r>
            <a:endParaRPr lang="en-US" sz="172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345" name="Text Box 344" descr="{&quot;isTemplate&quot;:true,&quot;type&quot;:&quot;text&quot;}"/>
          <p:cNvSpPr txBox="1"/>
          <p:nvPr/>
        </p:nvSpPr>
        <p:spPr>
          <a:xfrm>
            <a:off x="8343900" y="2724150"/>
            <a:ext cx="3238500" cy="15144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Applying the three resulting lessons as an evaluation protocol to Indonesia’s JETP Comprehensive Investment and Policy Plan (CIPP, 2023)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346" name="Rectangles 345"/>
          <p:cNvSpPr/>
          <p:nvPr/>
        </p:nvSpPr>
        <p:spPr>
          <a:xfrm>
            <a:off x="8343900" y="4867275"/>
            <a:ext cx="247650" cy="28575"/>
          </a:xfrm>
          <a:prstGeom prst="rect">
            <a:avLst/>
          </a:prstGeom>
          <a:solidFill>
            <a:srgbClr val="123A6E"/>
          </a:solidFill>
        </p:spPr>
        <p:txBody>
          <a:bodyPr/>
          <a:p/>
        </p:txBody>
      </p:sp>
      <p:sp>
        <p:nvSpPr>
          <p:cNvPr id="347" name="Text Box 346" descr="{&quot;isTemplate&quot;:true,&quot;type&quot;:&quot;text&quot;}"/>
          <p:cNvSpPr txBox="1"/>
          <p:nvPr/>
        </p:nvSpPr>
        <p:spPr>
          <a:xfrm>
            <a:off x="8667750" y="4800600"/>
            <a:ext cx="6477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Step 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3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 of 3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348" name="Rounded Rectangle 347"/>
          <p:cNvSpPr/>
          <p:nvPr/>
        </p:nvSpPr>
        <p:spPr>
          <a:xfrm>
            <a:off x="381000" y="5324475"/>
            <a:ext cx="11430000" cy="514350"/>
          </a:xfrm>
          <a:prstGeom prst="roundRect">
            <a:avLst>
              <a:gd name="adj" fmla="val 18519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349" name="Rounded Rectangle 348"/>
          <p:cNvSpPr/>
          <p:nvPr/>
        </p:nvSpPr>
        <p:spPr>
          <a:xfrm>
            <a:off x="571500" y="5457825"/>
            <a:ext cx="57150" cy="247650"/>
          </a:xfrm>
          <a:prstGeom prst="roundRect">
            <a:avLst>
              <a:gd name="adj" fmla="val 33333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350" name="Text Box 349" descr="{&quot;isTemplate&quot;:true,&quot;type&quot;:&quot;text&quot;}"/>
          <p:cNvSpPr txBox="1"/>
          <p:nvPr/>
        </p:nvSpPr>
        <p:spPr>
          <a:xfrm>
            <a:off x="742950" y="5476875"/>
            <a:ext cx="78867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1A2230"/>
                </a:solidFill>
                <a:latin typeface="Microsoft YaHei"/>
                <a:ea typeface="Microsoft YaHei"/>
              </a:rPr>
              <a:t>Unit of analysis: how evidence gains legal force — not whether the underlying science is “right”.</a:t>
            </a:r>
            <a:endParaRPr lang="en-US" sz="135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351" name="Text Box 350" descr="{&quot;isTemplate&quot;:true,&quot;type&quot;:&quot;text&quot;}"/>
          <p:cNvSpPr txBox="1"/>
          <p:nvPr/>
        </p:nvSpPr>
        <p:spPr>
          <a:xfrm>
            <a:off x="381000" y="6534150"/>
            <a:ext cx="54006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Framework references: OECD-DAC evaluation criteria; UNU-IHS five dimensions of climate justice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352" name="Text Box 351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05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3" name="" descr="&lt;Slide style={{width:1280,height:720,background:'#FFFFFF',padding:'32px 40px 44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03 · FINDINGS&lt;/Text&gt;&#10;    &lt;/Box&gt;&#10;    &lt;Text style={{fontSize:14,color:'#8B97A8'}}&gt;Lan Wu · Ocean University of China&lt;/Text&gt;&#10;  &lt;/Box&gt;&#10;  &lt;Text style={{fontSize:32,fontWeight:'bold',color:'#1A2230',marginTop:10}}&gt;Finding 1 · A verified causal chain, not a slogan&lt;/Text&gt;&#10;  &lt;Box style={{height:2,background:'#D6DCE5',marginTop:14}} /&gt;&#10;  &lt;Box style={{flexDirection:'row',gap:22,marginTop:18,height:462}}&gt;&#10;    &lt;Box style={{flex:1.42,flexDirection:'column',gap:0}}&gt;&#10;      {[&#10;        ['1','Anthropogenic GHG emissions'],&#10;        ['2','Atmospheric accumulation of greenhouse gases'],&#10;        ['3','Ocean absorption: warming, acidification, deoxygenation'],&#10;        ['4','Deleterious effects on marine ecosystems and communities'],&#10;        ['5','Qualifies as “pollution of the marine environment” — UNCLOS Part XII'],&#10;      ].map((item, idx) =&gt; (&#10;        &lt;Box key={idx} style={{flexDirection:'column',flex:1}}&gt;&#10;          &lt;Box style={{flexDirection:'row',alignItems:'center',gap:14,background:idx===4?'#E8EFF8':'#F7F9FC',borderRadius:10,padding:'10px 16px',border:'1px solid '+(idx===4?'#3D7BD9':'#D6DCE5'),flex:1}}&gt;&#10;            &lt;Box style={{width:34,height:34,borderRadius:17,background:idx===4?'#0E3F8C':'#3D7BD9',justifyContent:'center',alignItems:'center'}}&gt;&#10;              &lt;Text style={{fontSize:17,fontWeight:'bold',color:'#FFFFFF'}}&gt;{item[0]}&lt;/Text&gt;&#10;            &lt;/Box&gt;&#10;            &lt;Text style={{fontSize:19,color:'#1A2230',fontWeight:idx===4?'bold':'normal',lineHeight:1.35,flex:1}}&gt;{item[1]}&lt;/Text&gt;&#10;          &lt;/Box&gt;&#10;          {idx &lt; 4 ? (&#10;            &lt;Box style={{alignItems:'center',justifyContent:'center',height:18}}&gt;&#10;              &lt;FAIcon name='arrow-down' style={{fill:'#8B97A8',width:14,height:14}} /&gt;&#10;            &lt;/Box&gt;&#10;          ) : null}&#10;        &lt;/Box&gt;&#10;      ))}&#10;      &lt;Box style={{flexDirection:'row',alignItems:'center',gap:14,background:'#0E3F8C',borderRadius:10,padding:'12px 16px',marginTop:10}}&gt;&#10;        &lt;FAIcon name='gavel' style={{fill:'#FFC107',width:24,height:24}} /&gt;&#10;        &lt;Text style={{fontSize:19,color:'#FFFFFF',fontWeight:'bold',flex:1}}&gt;State obligations: prevent, reduce and control marine pollution (Art. 194)&lt;/Text&gt;&#10;      &lt;/Box&gt;&#10;    &lt;/Box&gt;&#10;    &lt;Box style={{flex:1,background:'#F7F9FC',borderRadius:14,padding:'22px 24px',border:'1px solid #D6DCE5',flexDirection:'column',justifyContent:'space-between'}}&gt;&#10;      &lt;Text style={{fontSize:23,fontWeight:'bold',color:'#0E3F8C'}}&gt;Why the chain is the finding&lt;/Text&gt;&#10;      &lt;Text style={{fontSize:18,color:'#4A5568',lineHeight:1.55}}&gt;The Tribunal did not assert that “climate change is real”. It built an evidenced pathway from emissions to harm, and only then drew the legal conclusion.&lt;/Text&gt;&#10;      &lt;Text style={{fontSize:18,color:'#4A5568',lineHeight:1.55}}&gt;Every link is traceable to an assessment finding — which is precisely what makes the resulting duty enforceable rather than aspirational.&lt;/Text&gt;&#10;      &lt;Box style={{background:'#FFFFFF',borderRadius:10,padding:'14px 18px',borderLeft:'5px solid #FFC107'}}&gt;&#10;        &lt;Text style={{fontSize:17,color:'#1A2230',fontStyle:'italic',lineHeight:1.5}}&gt;“The phenomenon of climate change is central to the Request and the questions contained therein necessarily have scientific aspects.”&lt;/Text&gt;&#10;        &lt;Text style={{fontSize:14,color:'#8B97A8',marginTop:6}}&gt;ITLOS, Advisory Opinion No. 31 (2024)&lt;/Text&gt;&#10;      &lt;/Box&gt;&#10;    &lt;/Box&gt;&#10;  &lt;/Box&gt;&#10;  &lt;Box style={{background:'#F0F5FC',borderRadius:10,padding:'13px 20px',marginTop:14,flexDirection:'row',alignItems:'center',gap:12}}&gt;&#10;    &lt;Box style={{width:6,height:26,background:'#1E4FA8',borderRadius:2}} /&gt;&#10;    &lt;Text style={{fontSize:18,color:'#1A2230',fontWeight:'bold'}}&gt;The connection reviewers asked about: attributable emissions → verified harm → a duty a state can be held to.&lt;/Text&gt;&#10;  &lt;/Box&gt;&#10;  &lt;Box style={{position:'absolute',left:40,right:40,bottom:18,flexDirection:'row',justifyContent:'space-between',alignItems:'center'}}&gt;&#10;    &lt;Text style={{fontSize:13,color:'#8B97A8'}}&gt;Source: ITLOS Advisory Opinion No. 31 (2024), section on UNCLOS Part XII obligations&lt;/Text&gt;&#10;    &lt;Text style={{fontSize:14,color:'#0E3F8C',fontWeight:'bold'}}&gt;06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Rectangles 3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355" name="Rounded Rectangle 354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356" name="Text Box 355" descr="{&quot;isTemplate&quot;:true,&quot;type&quot;:&quot;text&quot;}"/>
          <p:cNvSpPr txBox="1"/>
          <p:nvPr/>
        </p:nvSpPr>
        <p:spPr>
          <a:xfrm>
            <a:off x="571500" y="371475"/>
            <a:ext cx="12192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03 · FINDINGS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357" name="Text Box 356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358" name="Text Box 357" descr="{&quot;isTemplate&quot;:true,&quot;type&quot;:&quot;text&quot;}"/>
          <p:cNvSpPr txBox="1"/>
          <p:nvPr/>
        </p:nvSpPr>
        <p:spPr>
          <a:xfrm>
            <a:off x="381000" y="704850"/>
            <a:ext cx="114300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Finding 1 · A verified causal chain, not a slogan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359" name="Rectangles 358"/>
          <p:cNvSpPr/>
          <p:nvPr/>
        </p:nvSpPr>
        <p:spPr>
          <a:xfrm>
            <a:off x="381000" y="1209675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360" name="Rounded Rectangle 359"/>
          <p:cNvSpPr/>
          <p:nvPr/>
        </p:nvSpPr>
        <p:spPr>
          <a:xfrm>
            <a:off x="381000" y="1400175"/>
            <a:ext cx="6581775" cy="533400"/>
          </a:xfrm>
          <a:prstGeom prst="roundRect">
            <a:avLst>
              <a:gd name="adj" fmla="val 17857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361" name="Rounded Rectangle 360"/>
          <p:cNvSpPr/>
          <p:nvPr/>
        </p:nvSpPr>
        <p:spPr>
          <a:xfrm>
            <a:off x="533400" y="1504950"/>
            <a:ext cx="323850" cy="323850"/>
          </a:xfrm>
          <a:prstGeom prst="roundRect">
            <a:avLst>
              <a:gd name="adj" fmla="val 50000"/>
            </a:avLst>
          </a:prstGeom>
          <a:solidFill>
            <a:srgbClr val="3D7BD9"/>
          </a:solidFill>
        </p:spPr>
        <p:txBody>
          <a:bodyPr/>
          <a:p/>
        </p:txBody>
      </p:sp>
      <p:sp>
        <p:nvSpPr>
          <p:cNvPr id="362" name="Text Box 361" descr="{&quot;isTemplate&quot;:true,&quot;type&quot;:&quot;text&quot;}"/>
          <p:cNvSpPr txBox="1"/>
          <p:nvPr/>
        </p:nvSpPr>
        <p:spPr>
          <a:xfrm>
            <a:off x="647700" y="1571625"/>
            <a:ext cx="952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  <a:endParaRPr lang="en-US" sz="1275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363" name="Text Box 362" descr="{&quot;isTemplate&quot;:true,&quot;type&quot;:&quot;text&quot;}"/>
          <p:cNvSpPr txBox="1"/>
          <p:nvPr/>
        </p:nvSpPr>
        <p:spPr>
          <a:xfrm>
            <a:off x="990600" y="1524000"/>
            <a:ext cx="5819775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425">
                <a:solidFill>
                  <a:srgbClr val="1A2230"/>
                </a:solidFill>
                <a:latin typeface="Microsoft YaHei"/>
                <a:ea typeface="Microsoft YaHei"/>
              </a:rPr>
              <a:t>Anthropogenic GHG emissions</a:t>
            </a:r>
            <a:endParaRPr lang="en-US" sz="1425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pic>
        <p:nvPicPr>
          <p:cNvPr id="364" name="Picture 36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3609975" y="1952625"/>
            <a:ext cx="133350" cy="133350"/>
          </a:xfrm>
          <a:prstGeom prst="rect">
            <a:avLst/>
          </a:prstGeom>
        </p:spPr>
      </p:pic>
      <p:sp>
        <p:nvSpPr>
          <p:cNvPr id="365" name="Rounded Rectangle 364"/>
          <p:cNvSpPr/>
          <p:nvPr/>
        </p:nvSpPr>
        <p:spPr>
          <a:xfrm>
            <a:off x="381000" y="2105025"/>
            <a:ext cx="6581775" cy="542925"/>
          </a:xfrm>
          <a:prstGeom prst="roundRect">
            <a:avLst>
              <a:gd name="adj" fmla="val 17544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366" name="Rounded Rectangle 365"/>
          <p:cNvSpPr/>
          <p:nvPr/>
        </p:nvSpPr>
        <p:spPr>
          <a:xfrm>
            <a:off x="533400" y="2219325"/>
            <a:ext cx="323850" cy="323850"/>
          </a:xfrm>
          <a:prstGeom prst="roundRect">
            <a:avLst>
              <a:gd name="adj" fmla="val 50000"/>
            </a:avLst>
          </a:prstGeom>
          <a:solidFill>
            <a:srgbClr val="3D7BD9"/>
          </a:solidFill>
        </p:spPr>
        <p:txBody>
          <a:bodyPr/>
          <a:p/>
        </p:txBody>
      </p:sp>
      <p:sp>
        <p:nvSpPr>
          <p:cNvPr id="367" name="Text Box 366" descr="{&quot;isTemplate&quot;:true,&quot;type&quot;:&quot;text&quot;}"/>
          <p:cNvSpPr txBox="1"/>
          <p:nvPr/>
        </p:nvSpPr>
        <p:spPr>
          <a:xfrm>
            <a:off x="647700" y="2286000"/>
            <a:ext cx="952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  <a:endParaRPr lang="en-US" sz="1275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368" name="Text Box 367" descr="{&quot;isTemplate&quot;:true,&quot;type&quot;:&quot;text&quot;}"/>
          <p:cNvSpPr txBox="1"/>
          <p:nvPr/>
        </p:nvSpPr>
        <p:spPr>
          <a:xfrm>
            <a:off x="990600" y="2228850"/>
            <a:ext cx="5819775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425">
                <a:solidFill>
                  <a:srgbClr val="1A2230"/>
                </a:solidFill>
                <a:latin typeface="Microsoft YaHei"/>
                <a:ea typeface="Microsoft YaHei"/>
              </a:rPr>
              <a:t>Atmospheric accumulation of greenhouse gases</a:t>
            </a:r>
            <a:endParaRPr lang="en-US" sz="1425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pic>
        <p:nvPicPr>
          <p:cNvPr id="369" name="Picture 36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3609975" y="2667000"/>
            <a:ext cx="133350" cy="133350"/>
          </a:xfrm>
          <a:prstGeom prst="rect">
            <a:avLst/>
          </a:prstGeom>
        </p:spPr>
      </p:pic>
      <p:sp>
        <p:nvSpPr>
          <p:cNvPr id="370" name="Rounded Rectangle 369"/>
          <p:cNvSpPr/>
          <p:nvPr/>
        </p:nvSpPr>
        <p:spPr>
          <a:xfrm>
            <a:off x="381000" y="2819400"/>
            <a:ext cx="6581775" cy="533400"/>
          </a:xfrm>
          <a:prstGeom prst="roundRect">
            <a:avLst>
              <a:gd name="adj" fmla="val 17857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371" name="Rounded Rectangle 370"/>
          <p:cNvSpPr/>
          <p:nvPr/>
        </p:nvSpPr>
        <p:spPr>
          <a:xfrm>
            <a:off x="533400" y="2924175"/>
            <a:ext cx="323850" cy="323850"/>
          </a:xfrm>
          <a:prstGeom prst="roundRect">
            <a:avLst>
              <a:gd name="adj" fmla="val 50000"/>
            </a:avLst>
          </a:prstGeom>
          <a:solidFill>
            <a:srgbClr val="3D7BD9"/>
          </a:solidFill>
        </p:spPr>
        <p:txBody>
          <a:bodyPr/>
          <a:p/>
        </p:txBody>
      </p:sp>
      <p:sp>
        <p:nvSpPr>
          <p:cNvPr id="372" name="Text Box 371" descr="{&quot;isTemplate&quot;:true,&quot;type&quot;:&quot;text&quot;}"/>
          <p:cNvSpPr txBox="1"/>
          <p:nvPr/>
        </p:nvSpPr>
        <p:spPr>
          <a:xfrm>
            <a:off x="647700" y="2990850"/>
            <a:ext cx="952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  <a:endParaRPr lang="en-US" sz="1275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373" name="Text Box 372" descr="{&quot;isTemplate&quot;:true,&quot;type&quot;:&quot;text&quot;}"/>
          <p:cNvSpPr txBox="1"/>
          <p:nvPr/>
        </p:nvSpPr>
        <p:spPr>
          <a:xfrm>
            <a:off x="990600" y="2943225"/>
            <a:ext cx="5819775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425">
                <a:solidFill>
                  <a:srgbClr val="1A2230"/>
                </a:solidFill>
                <a:latin typeface="Microsoft YaHei"/>
                <a:ea typeface="Microsoft YaHei"/>
              </a:rPr>
              <a:t>Ocean absorption: warming, acidification, deoxygenation</a:t>
            </a:r>
            <a:endParaRPr lang="en-US" sz="1425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pic>
        <p:nvPicPr>
          <p:cNvPr id="374" name="Picture 37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3609975" y="3371850"/>
            <a:ext cx="133350" cy="133350"/>
          </a:xfrm>
          <a:prstGeom prst="rect">
            <a:avLst/>
          </a:prstGeom>
        </p:spPr>
      </p:pic>
      <p:sp>
        <p:nvSpPr>
          <p:cNvPr id="375" name="Rounded Rectangle 374"/>
          <p:cNvSpPr/>
          <p:nvPr/>
        </p:nvSpPr>
        <p:spPr>
          <a:xfrm>
            <a:off x="381000" y="3524250"/>
            <a:ext cx="6581775" cy="542925"/>
          </a:xfrm>
          <a:prstGeom prst="roundRect">
            <a:avLst>
              <a:gd name="adj" fmla="val 17544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376" name="Rounded Rectangle 375"/>
          <p:cNvSpPr/>
          <p:nvPr/>
        </p:nvSpPr>
        <p:spPr>
          <a:xfrm>
            <a:off x="533400" y="3638550"/>
            <a:ext cx="323850" cy="323850"/>
          </a:xfrm>
          <a:prstGeom prst="roundRect">
            <a:avLst>
              <a:gd name="adj" fmla="val 50000"/>
            </a:avLst>
          </a:prstGeom>
          <a:solidFill>
            <a:srgbClr val="3D7BD9"/>
          </a:solidFill>
        </p:spPr>
        <p:txBody>
          <a:bodyPr/>
          <a:p/>
        </p:txBody>
      </p:sp>
      <p:sp>
        <p:nvSpPr>
          <p:cNvPr id="377" name="Text Box 376" descr="{&quot;isTemplate&quot;:true,&quot;type&quot;:&quot;text&quot;}"/>
          <p:cNvSpPr txBox="1"/>
          <p:nvPr/>
        </p:nvSpPr>
        <p:spPr>
          <a:xfrm>
            <a:off x="647700" y="3705225"/>
            <a:ext cx="952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  <a:endParaRPr lang="en-US" sz="1275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378" name="Text Box 377" descr="{&quot;isTemplate&quot;:true,&quot;type&quot;:&quot;text&quot;}"/>
          <p:cNvSpPr txBox="1"/>
          <p:nvPr/>
        </p:nvSpPr>
        <p:spPr>
          <a:xfrm>
            <a:off x="990600" y="3648075"/>
            <a:ext cx="5819775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425">
                <a:solidFill>
                  <a:srgbClr val="1A2230"/>
                </a:solidFill>
                <a:latin typeface="Microsoft YaHei"/>
                <a:ea typeface="Microsoft YaHei"/>
              </a:rPr>
              <a:t>Deleterious effects on marine ecosystems and communities</a:t>
            </a:r>
            <a:endParaRPr lang="en-US" sz="1425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pic>
        <p:nvPicPr>
          <p:cNvPr id="379" name="Picture 37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3609975" y="4086225"/>
            <a:ext cx="133350" cy="133350"/>
          </a:xfrm>
          <a:prstGeom prst="rect">
            <a:avLst/>
          </a:prstGeom>
        </p:spPr>
      </p:pic>
      <p:sp>
        <p:nvSpPr>
          <p:cNvPr id="380" name="Rounded Rectangle 379"/>
          <p:cNvSpPr/>
          <p:nvPr/>
        </p:nvSpPr>
        <p:spPr>
          <a:xfrm>
            <a:off x="381000" y="4238625"/>
            <a:ext cx="6581775" cy="800100"/>
          </a:xfrm>
          <a:prstGeom prst="roundRect">
            <a:avLst>
              <a:gd name="adj" fmla="val 11905"/>
            </a:avLst>
          </a:prstGeom>
          <a:solidFill>
            <a:srgbClr val="E8EFF8"/>
          </a:solidFill>
          <a:ln w="12700">
            <a:solidFill>
              <a:srgbClr val="3D7BD9"/>
            </a:solidFill>
            <a:prstDash val="solid"/>
          </a:ln>
        </p:spPr>
        <p:txBody>
          <a:bodyPr/>
          <a:p/>
        </p:txBody>
      </p:sp>
      <p:sp>
        <p:nvSpPr>
          <p:cNvPr id="381" name="Rounded Rectangle 380"/>
          <p:cNvSpPr/>
          <p:nvPr/>
        </p:nvSpPr>
        <p:spPr>
          <a:xfrm>
            <a:off x="533400" y="4476750"/>
            <a:ext cx="323850" cy="323850"/>
          </a:xfrm>
          <a:prstGeom prst="roundRect">
            <a:avLst>
              <a:gd name="adj" fmla="val 50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382" name="Text Box 381" descr="{&quot;isTemplate&quot;:true,&quot;type&quot;:&quot;text&quot;}"/>
          <p:cNvSpPr txBox="1"/>
          <p:nvPr/>
        </p:nvSpPr>
        <p:spPr>
          <a:xfrm>
            <a:off x="647700" y="4543425"/>
            <a:ext cx="952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FFFFFF"/>
                </a:solidFill>
                <a:latin typeface="Microsoft YaHei"/>
                <a:ea typeface="Microsoft YaHei"/>
              </a:rPr>
              <a:t>5</a:t>
            </a:r>
            <a:endParaRPr lang="en-US" sz="1275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383" name="Text Box 382" descr="{&quot;isTemplate&quot;:true,&quot;type&quot;:&quot;text&quot;}"/>
          <p:cNvSpPr txBox="1"/>
          <p:nvPr/>
        </p:nvSpPr>
        <p:spPr>
          <a:xfrm>
            <a:off x="990600" y="4343400"/>
            <a:ext cx="5819775" cy="5905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en-US" sz="1425" b="1">
                <a:solidFill>
                  <a:srgbClr val="1A2230"/>
                </a:solidFill>
                <a:latin typeface="Microsoft YaHei"/>
                <a:ea typeface="Microsoft YaHei"/>
              </a:rPr>
              <a:t>Qualifies as “pollution of the marine environment” — UNCLOS Part XII</a:t>
            </a:r>
            <a:endParaRPr lang="en-US" sz="142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384" name="Rounded Rectangle 383"/>
          <p:cNvSpPr/>
          <p:nvPr/>
        </p:nvSpPr>
        <p:spPr>
          <a:xfrm>
            <a:off x="381000" y="5133975"/>
            <a:ext cx="6581775" cy="666750"/>
          </a:xfrm>
          <a:prstGeom prst="roundRect">
            <a:avLst>
              <a:gd name="adj" fmla="val 14286"/>
            </a:avLst>
          </a:prstGeom>
          <a:solidFill>
            <a:srgbClr val="0E3F8C"/>
          </a:solidFill>
        </p:spPr>
        <p:txBody>
          <a:bodyPr/>
          <a:p/>
        </p:txBody>
      </p:sp>
      <p:pic>
        <p:nvPicPr>
          <p:cNvPr id="385" name="Picture 38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" y="5353050"/>
            <a:ext cx="228600" cy="228600"/>
          </a:xfrm>
          <a:prstGeom prst="rect">
            <a:avLst/>
          </a:prstGeom>
        </p:spPr>
      </p:pic>
      <p:sp>
        <p:nvSpPr>
          <p:cNvPr id="386" name="Text Box 385" descr="{&quot;isTemplate&quot;:true,&quot;type&quot;:&quot;text&quot;}"/>
          <p:cNvSpPr txBox="1"/>
          <p:nvPr/>
        </p:nvSpPr>
        <p:spPr>
          <a:xfrm>
            <a:off x="895350" y="5248275"/>
            <a:ext cx="5915025" cy="4381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State obligations: prevent, reduce and control marine pollution (Art. 194)</a:t>
            </a:r>
            <a:endParaRPr lang="en-US" sz="1425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387" name="Rounded Rectangle 386"/>
          <p:cNvSpPr/>
          <p:nvPr/>
        </p:nvSpPr>
        <p:spPr>
          <a:xfrm>
            <a:off x="7172325" y="1400175"/>
            <a:ext cx="4638675" cy="4400550"/>
          </a:xfrm>
          <a:prstGeom prst="roundRect">
            <a:avLst>
              <a:gd name="adj" fmla="val 3030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388" name="Text Box 387" descr="{&quot;isTemplate&quot;:true,&quot;type&quot;:&quot;text&quot;}"/>
          <p:cNvSpPr txBox="1"/>
          <p:nvPr/>
        </p:nvSpPr>
        <p:spPr>
          <a:xfrm>
            <a:off x="7400925" y="1609725"/>
            <a:ext cx="4181475" cy="2667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725" b="1">
                <a:solidFill>
                  <a:srgbClr val="0E3F8C"/>
                </a:solidFill>
                <a:latin typeface="Microsoft YaHei"/>
                <a:ea typeface="Microsoft YaHei"/>
              </a:rPr>
              <a:t>Why the chain is the finding</a:t>
            </a:r>
            <a:endParaRPr lang="en-US" sz="172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389" name="Text Box 388" descr="{&quot;isTemplate&quot;:true,&quot;type&quot;:&quot;text&quot;}"/>
          <p:cNvSpPr txBox="1"/>
          <p:nvPr/>
        </p:nvSpPr>
        <p:spPr>
          <a:xfrm>
            <a:off x="7400925" y="2019300"/>
            <a:ext cx="4181475" cy="9620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The Tribunal did not assert that “climate change is real”. It built an evidenced pathway from emissions to harm, and only then drew the legal conclusion.</a:t>
            </a:r>
            <a:endParaRPr lang="en-US" sz="1350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390" name="Text Box 389" descr="{&quot;isTemplate&quot;:true,&quot;type&quot;:&quot;text&quot;}"/>
          <p:cNvSpPr txBox="1"/>
          <p:nvPr/>
        </p:nvSpPr>
        <p:spPr>
          <a:xfrm>
            <a:off x="7400925" y="3124200"/>
            <a:ext cx="4181475" cy="9620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Every link is traceable to an assessment finding — which is precisely what makes the resulting duty enforceable rather than aspirational.</a:t>
            </a:r>
            <a:endParaRPr lang="en-US" sz="1350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391" name="Rounded Rectangle 390"/>
          <p:cNvSpPr/>
          <p:nvPr/>
        </p:nvSpPr>
        <p:spPr>
          <a:xfrm>
            <a:off x="7448550" y="4229100"/>
            <a:ext cx="4181475" cy="1362075"/>
          </a:xfrm>
          <a:prstGeom prst="roundRect">
            <a:avLst>
              <a:gd name="adj" fmla="val 6993"/>
            </a:avLst>
          </a:prstGeom>
          <a:solidFill>
            <a:srgbClr val="FFFFFF"/>
          </a:solidFill>
        </p:spPr>
        <p:txBody>
          <a:bodyPr/>
          <a:p/>
        </p:txBody>
      </p:sp>
      <p:sp>
        <p:nvSpPr>
          <p:cNvPr id="392" name="Freeform 391"/>
          <p:cNvSpPr/>
          <p:nvPr/>
        </p:nvSpPr>
        <p:spPr>
          <a:xfrm>
            <a:off x="7448550" y="4229100"/>
            <a:ext cx="4181475" cy="1362075"/>
          </a:xfrm>
          <a:custGeom>
            <a:avLst/>
            <a:gdLst/>
            <a:ahLst/>
            <a:cxnLst/>
            <a:pathLst>
              <a:path w="439" h="143">
                <a:moveTo>
                  <a:pt x="10" y="0"/>
                </a:moveTo>
                <a:cubicBezTo>
                  <a:pt x="7" y="0"/>
                  <a:pt x="5" y="2"/>
                  <a:pt x="5" y="5"/>
                </a:cubicBezTo>
                <a:lnTo>
                  <a:pt x="5" y="138"/>
                </a:lnTo>
                <a:cubicBezTo>
                  <a:pt x="5" y="140"/>
                  <a:pt x="7" y="142"/>
                  <a:pt x="9" y="143"/>
                </a:cubicBezTo>
                <a:cubicBezTo>
                  <a:pt x="4" y="142"/>
                  <a:pt x="0" y="138"/>
                  <a:pt x="0" y="133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FFC107"/>
          </a:solidFill>
        </p:spPr>
        <p:txBody>
          <a:bodyPr/>
          <a:p/>
        </p:txBody>
      </p:sp>
      <p:sp>
        <p:nvSpPr>
          <p:cNvPr id="393" name="Text Box 392" descr="{&quot;isTemplate&quot;:true,&quot;type&quot;:&quot;text&quot;}"/>
          <p:cNvSpPr txBox="1"/>
          <p:nvPr/>
        </p:nvSpPr>
        <p:spPr>
          <a:xfrm>
            <a:off x="7620000" y="4362450"/>
            <a:ext cx="3790950" cy="8763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275" i="1">
                <a:solidFill>
                  <a:srgbClr val="1A2230"/>
                </a:solidFill>
                <a:latin typeface="Microsoft YaHei"/>
                <a:ea typeface="Microsoft YaHei"/>
              </a:rPr>
              <a:t>“The phenomenon of climate change is central to the Request and the questions contained therein necessarily have scientific aspects.”</a:t>
            </a:r>
            <a:endParaRPr lang="en-US" sz="1275" i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394" name="Text Box 393" descr="{&quot;isTemplate&quot;:true,&quot;type&quot;:&quot;text&quot;}"/>
          <p:cNvSpPr txBox="1"/>
          <p:nvPr/>
        </p:nvSpPr>
        <p:spPr>
          <a:xfrm>
            <a:off x="7620000" y="5295900"/>
            <a:ext cx="379095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ITLOS, Advisory Opinion No. 31 (2024)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395" name="Rounded Rectangle 394"/>
          <p:cNvSpPr/>
          <p:nvPr/>
        </p:nvSpPr>
        <p:spPr>
          <a:xfrm>
            <a:off x="381000" y="5934075"/>
            <a:ext cx="11430000" cy="495300"/>
          </a:xfrm>
          <a:prstGeom prst="roundRect">
            <a:avLst>
              <a:gd name="adj" fmla="val 19231"/>
            </a:avLst>
          </a:prstGeom>
          <a:solidFill>
            <a:srgbClr val="F0F5FC"/>
          </a:solidFill>
        </p:spPr>
        <p:txBody>
          <a:bodyPr/>
          <a:p/>
        </p:txBody>
      </p:sp>
      <p:sp>
        <p:nvSpPr>
          <p:cNvPr id="396" name="Rounded Rectangle 395"/>
          <p:cNvSpPr/>
          <p:nvPr/>
        </p:nvSpPr>
        <p:spPr>
          <a:xfrm>
            <a:off x="571500" y="6057900"/>
            <a:ext cx="57150" cy="247650"/>
          </a:xfrm>
          <a:prstGeom prst="roundRect">
            <a:avLst>
              <a:gd name="adj" fmla="val 33333"/>
            </a:avLst>
          </a:prstGeom>
          <a:solidFill>
            <a:srgbClr val="1E4FA8"/>
          </a:solidFill>
        </p:spPr>
        <p:txBody>
          <a:bodyPr/>
          <a:p/>
        </p:txBody>
      </p:sp>
      <p:sp>
        <p:nvSpPr>
          <p:cNvPr id="397" name="Text Box 396" descr="{&quot;isTemplate&quot;:true,&quot;type&quot;:&quot;text&quot;}"/>
          <p:cNvSpPr txBox="1"/>
          <p:nvPr/>
        </p:nvSpPr>
        <p:spPr>
          <a:xfrm>
            <a:off x="742950" y="6076950"/>
            <a:ext cx="903922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1A2230"/>
                </a:solidFill>
                <a:latin typeface="Microsoft YaHei"/>
                <a:ea typeface="Microsoft YaHei"/>
              </a:rPr>
              <a:t>The connection reviewers asked about: attributable emissions → verified harm → a duty a state can be held to.</a:t>
            </a:r>
            <a:endParaRPr lang="en-US" sz="135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398" name="Text Box 397" descr="{&quot;isTemplate&quot;:true,&quot;type&quot;:&quot;text&quot;}"/>
          <p:cNvSpPr txBox="1"/>
          <p:nvPr/>
        </p:nvSpPr>
        <p:spPr>
          <a:xfrm>
            <a:off x="381000" y="6534150"/>
            <a:ext cx="48387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Source: ITLOS Advisory Opinion No. 31 (2024), section on UNCLOS Part XII obligations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399" name="Text Box 398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06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0" name="" descr="&lt;Slide style={{width:1280,height:720,background:'#F7F9FC',padding:'32px 40px 44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03 · FINDINGS&lt;/Text&gt;&#10;    &lt;/Box&gt;&#10;    &lt;Text style={{fontSize:14,color:'#8B97A8'}}&gt;Lan Wu · Ocean University of China&lt;/Text&gt;&#10;  &lt;/Box&gt;&#10;  &lt;Text style={{fontSize:32,fontWeight:'bold',color:'#1A2230',marginTop:10}}&gt;Finding 2 · The Tribunal trusted &lt;span style={{color:'#0E3F8C'}}&gt;how&lt;/span&gt; the IPCC works, not only what it found&lt;/Text&gt;&#10;  &lt;Box style={{height:2,background:'#D6DCE5',marginTop:14}} /&gt;&#10;  &lt;Box style={{flexDirection:'row',gap:20,marginTop:18,height:462}}&gt;&#10;    &lt;Box style={{flex:1,background:'#FFFFFF',borderRadius:14,padding:'24px 26px',border:'1px solid #D6DCE5',flexDirection:'column'}}&gt;&#10;      &lt;Box style={{flexDirection:'row',alignItems:'center',gap:12}}&gt;&#10;        &lt;Box style={{width:44,height:44,borderRadius:10,background:'#F0F5FC',justifyContent:'center',alignItems:'center'}}&gt;&#10;          &lt;FAIcon name='book' style={{fill:'#3D7BD9',width:22,height:22}} /&gt;&#10;        &lt;/Box&gt;&#10;        &lt;Text style={{fontSize:23,fontWeight:'bold',color:'#1A2230'}}&gt;What it cited&lt;/Text&gt;&#10;      &lt;/Box&gt;&#10;      &lt;Box style={{flexDirection:'column',gap:12,marginTop:18}}&gt;&#10;        {[&#10;          'Substantive conclusions on the deleterious effects of anthropogenic GHG emissions',&#10;          'Projected ocean warming, acidification, deoxygenation and sea-level rise',&#10;          'Attribution of observed change to human influence',&#10;        ].map((t, i) =&gt; (&#10;          &lt;Box key={i} style={{flexDirection:'row',gap:10,alignItems:'flex-start'}}&gt;&#10;            &lt;Box style={{width:7,height:7,borderRadius:4,background:'#B3B4B3',marginTop:9}} /&gt;&#10;            &lt;Text style={{fontSize:18,color:'#4A5568',lineHeight:1.5,flex:1}}&gt;{t}&lt;/Text&gt;&#10;          &lt;/Box&gt;&#10;        ))}&#10;      &lt;/Box&gt;&#10;      &lt;Box style={{background:'#F7F9FC',borderRadius:10,padding:'12px 16px',marginTop:16}}&gt;&#10;        &lt;Text style={{fontSize:17,color:'#4A5568',lineHeight:1.45}}&gt;This is what most evaluations are judged on: the findings.&lt;/Text&gt;&#10;      &lt;/Box&gt;&#10;    &lt;/Box&gt;&#10;    &lt;Box style={{flex:1.12,background:'#E8EFF8',borderRadius:14,padding:'24px 26px',border:'2px solid #3D7BD9',flexDirection:'column'}}&gt;&#10;      &lt;Box style={{flexDirection:'row',alignItems:'center',gap:12}}&gt;&#10;        &lt;Box style={{width:44,height:44,borderRadius:10,background:'#0E3F8C',justifyContent:'center',alignItems:'center'}}&gt;&#10;          &lt;FAIcon name='search' style={{fill:'#FFC107',width:22,height:22}} /&gt;&#10;        &lt;/Box&gt;&#10;        &lt;Box style={{flexDirection:'column'}}&gt;&#10;          &lt;Text style={{fontSize:23,fontWeight:'bold',color:'#0E3F8C'}}&gt;What it scrutinised&lt;/Text&gt;&#10;          &lt;Text style={{fontSize:14,color:'#1E4FA8',letterSpacing:1}}&gt;the surprise&lt;/Text&gt;&#10;        &lt;/Box&gt;&#10;      &lt;/Box&gt;&#10;      &lt;Box style={{flexDirection:'column',gap:12,marginTop:18}}&gt;&#10;        {[&#10;          'How the IPCC assesses evidence — its confidence levels and likelihood language',&#10;          'The transparency, peer review and multi-stakeholder character of the process',&#10;          'Iteration across assessment cycles, so that certainty is stated, not assumed',&#10;        ].map((t, i) =&gt; (&#10;          &lt;Box key={i} style={{flexDirection:'row',gap:10,alignItems:'flex-start'}}&gt;&#10;            &lt;FAIcon name='check-circle' style={{fill:'#0E3F8C',width:17,height:17,marginTop:3}} /&gt;&#10;            &lt;Text style={{fontSize:18,color:'#1A2230',lineHeight:1.5,flex:1}}&gt;{t}&lt;/Text&gt;&#10;          &lt;/Box&gt;&#10;        ))}&#10;      &lt;/Box&gt;&#10;      &lt;Box style={{background:'#FFFFFF',borderRadius:10,padding:'12px 16px',marginTop:16}}&gt;&#10;        &lt;Text style={{fontSize:17,color:'#0E3F8C',lineHeight:1.45,fontWeight:'bold'}}&gt;Only then was the IPCC treated as the factual basis for legal reasoning under Art. 194.&lt;/Text&gt;&#10;      &lt;/Box&gt;&#10;    &lt;/Box&gt;&#10;  &lt;/Box&gt;&#10;  &lt;Box style={{background:'#0E3F8C',borderRadius:10,padding:'14px 20px',marginTop:14,flexDirection:'row',alignItems:'center',gap:14}}&gt;&#10;    &lt;FAIcon name='balance-scale' style={{fill:'#FFC107',width:24,height:24}} /&gt;&#10;    &lt;Text style={{fontSize:18,color:'#FFFFFF',fontWeight:'bold',flex:1}}&gt;Takeaway: the legitimacy of evidence depends on the integrity of the producing process — not on the conclusions alone.&lt;/Text&gt;&#10;  &lt;/Box&gt;&#10;  &lt;Box style={{position:'absolute',left:40,right:40,bottom:18,flexDirection:'row',justifyContent:'space-between',alignItems:'center'}}&gt;&#10;    &lt;Text style={{fontSize:13,color:'#8B97A8'}}&gt;Source: ITLOS Advisory Opinion No. 31 (2024); IPCC assessment methodology (confidence and likelihood)&lt;/Text&gt;&#10;    &lt;Text style={{fontSize:14,color:'#0E3F8C',fontWeight:'bold'}}&gt;07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Rectangles 4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</p:spPr>
        <p:txBody>
          <a:bodyPr/>
          <a:p/>
        </p:txBody>
      </p:sp>
      <p:sp>
        <p:nvSpPr>
          <p:cNvPr id="402" name="Rounded Rectangle 401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403" name="Text Box 402" descr="{&quot;isTemplate&quot;:true,&quot;type&quot;:&quot;text&quot;}"/>
          <p:cNvSpPr txBox="1"/>
          <p:nvPr/>
        </p:nvSpPr>
        <p:spPr>
          <a:xfrm>
            <a:off x="571500" y="371475"/>
            <a:ext cx="12192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03 · FINDINGS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404" name="Text Box 403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405" name="Text Box 404" descr="{&quot;isTemplate&quot;:true,&quot;type&quot;:&quot;text&quot;}"/>
          <p:cNvSpPr txBox="1"/>
          <p:nvPr/>
        </p:nvSpPr>
        <p:spPr>
          <a:xfrm>
            <a:off x="381000" y="704850"/>
            <a:ext cx="114300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Finding 2 · The Tribunal trusted </a:t>
            </a:r>
            <a:r>
              <a:rPr lang="en-US" sz="2400" b="1">
                <a:solidFill>
                  <a:srgbClr val="0E3F8C"/>
                </a:solidFill>
                <a:latin typeface="Microsoft YaHei"/>
                <a:ea typeface="Microsoft YaHei"/>
              </a:rPr>
              <a:t>how</a:t>
            </a: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 the IPCC works, not only what it found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406" name="Rectangles 405"/>
          <p:cNvSpPr/>
          <p:nvPr/>
        </p:nvSpPr>
        <p:spPr>
          <a:xfrm>
            <a:off x="381000" y="1209675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407" name="Rounded Rectangle 406"/>
          <p:cNvSpPr/>
          <p:nvPr/>
        </p:nvSpPr>
        <p:spPr>
          <a:xfrm>
            <a:off x="381000" y="1400175"/>
            <a:ext cx="5305425" cy="440055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408" name="Rounded Rectangle 407"/>
          <p:cNvSpPr/>
          <p:nvPr/>
        </p:nvSpPr>
        <p:spPr>
          <a:xfrm>
            <a:off x="628650" y="162877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0F5FC"/>
          </a:solidFill>
        </p:spPr>
        <p:txBody>
          <a:bodyPr/>
          <a:p/>
        </p:txBody>
      </p:sp>
      <p:pic>
        <p:nvPicPr>
          <p:cNvPr id="409" name="Picture 40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733425" y="1733550"/>
            <a:ext cx="209550" cy="209550"/>
          </a:xfrm>
          <a:prstGeom prst="rect">
            <a:avLst/>
          </a:prstGeom>
        </p:spPr>
      </p:pic>
      <p:sp>
        <p:nvSpPr>
          <p:cNvPr id="410" name="Text Box 409" descr="{&quot;isTemplate&quot;:true,&quot;type&quot;:&quot;text&quot;}"/>
          <p:cNvSpPr txBox="1"/>
          <p:nvPr/>
        </p:nvSpPr>
        <p:spPr>
          <a:xfrm>
            <a:off x="1162050" y="1704975"/>
            <a:ext cx="1304925" cy="2667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725" b="1">
                <a:solidFill>
                  <a:srgbClr val="1A2230"/>
                </a:solidFill>
                <a:latin typeface="Microsoft YaHei"/>
                <a:ea typeface="Microsoft YaHei"/>
              </a:rPr>
              <a:t>What it cited</a:t>
            </a:r>
            <a:endParaRPr lang="en-US" sz="172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411" name="Rounded Rectangle 410"/>
          <p:cNvSpPr/>
          <p:nvPr/>
        </p:nvSpPr>
        <p:spPr>
          <a:xfrm>
            <a:off x="628650" y="2305050"/>
            <a:ext cx="66675" cy="66675"/>
          </a:xfrm>
          <a:prstGeom prst="roundRect">
            <a:avLst>
              <a:gd name="adj" fmla="val 57143"/>
            </a:avLst>
          </a:prstGeom>
          <a:solidFill>
            <a:srgbClr val="B3B4B3"/>
          </a:solidFill>
        </p:spPr>
        <p:txBody>
          <a:bodyPr/>
          <a:p/>
        </p:txBody>
      </p:sp>
      <p:sp>
        <p:nvSpPr>
          <p:cNvPr id="412" name="Text Box 411" descr="{&quot;isTemplate&quot;:true,&quot;type&quot;:&quot;text&quot;}"/>
          <p:cNvSpPr txBox="1"/>
          <p:nvPr/>
        </p:nvSpPr>
        <p:spPr>
          <a:xfrm>
            <a:off x="790575" y="2219325"/>
            <a:ext cx="4648200" cy="6191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Substantive conclusions on the deleterious effects of anthropogenic GHG emissions</a:t>
            </a:r>
            <a:endParaRPr lang="en-US" sz="1350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413" name="Rounded Rectangle 412"/>
          <p:cNvSpPr/>
          <p:nvPr/>
        </p:nvSpPr>
        <p:spPr>
          <a:xfrm>
            <a:off x="628650" y="3038475"/>
            <a:ext cx="66675" cy="66675"/>
          </a:xfrm>
          <a:prstGeom prst="roundRect">
            <a:avLst>
              <a:gd name="adj" fmla="val 57143"/>
            </a:avLst>
          </a:prstGeom>
          <a:solidFill>
            <a:srgbClr val="B3B4B3"/>
          </a:solidFill>
        </p:spPr>
        <p:txBody>
          <a:bodyPr/>
          <a:p/>
        </p:txBody>
      </p:sp>
      <p:sp>
        <p:nvSpPr>
          <p:cNvPr id="414" name="Text Box 413" descr="{&quot;isTemplate&quot;:true,&quot;type&quot;:&quot;text&quot;}"/>
          <p:cNvSpPr txBox="1"/>
          <p:nvPr/>
        </p:nvSpPr>
        <p:spPr>
          <a:xfrm>
            <a:off x="790575" y="2952750"/>
            <a:ext cx="4648200" cy="6191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Projected ocean warming, acidification, deoxygenation and sea-level rise</a:t>
            </a:r>
            <a:endParaRPr lang="en-US" sz="1350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415" name="Rounded Rectangle 414"/>
          <p:cNvSpPr/>
          <p:nvPr/>
        </p:nvSpPr>
        <p:spPr>
          <a:xfrm>
            <a:off x="628650" y="3771900"/>
            <a:ext cx="66675" cy="66675"/>
          </a:xfrm>
          <a:prstGeom prst="roundRect">
            <a:avLst>
              <a:gd name="adj" fmla="val 57143"/>
            </a:avLst>
          </a:prstGeom>
          <a:solidFill>
            <a:srgbClr val="B3B4B3"/>
          </a:solidFill>
        </p:spPr>
        <p:txBody>
          <a:bodyPr/>
          <a:p/>
        </p:txBody>
      </p:sp>
      <p:sp>
        <p:nvSpPr>
          <p:cNvPr id="416" name="Text Box 415" descr="{&quot;isTemplate&quot;:true,&quot;type&quot;:&quot;text&quot;}"/>
          <p:cNvSpPr txBox="1"/>
          <p:nvPr/>
        </p:nvSpPr>
        <p:spPr>
          <a:xfrm>
            <a:off x="790575" y="3686175"/>
            <a:ext cx="4648200" cy="3143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Attribution of observed change to human influence</a:t>
            </a:r>
            <a:endParaRPr lang="en-US" sz="1350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417" name="Rounded Rectangle 416"/>
          <p:cNvSpPr/>
          <p:nvPr/>
        </p:nvSpPr>
        <p:spPr>
          <a:xfrm>
            <a:off x="628650" y="4152900"/>
            <a:ext cx="4810125" cy="514350"/>
          </a:xfrm>
          <a:prstGeom prst="roundRect">
            <a:avLst>
              <a:gd name="adj" fmla="val 18519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418" name="Text Box 417" descr="{&quot;isTemplate&quot;:true,&quot;type&quot;:&quot;text&quot;}"/>
          <p:cNvSpPr txBox="1"/>
          <p:nvPr/>
        </p:nvSpPr>
        <p:spPr>
          <a:xfrm>
            <a:off x="781050" y="4267200"/>
            <a:ext cx="4505325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This is what most evaluations are judged on: the findings.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419" name="Rounded Rectangle 418"/>
          <p:cNvSpPr/>
          <p:nvPr/>
        </p:nvSpPr>
        <p:spPr>
          <a:xfrm>
            <a:off x="5876925" y="1400175"/>
            <a:ext cx="5934075" cy="4400550"/>
          </a:xfrm>
          <a:prstGeom prst="roundRect">
            <a:avLst>
              <a:gd name="adj" fmla="val 3030"/>
            </a:avLst>
          </a:prstGeom>
          <a:solidFill>
            <a:srgbClr val="E8EFF8"/>
          </a:solidFill>
          <a:ln w="25400">
            <a:solidFill>
              <a:srgbClr val="3D7BD9"/>
            </a:solidFill>
            <a:prstDash val="solid"/>
          </a:ln>
        </p:spPr>
        <p:txBody>
          <a:bodyPr/>
          <a:p/>
        </p:txBody>
      </p:sp>
      <p:sp>
        <p:nvSpPr>
          <p:cNvPr id="420" name="Rounded Rectangle 419"/>
          <p:cNvSpPr/>
          <p:nvPr/>
        </p:nvSpPr>
        <p:spPr>
          <a:xfrm>
            <a:off x="6124575" y="16383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E3F8C"/>
          </a:solidFill>
        </p:spPr>
        <p:txBody>
          <a:bodyPr/>
          <a:p/>
        </p:txBody>
      </p:sp>
      <p:pic>
        <p:nvPicPr>
          <p:cNvPr id="421" name="Picture 42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9350" y="1743075"/>
            <a:ext cx="209550" cy="209550"/>
          </a:xfrm>
          <a:prstGeom prst="rect">
            <a:avLst/>
          </a:prstGeom>
        </p:spPr>
      </p:pic>
      <p:sp>
        <p:nvSpPr>
          <p:cNvPr id="422" name="Text Box 421" descr="{&quot;isTemplate&quot;:true,&quot;type&quot;:&quot;text&quot;}"/>
          <p:cNvSpPr txBox="1"/>
          <p:nvPr/>
        </p:nvSpPr>
        <p:spPr>
          <a:xfrm>
            <a:off x="6657975" y="1628775"/>
            <a:ext cx="1962150" cy="2667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725" b="1">
                <a:solidFill>
                  <a:srgbClr val="0E3F8C"/>
                </a:solidFill>
                <a:latin typeface="Microsoft YaHei"/>
                <a:ea typeface="Microsoft YaHei"/>
              </a:rPr>
              <a:t>What it scrutinised</a:t>
            </a:r>
            <a:endParaRPr lang="en-US" sz="172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423" name="Text Box 422" descr="{&quot;isTemplate&quot;:true,&quot;type&quot;:&quot;text&quot;}"/>
          <p:cNvSpPr txBox="1"/>
          <p:nvPr/>
        </p:nvSpPr>
        <p:spPr>
          <a:xfrm>
            <a:off x="6657975" y="1895475"/>
            <a:ext cx="196215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75">
                <a:solidFill>
                  <a:srgbClr val="1E4FA8"/>
                </a:solidFill>
                <a:latin typeface="Microsoft YaHei"/>
                <a:ea typeface="Microsoft YaHei"/>
              </a:rPr>
              <a:t>the surprise</a:t>
            </a:r>
            <a:endParaRPr lang="en-US" sz="1050" spc="75">
              <a:solidFill>
                <a:srgbClr val="1E4FA8"/>
              </a:solidFill>
              <a:latin typeface="Microsoft YaHei"/>
              <a:ea typeface="Microsoft YaHei"/>
            </a:endParaRPr>
          </a:p>
        </p:txBody>
      </p:sp>
      <p:pic>
        <p:nvPicPr>
          <p:cNvPr id="424" name="Picture 42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24575" y="2257425"/>
            <a:ext cx="161925" cy="161925"/>
          </a:xfrm>
          <a:prstGeom prst="rect">
            <a:avLst/>
          </a:prstGeom>
        </p:spPr>
      </p:pic>
      <p:sp>
        <p:nvSpPr>
          <p:cNvPr id="425" name="Text Box 424" descr="{&quot;isTemplate&quot;:true,&quot;type&quot;:&quot;text&quot;}"/>
          <p:cNvSpPr txBox="1"/>
          <p:nvPr/>
        </p:nvSpPr>
        <p:spPr>
          <a:xfrm>
            <a:off x="6381750" y="2228850"/>
            <a:ext cx="5181600" cy="6191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How the IPCC assesses evidence — its confidence levels and likelihood language</a:t>
            </a:r>
            <a:endParaRPr lang="en-US" sz="1350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pic>
        <p:nvPicPr>
          <p:cNvPr id="426" name="Picture 42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24575" y="2990850"/>
            <a:ext cx="161925" cy="161925"/>
          </a:xfrm>
          <a:prstGeom prst="rect">
            <a:avLst/>
          </a:prstGeom>
        </p:spPr>
      </p:pic>
      <p:sp>
        <p:nvSpPr>
          <p:cNvPr id="427" name="Text Box 426" descr="{&quot;isTemplate&quot;:true,&quot;type&quot;:&quot;text&quot;}"/>
          <p:cNvSpPr txBox="1"/>
          <p:nvPr/>
        </p:nvSpPr>
        <p:spPr>
          <a:xfrm>
            <a:off x="6381750" y="2962275"/>
            <a:ext cx="5181600" cy="6191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The transparency, peer review and multi-stakeholder character of the process</a:t>
            </a:r>
            <a:endParaRPr lang="en-US" sz="1350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pic>
        <p:nvPicPr>
          <p:cNvPr id="428" name="Picture 427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24575" y="3724275"/>
            <a:ext cx="161925" cy="161925"/>
          </a:xfrm>
          <a:prstGeom prst="rect">
            <a:avLst/>
          </a:prstGeom>
        </p:spPr>
      </p:pic>
      <p:sp>
        <p:nvSpPr>
          <p:cNvPr id="429" name="Text Box 428" descr="{&quot;isTemplate&quot;:true,&quot;type&quot;:&quot;text&quot;}"/>
          <p:cNvSpPr txBox="1"/>
          <p:nvPr/>
        </p:nvSpPr>
        <p:spPr>
          <a:xfrm>
            <a:off x="6381750" y="3695700"/>
            <a:ext cx="5181600" cy="6191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>Iteration across assessment cycles, so that certainty is stated, not assumed</a:t>
            </a:r>
            <a:endParaRPr lang="en-US" sz="1350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430" name="Rounded Rectangle 429"/>
          <p:cNvSpPr/>
          <p:nvPr/>
        </p:nvSpPr>
        <p:spPr>
          <a:xfrm>
            <a:off x="6124575" y="4467225"/>
            <a:ext cx="5438775" cy="800100"/>
          </a:xfrm>
          <a:prstGeom prst="roundRect">
            <a:avLst>
              <a:gd name="adj" fmla="val 11905"/>
            </a:avLst>
          </a:prstGeom>
          <a:solidFill>
            <a:srgbClr val="FFFFFF"/>
          </a:solidFill>
        </p:spPr>
        <p:txBody>
          <a:bodyPr/>
          <a:p/>
        </p:txBody>
      </p:sp>
      <p:sp>
        <p:nvSpPr>
          <p:cNvPr id="431" name="Text Box 430" descr="{&quot;isTemplate&quot;:true,&quot;type&quot;:&quot;text&quot;}"/>
          <p:cNvSpPr txBox="1"/>
          <p:nvPr/>
        </p:nvSpPr>
        <p:spPr>
          <a:xfrm>
            <a:off x="6276975" y="4581525"/>
            <a:ext cx="5133975" cy="5715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en-US" sz="1275" b="1">
                <a:solidFill>
                  <a:srgbClr val="0E3F8C"/>
                </a:solidFill>
                <a:latin typeface="Microsoft YaHei"/>
                <a:ea typeface="Microsoft YaHei"/>
              </a:rPr>
              <a:t>Only then was the IPCC treated as the factual basis for legal reasoning under Art. 194.</a:t>
            </a:r>
            <a:endParaRPr lang="en-US" sz="127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432" name="Rounded Rectangle 431"/>
          <p:cNvSpPr/>
          <p:nvPr/>
        </p:nvSpPr>
        <p:spPr>
          <a:xfrm>
            <a:off x="381000" y="5934075"/>
            <a:ext cx="11430000" cy="495300"/>
          </a:xfrm>
          <a:prstGeom prst="roundRect">
            <a:avLst>
              <a:gd name="adj" fmla="val 19231"/>
            </a:avLst>
          </a:prstGeom>
          <a:solidFill>
            <a:srgbClr val="0E3F8C"/>
          </a:solidFill>
        </p:spPr>
        <p:txBody>
          <a:bodyPr/>
          <a:p/>
        </p:txBody>
      </p:sp>
      <p:pic>
        <p:nvPicPr>
          <p:cNvPr id="433" name="Picture 43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500" y="6067425"/>
            <a:ext cx="228600" cy="228600"/>
          </a:xfrm>
          <a:prstGeom prst="rect">
            <a:avLst/>
          </a:prstGeom>
        </p:spPr>
      </p:pic>
      <p:sp>
        <p:nvSpPr>
          <p:cNvPr id="434" name="Text Box 433" descr="{&quot;isTemplate&quot;:true,&quot;type&quot;:&quot;text&quot;}"/>
          <p:cNvSpPr txBox="1"/>
          <p:nvPr/>
        </p:nvSpPr>
        <p:spPr>
          <a:xfrm>
            <a:off x="933450" y="6076950"/>
            <a:ext cx="106870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Microsoft YaHei"/>
                <a:ea typeface="Microsoft YaHei"/>
              </a:rPr>
              <a:t>Takeaway: the legitimacy of evidence depends on the integrity of the producing process — not on the conclusions alone.</a:t>
            </a:r>
            <a:endParaRPr lang="en-US" sz="1350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435" name="Text Box 434" descr="{&quot;isTemplate&quot;:true,&quot;type&quot;:&quot;text&quot;}"/>
          <p:cNvSpPr txBox="1"/>
          <p:nvPr/>
        </p:nvSpPr>
        <p:spPr>
          <a:xfrm>
            <a:off x="381000" y="6534150"/>
            <a:ext cx="58959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Source: ITLOS Advisory Opinion No. 31 (2024); IPCC assessment methodology (confidence and likelihood)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436" name="Text Box 435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07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7" name="" descr="&lt;Slide style={{width:1280,height:720,background:'#FFFFFF',padding:'32px 40px 56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03 · FINDINGS&lt;/Text&gt;&#10;    &lt;/Box&gt;&#10;    &lt;Text style={{fontSize:14,color:'#8B97A8'}}&gt;Lan Wu · Ocean University of China&lt;/Text&gt;&#10;  &lt;/Box&gt;&#10;  &lt;Text style={{fontSize:32,fontWeight:'bold',color:'#1A2230',marginTop:10}}&gt;Finding 3 · Evaluation makes the five pillars of climate justice operational&lt;/Text&gt;&#10;  &lt;Box style={{flexDirection:'row',alignItems:'center',gap:10,marginTop:12}}&gt;&#10;    &lt;FAIcon name='info-circle' style={{fill:'#3D7BD9',width:18,height:18}} /&gt;&#10;    &lt;Text style={{fontSize:17,color:'#4A5568'}}&gt;Which pillar does rigorous scientific evaluation actually advance — and in what legal form?&lt;/Text&gt;&#10;  &lt;/Box&gt;&#10;  &lt;Box style={{height:2,background:'#D6DCE5',marginTop:12}} /&gt;&#10;  &lt;Table&#10;    style={{width:'100%',height:378,marginTop:16}}&#10;    defaultTextStyle={{fontSize:17,textAlign:'left',color:'#1A2230'}}&#10;    defaultCellStyle={{padding:'10px 14px',border:{bottom:{width:1,color:'#D6DCE5'}}}}&#10;    cells={[&#10;      [&#10;        {text:'Climate justice pillar',textStyle:{bold:true,color:'#FFFFFF',fontSize:17},cellStyle:{background:{color:'#0E3F8C'}}},&#10;        {text:'What scientific evaluation adds',textStyle:{bold:true,color:'#FFFFFF',fontSize:17},cellStyle:{background:{color:'#0E3F8C'}}},&#10;        {text:'Legal achievement in the Opinion',textStyle:{bold:true,color:'#FFFFFF',fontSize:17},cellStyle:{background:{color:'#0E3F8C'}}},&#10;      ],&#10;      [&#10;        {text:'Recognitional',textStyle:{bold:true,color:'#0E3F8C'},cellStyle:{background:{color:'#F7F9FC'}}},&#10;        'Quantifying marine harm makes small island states’ vulnerability legally visible',&#10;        'Epistemic authority for vulnerable actors; legal visibility',&#10;      ],&#10;      [&#10;        {text:'Procedural',textStyle:{bold:true,color:'#0E3F8C'},cellStyle:{background:{color:'#FFFFFF'}}},&#10;        'Imports evaluative norms of transparency and systematic review into the courtroom',&#10;        'Participatory, accountable climate reasoning',&#10;      ],&#10;      [&#10;        {text:'Distributive',textStyle:{bold:true,color:'#0E3F8C'},cellStyle:{background:{color:'#F7F9FC'}}},&#10;        'Metrics link emissions to harm, meeting OECD-DAC and World Bank evaluative standards',&#10;        {text:'Causal responsibility measured — and the accountability gap exposed',textStyle:{color:'#D9534F',bold:true}},&#10;      ],&#10;      [&#10;        {text:'Restorative',textStyle:{bold:true,color:'#0E3F8C'},cellStyle:{background:{color:'#FFFFFF'}}},&#10;        'Projections of irreversible change supply the forensic foundation for reparation',&#10;        'Legal predicate for restorative finance and remedies',&#10;      ],&#10;      [&#10;        {text:'Transformative',textStyle:{bold:true,color:'#0E3F8C'},cellStyle:{background:{color:'#F7F9FC'}}},&#10;        'Obligations are tied to the IPCC’s iterative assessment cycles',&#10;        'Treaty becomes an adaptive, evidence-based governance framework',&#10;      ],&#10;    ]}&#10;  /&gt;&#10;  &lt;Box style={{position:'absolute',left:40,right:40,bottom:18,flexDirection:'row',justifyContent:'space-between',alignItems:'center'}}&gt;&#10;    &lt;Text style={{fontSize:13,color:'#8B97A8'}}&gt;Five dimensions of climate justice: UNU Institute for Environment and Human Security; evaluative standards: OECD-DAC, World Bank&lt;/Text&gt;&#10;    &lt;Text style={{fontSize:14,color:'#0E3F8C',fontWeight:'bold'}}&gt;08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Rectangles 4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439" name="Rounded Rectangle 438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440" name="Text Box 439" descr="{&quot;isTemplate&quot;:true,&quot;type&quot;:&quot;text&quot;}"/>
          <p:cNvSpPr txBox="1"/>
          <p:nvPr/>
        </p:nvSpPr>
        <p:spPr>
          <a:xfrm>
            <a:off x="571500" y="371475"/>
            <a:ext cx="12192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03 · FINDINGS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441" name="Text Box 440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442" name="Text Box 441" descr="{&quot;isTemplate&quot;:true,&quot;type&quot;:&quot;text&quot;}"/>
          <p:cNvSpPr txBox="1"/>
          <p:nvPr/>
        </p:nvSpPr>
        <p:spPr>
          <a:xfrm>
            <a:off x="381000" y="704850"/>
            <a:ext cx="114300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Finding 3 · Evaluation makes the five pillars of climate justice operational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pic>
        <p:nvPicPr>
          <p:cNvPr id="443" name="Picture 442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381000" y="1209675"/>
            <a:ext cx="171450" cy="171450"/>
          </a:xfrm>
          <a:prstGeom prst="rect">
            <a:avLst/>
          </a:prstGeom>
        </p:spPr>
      </p:pic>
      <p:sp>
        <p:nvSpPr>
          <p:cNvPr id="444" name="Text Box 443" descr="{&quot;isTemplate&quot;:true,&quot;type&quot;:&quot;text&quot;}"/>
          <p:cNvSpPr txBox="1"/>
          <p:nvPr/>
        </p:nvSpPr>
        <p:spPr>
          <a:xfrm>
            <a:off x="647700" y="1190625"/>
            <a:ext cx="64960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Which pillar does rigorous scientific evaluation actually advance — and in what legal form?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445" name="Rectangles 444"/>
          <p:cNvSpPr/>
          <p:nvPr/>
        </p:nvSpPr>
        <p:spPr>
          <a:xfrm>
            <a:off x="381000" y="1504950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graphicFrame>
        <p:nvGraphicFramePr>
          <p:cNvPr id="446" name="Table 445"/>
          <p:cNvGraphicFramePr/>
          <p:nvPr/>
        </p:nvGraphicFramePr>
        <p:xfrm>
          <a:off x="381000" y="1676400"/>
          <a:ext cx="11430001" cy="3600450"/>
        </p:xfrm>
        <a:graphic>
          <a:graphicData uri="http://schemas.openxmlformats.org/drawingml/2006/table">
            <a:tbl>
              <a:tblPr/>
              <a:tblGrid>
                <a:gridCol w="1388234"/>
                <a:gridCol w="5451742"/>
                <a:gridCol w="4590025"/>
              </a:tblGrid>
              <a:tr h="600075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Climate justice pillar</a:t>
                      </a:r>
                      <a:endParaRPr sz="1275" b="1">
                        <a:solidFill>
                          <a:srgbClr val="FFFFFF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What scientific evaluation adds</a:t>
                      </a:r>
                      <a:endParaRPr sz="1275" b="1">
                        <a:solidFill>
                          <a:srgbClr val="FFFFFF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Legal achievement in the Opinion</a:t>
                      </a:r>
                      <a:endParaRPr sz="1275" b="1">
                        <a:solidFill>
                          <a:srgbClr val="FFFFFF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</a:tr>
              <a:tr h="600075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0E3F8C"/>
                          </a:solidFill>
                          <a:latin typeface="Microsoft YaHei"/>
                          <a:ea typeface="Microsoft YaHei"/>
                        </a:rPr>
                        <a:t>Recognitional</a:t>
                      </a:r>
                      <a:endParaRPr sz="1275" b="1">
                        <a:solidFill>
                          <a:srgbClr val="0E3F8C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Quantifying marine harm makes small island states’ vulnerability legally visible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Epistemic authority for vulnerable actors; legal visibility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0075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0E3F8C"/>
                          </a:solidFill>
                          <a:latin typeface="Microsoft YaHei"/>
                          <a:ea typeface="Microsoft YaHei"/>
                        </a:rPr>
                        <a:t>Procedural</a:t>
                      </a:r>
                      <a:endParaRPr sz="1275" b="1">
                        <a:solidFill>
                          <a:srgbClr val="0E3F8C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Imports evaluative norms of transparency and systematic review into the courtroom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Participatory, accountable climate reasoning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0075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0E3F8C"/>
                          </a:solidFill>
                          <a:latin typeface="Microsoft YaHei"/>
                          <a:ea typeface="Microsoft YaHei"/>
                        </a:rPr>
                        <a:t>Distributive</a:t>
                      </a:r>
                      <a:endParaRPr sz="1275" b="1">
                        <a:solidFill>
                          <a:srgbClr val="0E3F8C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Metrics link emissions to harm, meeting OECD-DAC and World Bank evaluative standards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D9534F"/>
                          </a:solidFill>
                          <a:latin typeface="Microsoft YaHei"/>
                          <a:ea typeface="Microsoft YaHei"/>
                        </a:rPr>
                        <a:t>Causal responsibility measured — and the accountability gap exposed</a:t>
                      </a:r>
                      <a:endParaRPr sz="1275" b="1">
                        <a:solidFill>
                          <a:srgbClr val="D9534F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0075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0E3F8C"/>
                          </a:solidFill>
                          <a:latin typeface="Microsoft YaHei"/>
                          <a:ea typeface="Microsoft YaHei"/>
                        </a:rPr>
                        <a:t>Restorative</a:t>
                      </a:r>
                      <a:endParaRPr sz="1275" b="1">
                        <a:solidFill>
                          <a:srgbClr val="0E3F8C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Projections of irreversible change supply the forensic foundation for reparation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Legal predicate for restorative finance and remedies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0075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0E3F8C"/>
                          </a:solidFill>
                          <a:latin typeface="Microsoft YaHei"/>
                          <a:ea typeface="Microsoft YaHei"/>
                        </a:rPr>
                        <a:t>Transformative</a:t>
                      </a:r>
                      <a:endParaRPr sz="1275" b="1">
                        <a:solidFill>
                          <a:srgbClr val="0E3F8C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Obligations are tied to the IPCC’s iterative assessment cycles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Treaty becomes an adaptive, evidence-based governance framework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47" name="Text Box 446" descr="{&quot;isTemplate&quot;:true,&quot;type&quot;:&quot;text&quot;}"/>
          <p:cNvSpPr txBox="1"/>
          <p:nvPr/>
        </p:nvSpPr>
        <p:spPr>
          <a:xfrm>
            <a:off x="381000" y="6534150"/>
            <a:ext cx="736282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Five dimensions of climate justice: UNU Institute for Environment and Human Security; evaluative standards: OECD-DAC, World Bank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448" name="Text Box 447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08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9" name="" descr="&lt;Slide style={{width:1280,height:720,background:'#F7F9FC',padding:'32px 40px 44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04 · PRECEDENT&lt;/Text&gt;&#10;    &lt;/Box&gt;&#10;    &lt;Text style={{fontSize:14,color:'#8B97A8'}}&gt;Lan Wu · Ocean University of China&lt;/Text&gt;&#10;  &lt;/Box&gt;&#10;  &lt;Text style={{fontSize:32,fontWeight:'bold',color:'#1A2230',marginTop:10}}&gt;International environmental law has acted on evaluation before&lt;/Text&gt;&#10;  &lt;Box style={{height:2,background:'#D6DCE5',marginTop:14}} /&gt;&#10;  &lt;Box style={{marginTop:18,height:44,position:'relative'}}&gt;&#10;    &lt;Box style={{position:'absolute',top:20,left:130,right:130,height:3,background:'#B3B4B3'}} /&gt;&#10;    &lt;Box style={{position:'absolute',top:12,left:0,right:0,flexDirection:'row',justifyContent:'space-between'}}&gt;&#10;      {[0,1,2,3].map(i =&gt; (&#10;        &lt;Box key={i} style={{width:20,height:20,borderRadius:10,background:i===3?'#0E3F8C':'#3D7BD9',border:'3px solid #FFFFFF',boxShadow:'0 0 0 1px #B3B4B3'}} /&gt;&#10;      ))}&#10;    &lt;/Box&gt;&#10;  &lt;/Box&gt;&#10;  &lt;Box style={{flexDirection:'row',gap:16,height:358,marginTop:6}}&gt;&#10;    {[&#10;      ['1985','Vienna Convention','Created a framework for scientific cooperation, systematic observation and information exchange.','#3D7BD9',false],&#10;      ['1987','Montreal Protocol','Article 6 institutionalises periodic assessment of control measures against scientific, environmental and economic information.','#1E4FA8',false],&#10;      ['1990','London Amendment','Strengthened controls on CFCs and halons and extended regulation, justified by “the most recent scientific evidence”.','#0E3F8C',false],&#10;      ['2024','ITLOS Opinion No. 31','“Best available science” now objectively determines the content of states’ due-diligence obligations.','#123A6E',true],&#10;    ].map((item, idx) =&gt; (&#10;      &lt;Box key={idx} style={{flex:1,background:item[4]?'#0E3F8C':'#FFFFFF',borderRadius:14,padding:'20px 20px',border:item[4]?'none':'1px solid #D6DCE5',flexDirection:'column',justifyContent:'space-between'}}&gt;&#10;        &lt;Box style={{flexDirection:'column',gap:8}}&gt;&#10;          &lt;Text style={{fontSize:34,fontWeight:'bold',color:item[4]?'#FFC107':item[3]}}&gt;{item[0]}&lt;/Text&gt;&#10;          &lt;Text style={{fontSize:21,fontWeight:'bold',color:item[4]?'#FFFFFF':'#1A2230',lineHeight:1.3}}&gt;{item[1]}&lt;/Text&gt;&#10;          &lt;Text style={{fontSize:17,color:item[4]?'#BBD0EA':'#4A5568',lineHeight:1.5}}&gt;{item[2]}&lt;/Text&gt;&#10;        &lt;/Box&gt;&#10;        &lt;Box style={{flexDirection:'row',alignItems:'center',gap:8}}&gt;&#10;          &lt;Box style={{width:22,height:3,background:item[4]?'#FFC107':item[3]}} /&gt;&#10;          &lt;Text style={{fontSize:14,color:item[4]?'#9DB4D6':'#8B97A8'}}&gt;Step {idx+1}&lt;/Text&gt;&#10;        &lt;/Box&gt;&#10;      &lt;/Box&gt;&#10;    ))}&#10;  &lt;/Box&gt;&#10;  &lt;Box style={{background:'#E8EFF8',borderRadius:10,padding:'14px 20px',marginTop:16,flexDirection:'row',alignItems:'center',gap:12}}&gt;&#10;    &lt;Box style={{width:6,height:26,background:'#0E3F8C',borderRadius:2}} /&gt;&#10;    &lt;Text style={{fontSize:18,color:'#1A2230',fontWeight:'bold'}}&gt;The pattern: evaluation identifies risk, justifies precautionary action, and lets legal obligations evolve as knowledge improves.&lt;/Text&gt;&#10;  &lt;/Box&gt;&#10;  &lt;Box style={{position:'absolute',left:40,right:40,bottom:18,flexDirection:'row',justifyContent:'space-between',alignItems:'center'}}&gt;&#10;    &lt;Text style={{fontSize:13,color:'#8B97A8'}}&gt;Sources: Vienna Convention 1985; Montreal Protocol 1987 (Art. 6); London Amendment 1990; ITLOS Advisory Opinion No. 31 (2024)&lt;/Text&gt;&#10;    &lt;Text style={{fontSize:14,color:'#0E3F8C',fontWeight:'bold'}}&gt;09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Rectangles 4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</p:spPr>
        <p:txBody>
          <a:bodyPr/>
          <a:p/>
        </p:txBody>
      </p:sp>
      <p:sp>
        <p:nvSpPr>
          <p:cNvPr id="451" name="Rounded Rectangle 450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452" name="Text Box 451" descr="{&quot;isTemplate&quot;:true,&quot;type&quot;:&quot;text&quot;}"/>
          <p:cNvSpPr txBox="1"/>
          <p:nvPr/>
        </p:nvSpPr>
        <p:spPr>
          <a:xfrm>
            <a:off x="571500" y="371475"/>
            <a:ext cx="14382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04 · HISTORICAL COMPARISON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453" name="Text Box 452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454" name="Text Box 453" descr="{&quot;isTemplate&quot;:true,&quot;type&quot;:&quot;text&quot;}"/>
          <p:cNvSpPr txBox="1"/>
          <p:nvPr/>
        </p:nvSpPr>
        <p:spPr>
          <a:xfrm>
            <a:off x="381000" y="704850"/>
            <a:ext cx="114300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International environmental law has acted on evaluation before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455" name="Rectangles 454"/>
          <p:cNvSpPr/>
          <p:nvPr/>
        </p:nvSpPr>
        <p:spPr>
          <a:xfrm>
            <a:off x="381000" y="1209675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456" name="Rounded Rectangle 455"/>
          <p:cNvSpPr/>
          <p:nvPr/>
        </p:nvSpPr>
        <p:spPr>
          <a:xfrm>
            <a:off x="381000" y="1876425"/>
            <a:ext cx="2743200" cy="3409950"/>
          </a:xfrm>
          <a:prstGeom prst="roundRect">
            <a:avLst>
              <a:gd name="adj" fmla="val 4861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457" name="Text Box 456" descr="{&quot;isTemplate&quot;:true,&quot;type&quot;:&quot;text&quot;}"/>
          <p:cNvSpPr txBox="1"/>
          <p:nvPr/>
        </p:nvSpPr>
        <p:spPr>
          <a:xfrm>
            <a:off x="571500" y="2066925"/>
            <a:ext cx="2362200" cy="3905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3D7BD9"/>
                </a:solidFill>
                <a:latin typeface="Microsoft YaHei"/>
                <a:ea typeface="Microsoft YaHei"/>
              </a:rPr>
              <a:t>1985</a:t>
            </a:r>
            <a:endParaRPr lang="en-US" sz="2550" b="1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458" name="Text Box 457" descr="{&quot;isTemplate&quot;:true,&quot;type&quot;:&quot;text&quot;}"/>
          <p:cNvSpPr txBox="1"/>
          <p:nvPr/>
        </p:nvSpPr>
        <p:spPr>
          <a:xfrm>
            <a:off x="571500" y="2533650"/>
            <a:ext cx="2362200" cy="3143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en-US" sz="1575" b="1">
                <a:solidFill>
                  <a:srgbClr val="1A2230"/>
                </a:solidFill>
                <a:latin typeface="Microsoft YaHei"/>
                <a:ea typeface="Microsoft YaHei"/>
              </a:rPr>
              <a:t>Vienna Convention</a:t>
            </a:r>
            <a:endParaRPr lang="en-US" sz="157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459" name="Text Box 458" descr="{&quot;isTemplate&quot;:true,&quot;type&quot;:&quot;text&quot;}"/>
          <p:cNvSpPr txBox="1"/>
          <p:nvPr/>
        </p:nvSpPr>
        <p:spPr>
          <a:xfrm>
            <a:off x="571500" y="2924175"/>
            <a:ext cx="2362200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Created a framework for scientific cooperation, systematic observation and information exchange.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460" name="Rectangles 459"/>
          <p:cNvSpPr/>
          <p:nvPr/>
        </p:nvSpPr>
        <p:spPr>
          <a:xfrm>
            <a:off x="571500" y="5000625"/>
            <a:ext cx="209550" cy="28575"/>
          </a:xfrm>
          <a:prstGeom prst="rect">
            <a:avLst/>
          </a:prstGeom>
          <a:solidFill>
            <a:srgbClr val="3D7BD9"/>
          </a:solidFill>
        </p:spPr>
        <p:txBody>
          <a:bodyPr/>
          <a:p/>
        </p:txBody>
      </p:sp>
      <p:sp>
        <p:nvSpPr>
          <p:cNvPr id="461" name="Text Box 460" descr="{&quot;isTemplate&quot;:true,&quot;type&quot;:&quot;text&quot;}"/>
          <p:cNvSpPr txBox="1"/>
          <p:nvPr/>
        </p:nvSpPr>
        <p:spPr>
          <a:xfrm>
            <a:off x="857250" y="4933950"/>
            <a:ext cx="39052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Step 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1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462" name="Rounded Rectangle 461"/>
          <p:cNvSpPr/>
          <p:nvPr/>
        </p:nvSpPr>
        <p:spPr>
          <a:xfrm>
            <a:off x="3276600" y="1876425"/>
            <a:ext cx="2743200" cy="3409950"/>
          </a:xfrm>
          <a:prstGeom prst="roundRect">
            <a:avLst>
              <a:gd name="adj" fmla="val 4861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463" name="Text Box 462" descr="{&quot;isTemplate&quot;:true,&quot;type&quot;:&quot;text&quot;}"/>
          <p:cNvSpPr txBox="1"/>
          <p:nvPr/>
        </p:nvSpPr>
        <p:spPr>
          <a:xfrm>
            <a:off x="3467100" y="2066925"/>
            <a:ext cx="2362200" cy="3905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E4FA8"/>
                </a:solidFill>
                <a:latin typeface="Microsoft YaHei"/>
                <a:ea typeface="Microsoft YaHei"/>
              </a:rPr>
              <a:t>1987</a:t>
            </a:r>
            <a:endParaRPr lang="en-US" sz="2550" b="1">
              <a:solidFill>
                <a:srgbClr val="1E4FA8"/>
              </a:solidFill>
              <a:latin typeface="Microsoft YaHei"/>
              <a:ea typeface="Microsoft YaHei"/>
            </a:endParaRPr>
          </a:p>
        </p:txBody>
      </p:sp>
      <p:sp>
        <p:nvSpPr>
          <p:cNvPr id="464" name="Text Box 463" descr="{&quot;isTemplate&quot;:true,&quot;type&quot;:&quot;text&quot;}"/>
          <p:cNvSpPr txBox="1"/>
          <p:nvPr/>
        </p:nvSpPr>
        <p:spPr>
          <a:xfrm>
            <a:off x="3467100" y="2533650"/>
            <a:ext cx="2362200" cy="3143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en-US" sz="1575" b="1">
                <a:solidFill>
                  <a:srgbClr val="1A2230"/>
                </a:solidFill>
                <a:latin typeface="Microsoft YaHei"/>
                <a:ea typeface="Microsoft YaHei"/>
              </a:rPr>
              <a:t>Montreal Protocol</a:t>
            </a:r>
            <a:endParaRPr lang="en-US" sz="157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465" name="Text Box 464" descr="{&quot;isTemplate&quot;:true,&quot;type&quot;:&quot;text&quot;}"/>
          <p:cNvSpPr txBox="1"/>
          <p:nvPr/>
        </p:nvSpPr>
        <p:spPr>
          <a:xfrm>
            <a:off x="3467100" y="2924175"/>
            <a:ext cx="2362200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Article 6 institutionalises periodic assessment of control measures against scientific, environmental and economic information.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466" name="Rectangles 465"/>
          <p:cNvSpPr/>
          <p:nvPr/>
        </p:nvSpPr>
        <p:spPr>
          <a:xfrm>
            <a:off x="3467100" y="5000625"/>
            <a:ext cx="209550" cy="28575"/>
          </a:xfrm>
          <a:prstGeom prst="rect">
            <a:avLst/>
          </a:prstGeom>
          <a:solidFill>
            <a:srgbClr val="1E4FA8"/>
          </a:solidFill>
        </p:spPr>
        <p:txBody>
          <a:bodyPr/>
          <a:p/>
        </p:txBody>
      </p:sp>
      <p:sp>
        <p:nvSpPr>
          <p:cNvPr id="467" name="Text Box 466" descr="{&quot;isTemplate&quot;:true,&quot;type&quot;:&quot;text&quot;}"/>
          <p:cNvSpPr txBox="1"/>
          <p:nvPr/>
        </p:nvSpPr>
        <p:spPr>
          <a:xfrm>
            <a:off x="3752850" y="4933950"/>
            <a:ext cx="39052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Step 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2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468" name="Rounded Rectangle 467"/>
          <p:cNvSpPr/>
          <p:nvPr/>
        </p:nvSpPr>
        <p:spPr>
          <a:xfrm>
            <a:off x="6172200" y="1876425"/>
            <a:ext cx="2743200" cy="3409950"/>
          </a:xfrm>
          <a:prstGeom prst="roundRect">
            <a:avLst>
              <a:gd name="adj" fmla="val 4861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469" name="Text Box 468" descr="{&quot;isTemplate&quot;:true,&quot;type&quot;:&quot;text&quot;}"/>
          <p:cNvSpPr txBox="1"/>
          <p:nvPr/>
        </p:nvSpPr>
        <p:spPr>
          <a:xfrm>
            <a:off x="6362700" y="2066925"/>
            <a:ext cx="2362200" cy="3905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0E3F8C"/>
                </a:solidFill>
                <a:latin typeface="Microsoft YaHei"/>
                <a:ea typeface="Microsoft YaHei"/>
              </a:rPr>
              <a:t>1990</a:t>
            </a:r>
            <a:endParaRPr lang="en-US" sz="25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470" name="Text Box 469" descr="{&quot;isTemplate&quot;:true,&quot;type&quot;:&quot;text&quot;}"/>
          <p:cNvSpPr txBox="1"/>
          <p:nvPr/>
        </p:nvSpPr>
        <p:spPr>
          <a:xfrm>
            <a:off x="6362700" y="2533650"/>
            <a:ext cx="2362200" cy="3143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en-US" sz="1575" b="1">
                <a:solidFill>
                  <a:srgbClr val="1A2230"/>
                </a:solidFill>
                <a:latin typeface="Microsoft YaHei"/>
                <a:ea typeface="Microsoft YaHei"/>
              </a:rPr>
              <a:t>London Amendment</a:t>
            </a:r>
            <a:endParaRPr lang="en-US" sz="157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471" name="Text Box 470" descr="{&quot;isTemplate&quot;:true,&quot;type&quot;:&quot;text&quot;}"/>
          <p:cNvSpPr txBox="1"/>
          <p:nvPr/>
        </p:nvSpPr>
        <p:spPr>
          <a:xfrm>
            <a:off x="6362700" y="2924175"/>
            <a:ext cx="2362200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Strengthened controls on CFCs and halons and extended regulation, justified by “the most recent scientific evidence”.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472" name="Rectangles 471"/>
          <p:cNvSpPr/>
          <p:nvPr/>
        </p:nvSpPr>
        <p:spPr>
          <a:xfrm>
            <a:off x="6362700" y="5000625"/>
            <a:ext cx="209550" cy="28575"/>
          </a:xfrm>
          <a:prstGeom prst="rect">
            <a:avLst/>
          </a:prstGeom>
          <a:solidFill>
            <a:srgbClr val="0E3F8C"/>
          </a:solidFill>
        </p:spPr>
        <p:txBody>
          <a:bodyPr/>
          <a:p/>
        </p:txBody>
      </p:sp>
      <p:sp>
        <p:nvSpPr>
          <p:cNvPr id="473" name="Text Box 472" descr="{&quot;isTemplate&quot;:true,&quot;type&quot;:&quot;text&quot;}"/>
          <p:cNvSpPr txBox="1"/>
          <p:nvPr/>
        </p:nvSpPr>
        <p:spPr>
          <a:xfrm>
            <a:off x="6648450" y="4933950"/>
            <a:ext cx="39052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Step 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3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474" name="Rounded Rectangle 473"/>
          <p:cNvSpPr/>
          <p:nvPr/>
        </p:nvSpPr>
        <p:spPr>
          <a:xfrm>
            <a:off x="9067800" y="1876425"/>
            <a:ext cx="2743200" cy="3409950"/>
          </a:xfrm>
          <a:prstGeom prst="roundRect">
            <a:avLst>
              <a:gd name="adj" fmla="val 4861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475" name="Text Box 474" descr="{&quot;isTemplate&quot;:true,&quot;type&quot;:&quot;text&quot;}"/>
          <p:cNvSpPr txBox="1"/>
          <p:nvPr/>
        </p:nvSpPr>
        <p:spPr>
          <a:xfrm>
            <a:off x="9258300" y="2066925"/>
            <a:ext cx="2362200" cy="3905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FFC107"/>
                </a:solidFill>
                <a:latin typeface="Microsoft YaHei"/>
                <a:ea typeface="Microsoft YaHei"/>
              </a:rPr>
              <a:t>2024</a:t>
            </a:r>
            <a:endParaRPr lang="en-US" sz="2550" b="1">
              <a:solidFill>
                <a:srgbClr val="FFC107"/>
              </a:solidFill>
              <a:latin typeface="Microsoft YaHei"/>
              <a:ea typeface="Microsoft YaHei"/>
            </a:endParaRPr>
          </a:p>
        </p:txBody>
      </p:sp>
      <p:sp>
        <p:nvSpPr>
          <p:cNvPr id="476" name="Text Box 475" descr="{&quot;isTemplate&quot;:true,&quot;type&quot;:&quot;text&quot;}"/>
          <p:cNvSpPr txBox="1"/>
          <p:nvPr/>
        </p:nvSpPr>
        <p:spPr>
          <a:xfrm>
            <a:off x="9258300" y="2533650"/>
            <a:ext cx="2362200" cy="3143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</a:rPr>
              <a:t>ITLOS Opinion No. 31</a:t>
            </a:r>
            <a:endParaRPr lang="en-US" sz="1575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477" name="Text Box 476" descr="{&quot;isTemplate&quot;:true,&quot;type&quot;:&quot;text&quot;}"/>
          <p:cNvSpPr txBox="1"/>
          <p:nvPr/>
        </p:nvSpPr>
        <p:spPr>
          <a:xfrm>
            <a:off x="9258300" y="2924175"/>
            <a:ext cx="2362200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275">
                <a:solidFill>
                  <a:srgbClr val="BBD0EA"/>
                </a:solidFill>
                <a:latin typeface="Microsoft YaHei"/>
                <a:ea typeface="Microsoft YaHei"/>
              </a:rPr>
              <a:t>“Best available science” now objectively determines the content of states’ due-diligence obligations.</a:t>
            </a:r>
            <a:endParaRPr lang="en-US" sz="1275">
              <a:solidFill>
                <a:srgbClr val="BBD0EA"/>
              </a:solidFill>
              <a:latin typeface="Microsoft YaHei"/>
              <a:ea typeface="Microsoft YaHei"/>
            </a:endParaRPr>
          </a:p>
        </p:txBody>
      </p:sp>
      <p:sp>
        <p:nvSpPr>
          <p:cNvPr id="478" name="Rectangles 477"/>
          <p:cNvSpPr/>
          <p:nvPr/>
        </p:nvSpPr>
        <p:spPr>
          <a:xfrm>
            <a:off x="9258300" y="5000625"/>
            <a:ext cx="209550" cy="28575"/>
          </a:xfrm>
          <a:prstGeom prst="rect">
            <a:avLst/>
          </a:prstGeom>
          <a:solidFill>
            <a:srgbClr val="FFC107"/>
          </a:solidFill>
        </p:spPr>
        <p:txBody>
          <a:bodyPr/>
          <a:p/>
        </p:txBody>
      </p:sp>
      <p:sp>
        <p:nvSpPr>
          <p:cNvPr id="479" name="Text Box 478" descr="{&quot;isTemplate&quot;:true,&quot;type&quot;:&quot;text&quot;}"/>
          <p:cNvSpPr txBox="1"/>
          <p:nvPr/>
        </p:nvSpPr>
        <p:spPr>
          <a:xfrm>
            <a:off x="9544050" y="4933950"/>
            <a:ext cx="39052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DB4D6"/>
                </a:solidFill>
                <a:latin typeface="Microsoft YaHei"/>
                <a:ea typeface="Microsoft YaHei"/>
              </a:rPr>
              <a:t>Step </a:t>
            </a:r>
            <a:r>
              <a:rPr lang="en-US" sz="1050">
                <a:solidFill>
                  <a:srgbClr val="9DB4D6"/>
                </a:solidFill>
                <a:latin typeface="Microsoft YaHei"/>
                <a:ea typeface="Microsoft YaHei"/>
              </a:rPr>
              <a:t>4</a:t>
            </a:r>
            <a:endParaRPr lang="en-US" sz="1050">
              <a:solidFill>
                <a:srgbClr val="9DB4D6"/>
              </a:solidFill>
              <a:latin typeface="Microsoft YaHei"/>
              <a:ea typeface="Microsoft YaHei"/>
            </a:endParaRPr>
          </a:p>
        </p:txBody>
      </p:sp>
      <p:sp>
        <p:nvSpPr>
          <p:cNvPr id="480" name="Rounded Rectangle 479"/>
          <p:cNvSpPr/>
          <p:nvPr/>
        </p:nvSpPr>
        <p:spPr>
          <a:xfrm>
            <a:off x="381000" y="5438775"/>
            <a:ext cx="11430000" cy="514350"/>
          </a:xfrm>
          <a:prstGeom prst="roundRect">
            <a:avLst>
              <a:gd name="adj" fmla="val 18519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481" name="Rounded Rectangle 480"/>
          <p:cNvSpPr/>
          <p:nvPr/>
        </p:nvSpPr>
        <p:spPr>
          <a:xfrm>
            <a:off x="571500" y="5572125"/>
            <a:ext cx="57150" cy="247650"/>
          </a:xfrm>
          <a:prstGeom prst="roundRect">
            <a:avLst>
              <a:gd name="adj" fmla="val 33333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482" name="Text Box 481" descr="{&quot;isTemplate&quot;:true,&quot;type&quot;:&quot;text&quot;}"/>
          <p:cNvSpPr txBox="1"/>
          <p:nvPr/>
        </p:nvSpPr>
        <p:spPr>
          <a:xfrm>
            <a:off x="742950" y="5591175"/>
            <a:ext cx="1027747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1A2230"/>
                </a:solidFill>
                <a:latin typeface="Microsoft YaHei"/>
                <a:ea typeface="Microsoft YaHei"/>
              </a:rPr>
              <a:t>The pattern: evaluation identifies risk, justifies precautionary action, and lets legal obligations evolve as knowledge improves.</a:t>
            </a:r>
            <a:endParaRPr lang="en-US" sz="135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483" name="Rectangles 482"/>
          <p:cNvSpPr/>
          <p:nvPr/>
        </p:nvSpPr>
        <p:spPr>
          <a:xfrm>
            <a:off x="1619250" y="1590675"/>
            <a:ext cx="8953500" cy="28575"/>
          </a:xfrm>
          <a:prstGeom prst="rect">
            <a:avLst/>
          </a:prstGeom>
          <a:solidFill>
            <a:srgbClr val="B3B4B3"/>
          </a:solidFill>
        </p:spPr>
        <p:txBody>
          <a:bodyPr/>
          <a:p/>
        </p:txBody>
      </p:sp>
      <p:sp>
        <p:nvSpPr>
          <p:cNvPr id="484" name="Rounded Rectangle 483"/>
          <p:cNvSpPr/>
          <p:nvPr/>
        </p:nvSpPr>
        <p:spPr>
          <a:xfrm>
            <a:off x="381000" y="15144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3D7BD9"/>
          </a:solidFill>
          <a:ln w="38100">
            <a:solidFill>
              <a:srgbClr val="FFFFFF"/>
            </a:solidFill>
            <a:prstDash val="solid"/>
          </a:ln>
          <a:effectLst>
            <a:outerShdw>
              <a:srgbClr val="B3B4B3"/>
            </a:outerShdw>
          </a:effectLst>
        </p:spPr>
        <p:txBody>
          <a:bodyPr/>
          <a:p/>
        </p:txBody>
      </p:sp>
      <p:sp>
        <p:nvSpPr>
          <p:cNvPr id="485" name="Rounded Rectangle 484"/>
          <p:cNvSpPr/>
          <p:nvPr/>
        </p:nvSpPr>
        <p:spPr>
          <a:xfrm>
            <a:off x="4124325" y="15144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3D7BD9"/>
          </a:solidFill>
          <a:ln w="38100">
            <a:solidFill>
              <a:srgbClr val="FFFFFF"/>
            </a:solidFill>
            <a:prstDash val="solid"/>
          </a:ln>
          <a:effectLst>
            <a:outerShdw>
              <a:srgbClr val="B3B4B3"/>
            </a:outerShdw>
          </a:effectLst>
        </p:spPr>
        <p:txBody>
          <a:bodyPr/>
          <a:p/>
        </p:txBody>
      </p:sp>
      <p:sp>
        <p:nvSpPr>
          <p:cNvPr id="486" name="Rounded Rectangle 485"/>
          <p:cNvSpPr/>
          <p:nvPr/>
        </p:nvSpPr>
        <p:spPr>
          <a:xfrm>
            <a:off x="7877175" y="15144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3D7BD9"/>
          </a:solidFill>
          <a:ln w="38100">
            <a:solidFill>
              <a:srgbClr val="FFFFFF"/>
            </a:solidFill>
            <a:prstDash val="solid"/>
          </a:ln>
          <a:effectLst>
            <a:outerShdw>
              <a:srgbClr val="B3B4B3"/>
            </a:outerShdw>
          </a:effectLst>
        </p:spPr>
        <p:txBody>
          <a:bodyPr/>
          <a:p/>
        </p:txBody>
      </p:sp>
      <p:sp>
        <p:nvSpPr>
          <p:cNvPr id="487" name="Rounded Rectangle 486"/>
          <p:cNvSpPr/>
          <p:nvPr/>
        </p:nvSpPr>
        <p:spPr>
          <a:xfrm>
            <a:off x="11620500" y="15144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0E3F8C"/>
          </a:solidFill>
          <a:ln w="38100">
            <a:solidFill>
              <a:srgbClr val="FFFFFF"/>
            </a:solidFill>
            <a:prstDash val="solid"/>
          </a:ln>
          <a:effectLst>
            <a:outerShdw>
              <a:srgbClr val="B3B4B3"/>
            </a:outerShdw>
          </a:effectLst>
        </p:spPr>
        <p:txBody>
          <a:bodyPr/>
          <a:p/>
        </p:txBody>
      </p:sp>
      <p:sp>
        <p:nvSpPr>
          <p:cNvPr id="488" name="Text Box 487" descr="{&quot;isTemplate&quot;:true,&quot;type&quot;:&quot;text&quot;}"/>
          <p:cNvSpPr txBox="1"/>
          <p:nvPr/>
        </p:nvSpPr>
        <p:spPr>
          <a:xfrm>
            <a:off x="381000" y="6534150"/>
            <a:ext cx="732472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Sources: Vienna Convention 1985; Montreal Protocol 1987 (Art. 6); London Amendment 1990; ITLOS Advisory Opinion No. 31 (2024)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489" name="Text Box 488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09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 descr="&lt;Slide style={{width:1280,height:720,background:'#FFFFFF',padding:'32px 40px 44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05 · WORKED EXAMPLE&lt;/Text&gt;&#10;    &lt;/Box&gt;&#10;    &lt;Text style={{fontSize:14,color:'#8B97A8'}}&gt;Lan Wu · Ocean University of China&lt;/Text&gt;&#10;  &lt;/Box&gt;&#10;  &lt;Text style={{fontSize:32,fontWeight:'bold',color:'#1A2230',marginTop:10}}&gt;The evaluation object: Indonesia’s JETP Comprehensive Investment and Policy Plan&lt;/Text&gt;&#10;  &lt;Box style={{height:2,background:'#D6DCE5',marginTop:14}} /&gt;&#10;  &lt;Box style={{flexDirection:'row',gap:16,marginTop:16,height:134}}&gt;&#10;    {[&#10;      ['USD 20bn','financing mobilised by the IPG and GFANZ','#0E3F8C'],&#10;      ['≤250 Mt','CO₂e cap on on-grid power emissions by 2030','#1E4FA8'],&#10;      ['44%','renewable share of generation by 2030, up from 34%','#1E4FA8'],&#10;      ['2050','net-zero target for the power sector','#0E3F8C'],&#10;    ].map((item, idx) =&gt; (&#10;      &lt;Box key={idx} style={{flex:1,background:'#F7F9FC',borderRadius:12,padding:'16px 18px',borderTop:'4px solid '+item[2],flexDirection:'column',justifyContent:'space-between'}}&gt;&#10;        &lt;Text style={{fontSize:31,fontWeight:'bold',color:item[2]}}&gt;{item[0]}&lt;/Text&gt;&#10;        &lt;Text style={{fontSize:15,color:'#4A5568',lineHeight:1.35}}&gt;{item[1]}&lt;/Text&gt;&#10;      &lt;/Box&gt;&#10;    ))}&#10;  &lt;/Box&gt;&#10;  &lt;Box style={{flexDirection:'row',gap:20,marginTop:16,height:244}}&gt;&#10;    &lt;Box style={{flex:1.25,background:'#F7F9FC',borderRadius:12,padding:'18px 22px',border:'1px solid #D6DCE5',flexDirection:'column',justifyContent:'space-between'}}&gt;&#10;      &lt;Text style={{fontSize:21,fontWeight:'bold',color:'#0E3F8C'}}&gt;How the plan presents itself&lt;/Text&gt;&#10;      {[&#10;        ['Nov 2022','Joint Statement at the G20 Bali Summit'],&#10;        ['Nov 2023','CIPP launched — the first country CIPP, published for public consultation'],&#10;        ['Annual','Updates promised: “the CIPP is a living document”'],&#10;      ].map((item, idx) =&gt; (&#10;        &lt;Box key={idx} style={{flexDirection:'row',alignItems:'center',gap:12}}&gt;&#10;          &lt;Box style={{width:86,background:'#E8EFF8',borderRadius:6,padding:'5px 8px',alignItems:'center'}}&gt;&#10;            &lt;Text style={{fontSize:13,fontWeight:'bold',color:'#0E3F8C',textAlign:'center'}}&gt;{item[0]}&lt;/Text&gt;&#10;          &lt;/Box&gt;&#10;          &lt;Text style={{fontSize:17,color:'#4A5568',flex:1,lineHeight:1.35}}&gt;{item[1]}&lt;/Text&gt;&#10;        &lt;/Box&gt;&#10;      ))}&#10;      &lt;Text style={{fontSize:15,color:'#8B97A8'}}&gt;Investment needs identified to 2030: about USD 97.6bn across five priority areas.&lt;/Text&gt;&#10;    &lt;/Box&gt;&#10;    &lt;Box style={{flex:1,background:'#0E3F8C',borderRadius:12,padding:'20px 24px',flexDirection:'column',justifyContent:'space-between'}}&gt;&#10;      &lt;Text style={{fontSize:21,fontWeight:'bold',color:'#FFFFFF'}}&gt;Why this case?&lt;/Text&gt;&#10;      &lt;Text style={{fontSize:18,color:'#BBD0EA',lineHeight:1.5}}&gt;It is an energy policy that explicitly claims to be evidence-based and just — exactly where our three lessons from the Advisory Opinion should show up, or fail.&lt;/Text&gt;&#10;      &lt;Box style={{background:'rgba(255,255,255,0.12)',borderRadius:8,padding:'10px 14px'}}&gt;&#10;        &lt;Text style={{fontSize:16,color:'#FFFFFF',lineHeight:1.4}}&gt;Same logic as the Tribunal: does the evidence actually support an obligation someone can be held to?&lt;/Text&gt;&#10;      &lt;/Box&gt;&#10;    &lt;/Box&gt;&#10;  &lt;/Box&gt;&#10;  &lt;Box style={{position:'absolute',left:40,right:40,bottom:18,flexDirection:'row',justifyContent:'space-between',alignItems:'center'}}&gt;&#10;    &lt;Text style={{fontSize:13,color:'#8B97A8'}}&gt;Sources: Indonesia JETP CIPP (Nov 2023); IPG/GFANZ Joint Statement 2022; EU-ASEAN factsheet 2024; UNDP JETP assessment&lt;/Text&gt;&#10;    &lt;Text style={{fontSize:14,color:'#0E3F8C',fontWeight:'bold'}}&gt;10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s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23" name="Rounded Rectangle 22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24" name="Text Box 23" descr="{&quot;isTemplate&quot;:true,&quot;type&quot;:&quot;text&quot;}"/>
          <p:cNvSpPr txBox="1"/>
          <p:nvPr/>
        </p:nvSpPr>
        <p:spPr>
          <a:xfrm>
            <a:off x="571500" y="371475"/>
            <a:ext cx="20383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05 · WORKED EXAMPLE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25" name="Text Box 24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26" name="Text Box 25" descr="{&quot;isTemplate&quot;:true,&quot;type&quot;:&quot;text&quot;}"/>
          <p:cNvSpPr txBox="1"/>
          <p:nvPr/>
        </p:nvSpPr>
        <p:spPr>
          <a:xfrm>
            <a:off x="381000" y="704850"/>
            <a:ext cx="11430000" cy="733425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The evaluation object: Indonesia’s </a:t>
            </a:r>
            <a:r>
              <a:rPr lang="en-US" alt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Just Energy Transition Partnership</a:t>
            </a: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 Comprehensive Investment and Policy Plan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27" name="Rectangles 26"/>
          <p:cNvSpPr/>
          <p:nvPr/>
        </p:nvSpPr>
        <p:spPr>
          <a:xfrm>
            <a:off x="381000" y="1571625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28" name="Rounded Rectangle 27"/>
          <p:cNvSpPr/>
          <p:nvPr/>
        </p:nvSpPr>
        <p:spPr>
          <a:xfrm>
            <a:off x="381000" y="1781175"/>
            <a:ext cx="2743200" cy="1276350"/>
          </a:xfrm>
          <a:prstGeom prst="roundRect">
            <a:avLst>
              <a:gd name="adj" fmla="val 8955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29" name="Freeform 28"/>
          <p:cNvSpPr/>
          <p:nvPr/>
        </p:nvSpPr>
        <p:spPr>
          <a:xfrm>
            <a:off x="381000" y="1781175"/>
            <a:ext cx="2743200" cy="1276350"/>
          </a:xfrm>
          <a:custGeom>
            <a:avLst/>
            <a:gdLst/>
            <a:ahLst/>
            <a:cxnLst/>
            <a:pathLst>
              <a:path w="288" h="134">
                <a:moveTo>
                  <a:pt x="277" y="0"/>
                </a:moveTo>
                <a:cubicBezTo>
                  <a:pt x="282" y="0"/>
                  <a:pt x="287" y="4"/>
                  <a:pt x="288" y="10"/>
                </a:cubicBezTo>
                <a:cubicBezTo>
                  <a:pt x="287" y="6"/>
                  <a:pt x="284" y="4"/>
                  <a:pt x="280" y="4"/>
                </a:cubicBezTo>
                <a:lnTo>
                  <a:pt x="8" y="4"/>
                </a:lnTo>
                <a:cubicBezTo>
                  <a:pt x="4" y="4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276" y="0"/>
                </a:lnTo>
                <a:close/>
              </a:path>
            </a:pathLst>
          </a:custGeom>
          <a:solidFill>
            <a:srgbClr val="0E3F8C"/>
          </a:solidFill>
        </p:spPr>
        <p:txBody>
          <a:bodyPr/>
          <a:p/>
        </p:txBody>
      </p:sp>
      <p:sp>
        <p:nvSpPr>
          <p:cNvPr id="30" name="Text Box 29" descr="{&quot;isTemplate&quot;:true,&quot;type&quot;:&quot;text&quot;}"/>
          <p:cNvSpPr txBox="1"/>
          <p:nvPr/>
        </p:nvSpPr>
        <p:spPr>
          <a:xfrm>
            <a:off x="552450" y="1933575"/>
            <a:ext cx="2400300" cy="3619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325" b="1">
                <a:solidFill>
                  <a:srgbClr val="0E3F8C"/>
                </a:solidFill>
                <a:latin typeface="Microsoft YaHei"/>
                <a:ea typeface="Microsoft YaHei"/>
              </a:rPr>
              <a:t>USD 20bn</a:t>
            </a:r>
            <a:endParaRPr lang="en-US" sz="232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31" name="Text Box 30" descr="{&quot;isTemplate&quot;:true,&quot;type&quot;:&quot;text&quot;}"/>
          <p:cNvSpPr txBox="1"/>
          <p:nvPr/>
        </p:nvSpPr>
        <p:spPr>
          <a:xfrm>
            <a:off x="552450" y="2400300"/>
            <a:ext cx="2400300" cy="4667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en-US" sz="1125">
                <a:solidFill>
                  <a:srgbClr val="4A5568"/>
                </a:solidFill>
                <a:latin typeface="Microsoft YaHei"/>
                <a:ea typeface="Microsoft YaHei"/>
              </a:rPr>
              <a:t>financing mobilised by the IPG and GFANZ</a:t>
            </a:r>
            <a:endParaRPr lang="en-US" sz="112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276600" y="1781175"/>
            <a:ext cx="2743200" cy="1276350"/>
          </a:xfrm>
          <a:prstGeom prst="roundRect">
            <a:avLst>
              <a:gd name="adj" fmla="val 8955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33" name="Freeform 32"/>
          <p:cNvSpPr/>
          <p:nvPr/>
        </p:nvSpPr>
        <p:spPr>
          <a:xfrm>
            <a:off x="3276600" y="1781175"/>
            <a:ext cx="2743200" cy="1276350"/>
          </a:xfrm>
          <a:custGeom>
            <a:avLst/>
            <a:gdLst/>
            <a:ahLst/>
            <a:cxnLst/>
            <a:pathLst>
              <a:path w="288" h="134">
                <a:moveTo>
                  <a:pt x="277" y="0"/>
                </a:moveTo>
                <a:cubicBezTo>
                  <a:pt x="282" y="0"/>
                  <a:pt x="287" y="4"/>
                  <a:pt x="288" y="10"/>
                </a:cubicBezTo>
                <a:cubicBezTo>
                  <a:pt x="287" y="6"/>
                  <a:pt x="284" y="4"/>
                  <a:pt x="280" y="4"/>
                </a:cubicBezTo>
                <a:lnTo>
                  <a:pt x="8" y="4"/>
                </a:lnTo>
                <a:cubicBezTo>
                  <a:pt x="4" y="4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276" y="0"/>
                </a:lnTo>
                <a:close/>
              </a:path>
            </a:pathLst>
          </a:custGeom>
          <a:solidFill>
            <a:srgbClr val="1E4FA8"/>
          </a:solidFill>
        </p:spPr>
        <p:txBody>
          <a:bodyPr/>
          <a:p/>
        </p:txBody>
      </p:sp>
      <p:sp>
        <p:nvSpPr>
          <p:cNvPr id="34" name="Text Box 33" descr="{&quot;isTemplate&quot;:true,&quot;type&quot;:&quot;text&quot;}"/>
          <p:cNvSpPr txBox="1"/>
          <p:nvPr/>
        </p:nvSpPr>
        <p:spPr>
          <a:xfrm>
            <a:off x="3448050" y="1933575"/>
            <a:ext cx="2400300" cy="3619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325" b="1">
                <a:solidFill>
                  <a:srgbClr val="1E4FA8"/>
                </a:solidFill>
                <a:latin typeface="Microsoft YaHei"/>
                <a:ea typeface="Microsoft YaHei"/>
              </a:rPr>
              <a:t>≤250 Mt</a:t>
            </a:r>
            <a:endParaRPr lang="en-US" sz="2325" b="1">
              <a:solidFill>
                <a:srgbClr val="1E4FA8"/>
              </a:solidFill>
              <a:latin typeface="Microsoft YaHei"/>
              <a:ea typeface="Microsoft YaHei"/>
            </a:endParaRPr>
          </a:p>
        </p:txBody>
      </p:sp>
      <p:sp>
        <p:nvSpPr>
          <p:cNvPr id="35" name="Text Box 34" descr="{&quot;isTemplate&quot;:true,&quot;type&quot;:&quot;text&quot;}"/>
          <p:cNvSpPr txBox="1"/>
          <p:nvPr/>
        </p:nvSpPr>
        <p:spPr>
          <a:xfrm>
            <a:off x="3448050" y="2400300"/>
            <a:ext cx="2400300" cy="4667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en-US" sz="1125">
                <a:solidFill>
                  <a:srgbClr val="4A5568"/>
                </a:solidFill>
                <a:latin typeface="Microsoft YaHei"/>
                <a:ea typeface="Microsoft YaHei"/>
              </a:rPr>
              <a:t>CO₂e cap on on-grid power emissions by 2030</a:t>
            </a:r>
            <a:endParaRPr lang="en-US" sz="112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6172200" y="1781175"/>
            <a:ext cx="2743200" cy="1276350"/>
          </a:xfrm>
          <a:prstGeom prst="roundRect">
            <a:avLst>
              <a:gd name="adj" fmla="val 8955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37" name="Freeform 36"/>
          <p:cNvSpPr/>
          <p:nvPr/>
        </p:nvSpPr>
        <p:spPr>
          <a:xfrm>
            <a:off x="6172200" y="1781175"/>
            <a:ext cx="2743200" cy="1276350"/>
          </a:xfrm>
          <a:custGeom>
            <a:avLst/>
            <a:gdLst/>
            <a:ahLst/>
            <a:cxnLst/>
            <a:pathLst>
              <a:path w="288" h="134">
                <a:moveTo>
                  <a:pt x="277" y="0"/>
                </a:moveTo>
                <a:cubicBezTo>
                  <a:pt x="282" y="0"/>
                  <a:pt x="287" y="4"/>
                  <a:pt x="288" y="10"/>
                </a:cubicBezTo>
                <a:cubicBezTo>
                  <a:pt x="287" y="6"/>
                  <a:pt x="284" y="4"/>
                  <a:pt x="280" y="4"/>
                </a:cubicBezTo>
                <a:lnTo>
                  <a:pt x="8" y="4"/>
                </a:lnTo>
                <a:cubicBezTo>
                  <a:pt x="4" y="4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276" y="0"/>
                </a:lnTo>
                <a:close/>
              </a:path>
            </a:pathLst>
          </a:custGeom>
          <a:solidFill>
            <a:srgbClr val="1E4FA8"/>
          </a:solidFill>
        </p:spPr>
        <p:txBody>
          <a:bodyPr/>
          <a:p/>
        </p:txBody>
      </p:sp>
      <p:sp>
        <p:nvSpPr>
          <p:cNvPr id="38" name="Text Box 37" descr="{&quot;isTemplate&quot;:true,&quot;type&quot;:&quot;text&quot;}"/>
          <p:cNvSpPr txBox="1"/>
          <p:nvPr/>
        </p:nvSpPr>
        <p:spPr>
          <a:xfrm>
            <a:off x="6343650" y="1933575"/>
            <a:ext cx="2400300" cy="3619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325" b="1">
                <a:solidFill>
                  <a:srgbClr val="1E4FA8"/>
                </a:solidFill>
                <a:latin typeface="Microsoft YaHei"/>
                <a:ea typeface="Microsoft YaHei"/>
              </a:rPr>
              <a:t>44%</a:t>
            </a:r>
            <a:endParaRPr lang="en-US" sz="2325" b="1">
              <a:solidFill>
                <a:srgbClr val="1E4FA8"/>
              </a:solidFill>
              <a:latin typeface="Microsoft YaHei"/>
              <a:ea typeface="Microsoft YaHei"/>
            </a:endParaRPr>
          </a:p>
        </p:txBody>
      </p:sp>
      <p:sp>
        <p:nvSpPr>
          <p:cNvPr id="39" name="Text Box 38" descr="{&quot;isTemplate&quot;:true,&quot;type&quot;:&quot;text&quot;}"/>
          <p:cNvSpPr txBox="1"/>
          <p:nvPr/>
        </p:nvSpPr>
        <p:spPr>
          <a:xfrm>
            <a:off x="6343650" y="2400300"/>
            <a:ext cx="2400300" cy="4667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en-US" sz="1125">
                <a:solidFill>
                  <a:srgbClr val="4A5568"/>
                </a:solidFill>
                <a:latin typeface="Microsoft YaHei"/>
                <a:ea typeface="Microsoft YaHei"/>
              </a:rPr>
              <a:t>renewable share of generation by 2030, up from 34%</a:t>
            </a:r>
            <a:endParaRPr lang="en-US" sz="112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9067800" y="1781175"/>
            <a:ext cx="2743200" cy="1276350"/>
          </a:xfrm>
          <a:prstGeom prst="roundRect">
            <a:avLst>
              <a:gd name="adj" fmla="val 8955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41" name="Freeform 40"/>
          <p:cNvSpPr/>
          <p:nvPr/>
        </p:nvSpPr>
        <p:spPr>
          <a:xfrm>
            <a:off x="9067800" y="1781175"/>
            <a:ext cx="2743200" cy="1276350"/>
          </a:xfrm>
          <a:custGeom>
            <a:avLst/>
            <a:gdLst/>
            <a:ahLst/>
            <a:cxnLst/>
            <a:pathLst>
              <a:path w="288" h="134">
                <a:moveTo>
                  <a:pt x="277" y="0"/>
                </a:moveTo>
                <a:cubicBezTo>
                  <a:pt x="282" y="0"/>
                  <a:pt x="287" y="4"/>
                  <a:pt x="288" y="10"/>
                </a:cubicBezTo>
                <a:cubicBezTo>
                  <a:pt x="287" y="6"/>
                  <a:pt x="284" y="4"/>
                  <a:pt x="280" y="4"/>
                </a:cubicBezTo>
                <a:lnTo>
                  <a:pt x="8" y="4"/>
                </a:lnTo>
                <a:cubicBezTo>
                  <a:pt x="4" y="4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276" y="0"/>
                </a:lnTo>
                <a:close/>
              </a:path>
            </a:pathLst>
          </a:custGeom>
          <a:solidFill>
            <a:srgbClr val="0E3F8C"/>
          </a:solidFill>
        </p:spPr>
        <p:txBody>
          <a:bodyPr/>
          <a:p/>
        </p:txBody>
      </p:sp>
      <p:sp>
        <p:nvSpPr>
          <p:cNvPr id="42" name="Text Box 41" descr="{&quot;isTemplate&quot;:true,&quot;type&quot;:&quot;text&quot;}"/>
          <p:cNvSpPr txBox="1"/>
          <p:nvPr/>
        </p:nvSpPr>
        <p:spPr>
          <a:xfrm>
            <a:off x="9239250" y="1933575"/>
            <a:ext cx="2400300" cy="3619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325" b="1">
                <a:solidFill>
                  <a:srgbClr val="0E3F8C"/>
                </a:solidFill>
                <a:latin typeface="Microsoft YaHei"/>
                <a:ea typeface="Microsoft YaHei"/>
              </a:rPr>
              <a:t>2050</a:t>
            </a:r>
            <a:endParaRPr lang="en-US" sz="232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43" name="Text Box 42" descr="{&quot;isTemplate&quot;:true,&quot;type&quot;:&quot;text&quot;}"/>
          <p:cNvSpPr txBox="1"/>
          <p:nvPr/>
        </p:nvSpPr>
        <p:spPr>
          <a:xfrm>
            <a:off x="9239250" y="2628900"/>
            <a:ext cx="2400300" cy="2381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125">
                <a:solidFill>
                  <a:srgbClr val="4A5568"/>
                </a:solidFill>
                <a:latin typeface="Microsoft YaHei"/>
                <a:ea typeface="Microsoft YaHei"/>
              </a:rPr>
              <a:t>net-zero target for the power sector</a:t>
            </a:r>
            <a:endParaRPr lang="en-US" sz="112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381000" y="3171825"/>
            <a:ext cx="6248400" cy="2324100"/>
          </a:xfrm>
          <a:prstGeom prst="roundRect">
            <a:avLst>
              <a:gd name="adj" fmla="val 4918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45" name="Text Box 44" descr="{&quot;isTemplate&quot;:true,&quot;type&quot;:&quot;text&quot;}"/>
          <p:cNvSpPr txBox="1"/>
          <p:nvPr/>
        </p:nvSpPr>
        <p:spPr>
          <a:xfrm>
            <a:off x="590550" y="3343275"/>
            <a:ext cx="582930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0E3F8C"/>
                </a:solidFill>
                <a:latin typeface="Microsoft YaHei"/>
                <a:ea typeface="Microsoft YaHei"/>
              </a:rPr>
              <a:t>How the plan presents itself</a:t>
            </a:r>
            <a:endParaRPr lang="en-US" sz="157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590550" y="3724275"/>
            <a:ext cx="819150" cy="247650"/>
          </a:xfrm>
          <a:prstGeom prst="roundRect">
            <a:avLst>
              <a:gd name="adj" fmla="val 23077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47" name="Text Box 46" descr="{&quot;isTemplate&quot;:true,&quot;type&quot;:&quot;text&quot;}"/>
          <p:cNvSpPr txBox="1"/>
          <p:nvPr/>
        </p:nvSpPr>
        <p:spPr>
          <a:xfrm>
            <a:off x="723900" y="3771900"/>
            <a:ext cx="552450" cy="152400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975" b="1">
                <a:solidFill>
                  <a:srgbClr val="0E3F8C"/>
                </a:solidFill>
                <a:latin typeface="Microsoft YaHei"/>
                <a:ea typeface="Microsoft YaHei"/>
              </a:rPr>
              <a:t>Nov 2022</a:t>
            </a:r>
            <a:endParaRPr lang="en-US" sz="97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48" name="Text Box 47" descr="{&quot;isTemplate&quot;:true,&quot;type&quot;:&quot;text&quot;}"/>
          <p:cNvSpPr txBox="1"/>
          <p:nvPr/>
        </p:nvSpPr>
        <p:spPr>
          <a:xfrm>
            <a:off x="1524000" y="3714750"/>
            <a:ext cx="4895850" cy="2667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Joint Statement at the G20 Bali Summit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590550" y="4248150"/>
            <a:ext cx="819150" cy="247650"/>
          </a:xfrm>
          <a:prstGeom prst="roundRect">
            <a:avLst>
              <a:gd name="adj" fmla="val 23077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50" name="Text Box 49" descr="{&quot;isTemplate&quot;:true,&quot;type&quot;:&quot;text&quot;}"/>
          <p:cNvSpPr txBox="1"/>
          <p:nvPr/>
        </p:nvSpPr>
        <p:spPr>
          <a:xfrm>
            <a:off x="723900" y="4295775"/>
            <a:ext cx="552450" cy="152400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975" b="1">
                <a:solidFill>
                  <a:srgbClr val="0E3F8C"/>
                </a:solidFill>
                <a:latin typeface="Microsoft YaHei"/>
                <a:ea typeface="Microsoft YaHei"/>
              </a:rPr>
              <a:t>Nov 2023</a:t>
            </a:r>
            <a:endParaRPr lang="en-US" sz="97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51" name="Text Box 50" descr="{&quot;isTemplate&quot;:true,&quot;type&quot;:&quot;text&quot;}"/>
          <p:cNvSpPr txBox="1"/>
          <p:nvPr/>
        </p:nvSpPr>
        <p:spPr>
          <a:xfrm>
            <a:off x="1524000" y="4105275"/>
            <a:ext cx="489585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CIPP launched — the first country CIPP, published for public consultation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90550" y="4772025"/>
            <a:ext cx="819150" cy="247650"/>
          </a:xfrm>
          <a:prstGeom prst="roundRect">
            <a:avLst>
              <a:gd name="adj" fmla="val 23077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53" name="Text Box 52" descr="{&quot;isTemplate&quot;:true,&quot;type&quot;:&quot;text&quot;}"/>
          <p:cNvSpPr txBox="1"/>
          <p:nvPr/>
        </p:nvSpPr>
        <p:spPr>
          <a:xfrm>
            <a:off x="790575" y="4819650"/>
            <a:ext cx="428625" cy="152400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975" b="1">
                <a:solidFill>
                  <a:srgbClr val="0E3F8C"/>
                </a:solidFill>
                <a:latin typeface="Microsoft YaHei"/>
                <a:ea typeface="Microsoft YaHei"/>
              </a:rPr>
              <a:t>Annual</a:t>
            </a:r>
            <a:endParaRPr lang="en-US" sz="975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54" name="Text Box 53" descr="{&quot;isTemplate&quot;:true,&quot;type&quot;:&quot;text&quot;}"/>
          <p:cNvSpPr txBox="1"/>
          <p:nvPr/>
        </p:nvSpPr>
        <p:spPr>
          <a:xfrm>
            <a:off x="1524000" y="4762500"/>
            <a:ext cx="4895850" cy="2667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Updates promised: “the CIPP is a living document”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55" name="Text Box 54" descr="{&quot;isTemplate&quot;:true,&quot;type&quot;:&quot;text&quot;}"/>
          <p:cNvSpPr txBox="1"/>
          <p:nvPr/>
        </p:nvSpPr>
        <p:spPr>
          <a:xfrm>
            <a:off x="590550" y="5153025"/>
            <a:ext cx="58293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8B97A8"/>
                </a:solidFill>
                <a:latin typeface="Microsoft YaHei"/>
                <a:ea typeface="Microsoft YaHei"/>
              </a:rPr>
              <a:t>Investment needs identified to 2030: about USD 97.6bn across five priority areas.</a:t>
            </a:r>
            <a:endParaRPr lang="en-US" sz="112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6819900" y="3171825"/>
            <a:ext cx="4991100" cy="2324100"/>
          </a:xfrm>
          <a:prstGeom prst="roundRect">
            <a:avLst>
              <a:gd name="adj" fmla="val 4918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57" name="Text Box 56" descr="{&quot;isTemplate&quot;:true,&quot;type&quot;:&quot;text&quot;}"/>
          <p:cNvSpPr txBox="1"/>
          <p:nvPr/>
        </p:nvSpPr>
        <p:spPr>
          <a:xfrm>
            <a:off x="7048500" y="3362325"/>
            <a:ext cx="453390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</a:rPr>
              <a:t>Why this case?</a:t>
            </a:r>
            <a:endParaRPr lang="en-US" sz="1575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58" name="Text Box 57" descr="{&quot;isTemplate&quot;:true,&quot;type&quot;:&quot;text&quot;}"/>
          <p:cNvSpPr txBox="1"/>
          <p:nvPr/>
        </p:nvSpPr>
        <p:spPr>
          <a:xfrm>
            <a:off x="7048500" y="3638550"/>
            <a:ext cx="4533900" cy="933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350">
                <a:solidFill>
                  <a:srgbClr val="BBD0EA"/>
                </a:solidFill>
                <a:latin typeface="Microsoft YaHei"/>
                <a:ea typeface="Microsoft YaHei"/>
              </a:rPr>
              <a:t>It is an energy policy that explicitly claims to be evidence-based and just — exactly where our three lessons from the Advisory Opinion should show up.</a:t>
            </a:r>
            <a:endParaRPr lang="en-US" sz="1350">
              <a:solidFill>
                <a:srgbClr val="BBD0EA"/>
              </a:solidFill>
              <a:latin typeface="Microsoft YaHei"/>
              <a:ea typeface="Microsoft YaHei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7048500" y="4824095"/>
            <a:ext cx="4533900" cy="704850"/>
          </a:xfrm>
          <a:prstGeom prst="roundRect">
            <a:avLst>
              <a:gd name="adj" fmla="val 10811"/>
            </a:avLst>
          </a:prstGeom>
          <a:solidFill>
            <a:srgbClr val="FFFFFF">
              <a:alpha val="12000"/>
            </a:srgbClr>
          </a:solidFill>
        </p:spPr>
        <p:txBody>
          <a:bodyPr/>
          <a:p/>
        </p:txBody>
      </p:sp>
      <p:sp>
        <p:nvSpPr>
          <p:cNvPr id="60" name="Text Box 59" descr="{&quot;isTemplate&quot;:true,&quot;type&quot;:&quot;text&quot;}"/>
          <p:cNvSpPr txBox="1"/>
          <p:nvPr/>
        </p:nvSpPr>
        <p:spPr>
          <a:xfrm>
            <a:off x="7181850" y="4919345"/>
            <a:ext cx="42672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en-US" sz="1200">
                <a:solidFill>
                  <a:srgbClr val="FFFFFF"/>
                </a:solidFill>
                <a:latin typeface="Microsoft YaHei"/>
                <a:ea typeface="Microsoft YaHei"/>
              </a:rPr>
              <a:t>Same logic as the Tribunal: does the evidence actually support an obligation someone can be held to?</a:t>
            </a:r>
            <a:endParaRPr lang="en-US" sz="1200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61" name="Text Box 60" descr="{&quot;isTemplate&quot;:true,&quot;type&quot;:&quot;text&quot;}"/>
          <p:cNvSpPr txBox="1"/>
          <p:nvPr/>
        </p:nvSpPr>
        <p:spPr>
          <a:xfrm>
            <a:off x="381000" y="6534150"/>
            <a:ext cx="73056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Sources: Indonesia JETP CIPP (Nov 2023); IPG/GFANZ Joint Statement 2022; EU-ASEAN factsheet 2024; UNDP JETP assessment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62" name="Text Box 61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10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 descr="&lt;Slide style={{width:1280,height:720,background:'#F7F9FC',padding:'32px 40px 44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05 · WORKED EXAMPLE&lt;/Text&gt;&#10;    &lt;/Box&gt;&#10;    &lt;Text style={{fontSize:14,color:'#8B97A8'}}&gt;Lan Wu · Ocean University of China&lt;/Text&gt;&#10;  &lt;/Box&gt;&#10;  &lt;Text style={{fontSize:32,fontWeight:'bold',color:'#1A2230',marginTop:10}}&gt;The three lessons become a three-question evaluation protocol&lt;/Text&gt;&#10;  &lt;Box style={{height:2,background:'#D6DCE5',marginTop:14}} /&gt;&#10;  &lt;Table&#10;    style={{width:'100%',height:400,marginTop:16}}&#10;    defaultTextStyle={{fontSize:17,textAlign:'left',color:'#1A2230'}}&#10;    defaultCellStyle={{padding:'12px 14px',border:{bottom:{width:1,color:'#D6DCE5'}}}}&#10;    cells={[&#10;      [&#10;        {text:'Lesson from the Opinion',textStyle:{bold:true,color:'#FFFFFF',fontSize:17},cellStyle:{background:{color:'#0E3F8C'}}},&#10;        {text:'Question we asked',textStyle:{bold:true,color:'#FFFFFF',fontSize:17},cellStyle:{background:{color:'#0E3F8C'}}},&#10;        {text:'What the evaluation of the CIPP shows',textStyle:{bold:true,color:'#FFFFFF',fontSize:17},cellStyle:{background:{color:'#0E3F8C'}}},&#10;      ],&#10;      [&#10;        {text:'1 · Evaluation as a recognition tool',textStyle:{bold:true,color:'#0E3F8C'},cellStyle:{background:{color:'#F7F9FC'}}},&#10;        'Who is made visible — and who is not?',&#10;        {text:'Coal-region reskilling, social protection and gender mainstreaming are named. But off-grid “captive” coal — and the workers tied to it — sit outside the plan’s scope.',textStyle:{color:'#D9534F'}},&#10;      ],&#10;      [&#10;        {text:'2 · Process integrity builds credibility',textStyle:{bold:true,color:'#0E3F8C'},cellStyle:{background:{color:'#FFFFFF'}}},&#10;        'Can the evidence base withstand scrutiny?',&#10;        'Published for public consultation with full costing (about USD 97.6bn). But baselines shifted across documents, and there is no timetable for early coal retirement.',&#10;      ],&#10;      [&#10;        {text:'3 · Evaluation stays responsive to new evidence',textStyle:{bold:true,color:'#0E3F8C'},cellStyle:{background:{color:'#F7F9FC'}}},&#10;        'Is reassessment anchored to a standard?',&#10;        'Declared a “living document” updated annually. But without a fixed reference — “best available science” — annual review risks becoming goalpost-moving.',&#10;      ],&#10;    ]}&#10;  /&gt;&#10;  &lt;Box style={{background:'#E8EFF8',borderRadius:10,padding:'13px 20px',marginTop:14,flexDirection:'row',alignItems:'center',gap:12}}&gt;&#10;    &lt;Box style={{width:6,height:26,background:'#FFC107',borderRadius:2}} /&gt;&#10;    &lt;Text style={{fontSize:18,color:'#1A2230',fontWeight:'bold'}}&gt;Next case to test the protocol: Vietnam’s JETP Resource Mobilization Plan (2024).&lt;/Text&gt;&#10;  &lt;/Box&gt;&#10;  &lt;Box style={{position:'absolute',left:40,right:40,bottom:18,flexDirection:'row',justifyContent:'space-between',alignItems:'center'}}&gt;&#10;    &lt;Text style={{fontSize:13,color:'#8B97A8'}}&gt;Analysis based on the Indonesia JETP CIPP (Nov 2023) and public reviews of its implementation&lt;/Text&gt;&#10;    &lt;Text style={{fontSize:14,color:'#0E3F8C',fontWeight:'bold'}}&gt;11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s 6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</p:spPr>
        <p:txBody>
          <a:bodyPr/>
          <a:p/>
        </p:txBody>
      </p:sp>
      <p:sp>
        <p:nvSpPr>
          <p:cNvPr id="65" name="Rounded Rectangle 64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66" name="Text Box 65" descr="{&quot;isTemplate&quot;:true,&quot;type&quot;:&quot;text&quot;}"/>
          <p:cNvSpPr txBox="1"/>
          <p:nvPr/>
        </p:nvSpPr>
        <p:spPr>
          <a:xfrm>
            <a:off x="571500" y="371475"/>
            <a:ext cx="20383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05 · WORKED EXAMPLE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67" name="Text Box 66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68" name="Text Box 67" descr="{&quot;isTemplate&quot;:true,&quot;type&quot;:&quot;text&quot;}"/>
          <p:cNvSpPr txBox="1"/>
          <p:nvPr/>
        </p:nvSpPr>
        <p:spPr>
          <a:xfrm>
            <a:off x="381000" y="704850"/>
            <a:ext cx="114300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The three lessons become a three-question evaluation protocol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69" name="Rectangles 68"/>
          <p:cNvSpPr/>
          <p:nvPr/>
        </p:nvSpPr>
        <p:spPr>
          <a:xfrm>
            <a:off x="381000" y="1209675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graphicFrame>
        <p:nvGraphicFramePr>
          <p:cNvPr id="70" name="Table 69"/>
          <p:cNvGraphicFramePr/>
          <p:nvPr/>
        </p:nvGraphicFramePr>
        <p:xfrm>
          <a:off x="381000" y="1381125"/>
          <a:ext cx="11430000" cy="3810000"/>
        </p:xfrm>
        <a:graphic>
          <a:graphicData uri="http://schemas.openxmlformats.org/drawingml/2006/table">
            <a:tbl>
              <a:tblPr/>
              <a:tblGrid>
                <a:gridCol w="2316375"/>
                <a:gridCol w="1933790"/>
                <a:gridCol w="7179835"/>
              </a:tblGrid>
              <a:tr h="626549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Lesson from the Opinion</a:t>
                      </a:r>
                      <a:endParaRPr sz="1275" b="1">
                        <a:solidFill>
                          <a:srgbClr val="FFFFFF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Question we asked</a:t>
                      </a:r>
                      <a:endParaRPr sz="1275" b="1">
                        <a:solidFill>
                          <a:srgbClr val="FFFFFF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What the evaluation of the CIPP shows</a:t>
                      </a:r>
                      <a:endParaRPr sz="1275" b="1">
                        <a:solidFill>
                          <a:srgbClr val="FFFFFF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3F8C"/>
                    </a:solidFill>
                  </a:tcPr>
                </a:tc>
              </a:tr>
              <a:tr h="1061150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0E3F8C"/>
                          </a:solidFill>
                          <a:latin typeface="Microsoft YaHei"/>
                          <a:ea typeface="Microsoft YaHei"/>
                        </a:rPr>
                        <a:t>1 · Evaluation as a recognition tool</a:t>
                      </a:r>
                      <a:endParaRPr sz="1275" b="1">
                        <a:solidFill>
                          <a:srgbClr val="0E3F8C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Who is made visible — and who is not?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D9534F"/>
                          </a:solidFill>
                          <a:latin typeface="Microsoft YaHei"/>
                          <a:ea typeface="Microsoft YaHei"/>
                        </a:rPr>
                        <a:t>Coal-region reskilling, social protection and gender mainstreaming are named. But off-grid “captive” coal — and the workers tied to it — sit outside the plan</a:t>
                      </a:r>
                      <a:r>
                        <a:rPr lang="en-US" sz="1275">
                          <a:solidFill>
                            <a:srgbClr val="D9534F"/>
                          </a:solidFill>
                          <a:latin typeface="Microsoft YaHei"/>
                          <a:ea typeface="Microsoft YaHei"/>
                        </a:rPr>
                        <a:t>’</a:t>
                      </a:r>
                      <a:r>
                        <a:rPr sz="1275">
                          <a:solidFill>
                            <a:srgbClr val="D9534F"/>
                          </a:solidFill>
                          <a:latin typeface="Microsoft YaHei"/>
                          <a:ea typeface="Microsoft YaHei"/>
                        </a:rPr>
                        <a:t>s scope.</a:t>
                      </a:r>
                      <a:endParaRPr sz="1275">
                        <a:solidFill>
                          <a:srgbClr val="D9534F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1150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0E3F8C"/>
                          </a:solidFill>
                          <a:latin typeface="Microsoft YaHei"/>
                          <a:ea typeface="Microsoft YaHei"/>
                        </a:rPr>
                        <a:t>2 · Process integrity builds credibility</a:t>
                      </a:r>
                      <a:endParaRPr sz="1275" b="1">
                        <a:solidFill>
                          <a:srgbClr val="0E3F8C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Can the evidence base withstand scrutiny?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Published for public consultation with full costing (about USD 97.6bn). But baselines shifted across documents, and there is no timetable for early coal retirement.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1150"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0E3F8C"/>
                          </a:solidFill>
                          <a:latin typeface="Microsoft YaHei"/>
                          <a:ea typeface="Microsoft YaHei"/>
                        </a:rPr>
                        <a:t>3 · Evaluation stays responsive to new evidence</a:t>
                      </a:r>
                      <a:endParaRPr sz="1275" b="1">
                        <a:solidFill>
                          <a:srgbClr val="0E3F8C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Is reassessment anchored to a standard?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>
                      <a:sp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</a:rPr>
                        <a:t>Declared a “living document” updated annually. But without a fixed reference — “best available science” — annual review risks becoming goalpost-moving.</a:t>
                      </a:r>
                      <a:endParaRPr sz="1275">
                        <a:solidFill>
                          <a:srgbClr val="1A2230"/>
                        </a:solidFill>
                        <a:latin typeface="Microsoft YaHei"/>
                        <a:ea typeface="Microsoft YaHe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1" name="Rounded Rectangle 70"/>
          <p:cNvSpPr/>
          <p:nvPr/>
        </p:nvSpPr>
        <p:spPr>
          <a:xfrm>
            <a:off x="381000" y="5324475"/>
            <a:ext cx="11430000" cy="495300"/>
          </a:xfrm>
          <a:prstGeom prst="roundRect">
            <a:avLst>
              <a:gd name="adj" fmla="val 19231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72" name="Rounded Rectangle 71"/>
          <p:cNvSpPr/>
          <p:nvPr/>
        </p:nvSpPr>
        <p:spPr>
          <a:xfrm>
            <a:off x="571500" y="5448300"/>
            <a:ext cx="57150" cy="247650"/>
          </a:xfrm>
          <a:prstGeom prst="roundRect">
            <a:avLst>
              <a:gd name="adj" fmla="val 33333"/>
            </a:avLst>
          </a:prstGeom>
          <a:solidFill>
            <a:srgbClr val="FFC107"/>
          </a:solidFill>
        </p:spPr>
        <p:txBody>
          <a:bodyPr/>
          <a:p/>
        </p:txBody>
      </p:sp>
      <p:sp>
        <p:nvSpPr>
          <p:cNvPr id="73" name="Text Box 72" descr="{&quot;isTemplate&quot;:true,&quot;type&quot;:&quot;text&quot;}"/>
          <p:cNvSpPr txBox="1"/>
          <p:nvPr/>
        </p:nvSpPr>
        <p:spPr>
          <a:xfrm>
            <a:off x="742950" y="5467350"/>
            <a:ext cx="665797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1A2230"/>
                </a:solidFill>
                <a:latin typeface="Microsoft YaHei"/>
                <a:ea typeface="Microsoft YaHei"/>
              </a:rPr>
              <a:t>Next case to test the protocol?  Vietnam’s JETP Resource Mobilization Plan (2024).</a:t>
            </a:r>
            <a:endParaRPr lang="en-US" sz="135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74" name="Text Box 73" descr="{&quot;isTemplate&quot;:true,&quot;type&quot;:&quot;text&quot;}"/>
          <p:cNvSpPr txBox="1"/>
          <p:nvPr/>
        </p:nvSpPr>
        <p:spPr>
          <a:xfrm>
            <a:off x="381000" y="6534150"/>
            <a:ext cx="531495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Analysis based on the Indonesia JETP CIPP (Nov 2023) and public reviews of its implementation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75" name="Text Box 74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11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 descr="&lt;Slide style={{width:1280,height:720,background:'#FFFFFF',padding:'32px 40px 44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05 · WORKED EXAMPLE&lt;/Text&gt;&#10;    &lt;/Box&gt;&#10;    &lt;Text style={{fontSize:14,color:'#8B97A8'}}&gt;Lan Wu · Ocean University of China&lt;/Text&gt;&#10;  &lt;/Box&gt;&#10;  &lt;Text style={{fontSize:32,fontWeight:'bold',color:'#1A2230',marginTop:10}}&gt;The blind spot the evaluation exposed: captive coal&lt;/Text&gt;&#10;  &lt;Box style={{height:2,background:'#D6DCE5',marginTop:14}} /&gt;&#10;  &lt;Box style={{flexDirection:'row',gap:24,marginTop:18,height:420}}&gt;&#10;    &lt;Box style={{flex:1.15,background:'#F7F9FC',borderRadius:14,padding:'20px 24px',border:'1px solid #D6DCE5',flexDirection:'column',justifyContent:'space-between'}}&gt;&#10;      &lt;Text style={{fontSize:20,fontWeight:'bold',color:'#1A2230'}}&gt;Indonesia power-sector emissions, 2030 (Mt CO₂e)&lt;/Text&gt;&#10;      &lt;svg width={556} height={261} viewBox='0 0 640 300'&gt;&#10;        &lt;line x1='60' y1='258' x2='610' y2='258' stroke='#B3B4B3' strokeWidth='2' /&gt;&#10;        &lt;rect x='120' y='58' width='150' height='200' fill='#0E3F8C' rx='4' /&gt;&#10;        &lt;rect x='370' y='108' width='150' height='150' fill='#D9534F' rx='4' /&gt;&#10;        &lt;rect x='370' y='30' width='150' height='78' fill='#D9534F' opacity='0.35' rx='4' /&gt;&#10;        &lt;text x='195' y='42' textAnchor='middle' fontSize='22' fontWeight='bold' fill='#0E3F8C'&gt;250&lt;/text&gt;&#10;        &lt;text x='445' y='100' textAnchor='middle' fontSize='22' fontWeight='bold' fill='#D9534F'&gt;153–187&lt;/text&gt;&#10;        &lt;text x='195' y='282' textAnchor='middle' fontSize='16' fill='#4A5568'&gt;On-grid cap under the CIPP&lt;/text&gt;&#10;        &lt;text x='445' y='282' textAnchor='middle' fontSize='16' fill='#4A5568'&gt;Captive (off-grid) coal, estimate&lt;/text&gt;&#10;      &lt;/svg&gt;&#10;      &lt;Text style={{fontSize:14,color:'#8B97A8'}}&gt;Estimate: CSIS (2024). The CIPP caps on-grid emissions only; the shaded band shows the estimated range.&lt;/Text&gt;&#10;    &lt;/Box&gt;&#10;    &lt;Box style={{flex:1,flexDirection:'column',gap:14,justifyContent:'space-between'}}&gt;&#10;      &lt;Box style={{background:'#F7F9FC',borderRadius:14,padding:'20px 24px',borderLeft:'5px solid #D9534F',flex:1,justifyContent:'center'}}&gt;&#10;        &lt;Text style={{fontSize:21,fontWeight:'bold',color:'#1A2230',lineHeight:1.4}}&gt;Estimated captive-coal emissions equal &lt;span style={{color:'#D9534F'}}&gt;61–74%&lt;/span&gt; of the entire 2030 cap.&lt;/Text&gt;&#10;        &lt;Text style={{fontSize:17,color:'#4A5568',lineHeight:1.5,marginTop:10}}&gt;Much of it powers nickel smelting for the energy-transition supply chain — outside the plan’s scope, outside the cap, and outside the just-transition measures.&lt;/Text&gt;&#10;      &lt;/Box&gt;&#10;      &lt;Box style={{background:'#0E3F8C',borderRadius:14,padding:'20px 24px'}}&gt;&#10;        &lt;Text style={{fontSize:19,color:'#FFFFFF',fontWeight:'bold',lineHeight:1.45}}&gt;The evaluation question “who is made visible?” is what exposes this. Data-rich is not the same as obligation-rich.&lt;/Text&gt;&#10;      &lt;/Box&gt;&#10;    &lt;/Box&gt;&#10;  &lt;/Box&gt;&#10;  &lt;Box style={{position:'absolute',left:40,right:40,bottom:18,flexDirection:'row',justifyContent:'space-between',alignItems:'center'}}&gt;&#10;    &lt;Text style={{fontSize:13,color:'#8B97A8'}}&gt;Sources: Indonesia JETP CIPP (2023); CSIS, Energy Technologies and Decarbonization in Southeast Asia (2024)&lt;/Text&gt;&#10;    &lt;Text style={{fontSize:14,color:'#0E3F8C',fontWeight:'bold'}}&gt;12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s 7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78" name="Rounded Rectangle 77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79" name="Text Box 78" descr="{&quot;isTemplate&quot;:true,&quot;type&quot;:&quot;text&quot;}"/>
          <p:cNvSpPr txBox="1"/>
          <p:nvPr/>
        </p:nvSpPr>
        <p:spPr>
          <a:xfrm>
            <a:off x="571500" y="371475"/>
            <a:ext cx="20383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05 · WORKED EXAMPLE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80" name="Text Box 79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81" name="Text Box 80" descr="{&quot;isTemplate&quot;:true,&quot;type&quot;:&quot;text&quot;}"/>
          <p:cNvSpPr txBox="1"/>
          <p:nvPr/>
        </p:nvSpPr>
        <p:spPr>
          <a:xfrm>
            <a:off x="381000" y="704850"/>
            <a:ext cx="114300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The blind spot the evaluation exposed: captive coal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82" name="Rectangles 81"/>
          <p:cNvSpPr/>
          <p:nvPr/>
        </p:nvSpPr>
        <p:spPr>
          <a:xfrm>
            <a:off x="381000" y="1209675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83" name="Rounded Rectangle 82"/>
          <p:cNvSpPr/>
          <p:nvPr/>
        </p:nvSpPr>
        <p:spPr>
          <a:xfrm>
            <a:off x="381000" y="1400175"/>
            <a:ext cx="5991225" cy="4000500"/>
          </a:xfrm>
          <a:prstGeom prst="roundRect">
            <a:avLst>
              <a:gd name="adj" fmla="val 3333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84" name="Text Box 83" descr="{&quot;isTemplate&quot;:true,&quot;type&quot;:&quot;text&quot;}"/>
          <p:cNvSpPr txBox="1"/>
          <p:nvPr/>
        </p:nvSpPr>
        <p:spPr>
          <a:xfrm>
            <a:off x="609600" y="1590675"/>
            <a:ext cx="5534025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1A2230"/>
                </a:solidFill>
                <a:latin typeface="Microsoft YaHei"/>
                <a:ea typeface="Microsoft YaHei"/>
              </a:rPr>
              <a:t>Indonesia power-sector emissions, 2030 (Mt CO₂e)</a:t>
            </a:r>
            <a:endParaRPr lang="en-US" sz="15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609600" y="2114550"/>
            <a:ext cx="5295900" cy="2486025"/>
          </a:xfrm>
          <a:prstGeom prst="rect">
            <a:avLst/>
          </a:prstGeom>
        </p:spPr>
      </p:pic>
      <p:sp>
        <p:nvSpPr>
          <p:cNvPr id="86" name="Text Box 85" descr="{&quot;isTemplate&quot;:true,&quot;type&quot;:&quot;text&quot;}"/>
          <p:cNvSpPr txBox="1"/>
          <p:nvPr/>
        </p:nvSpPr>
        <p:spPr>
          <a:xfrm>
            <a:off x="609600" y="4886325"/>
            <a:ext cx="5534025" cy="3238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Estimate: CSIS (2024). The CIPP caps on-grid emissions only; the shaded band shows the estimated range.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6648450" y="1400175"/>
            <a:ext cx="5210175" cy="2533650"/>
          </a:xfrm>
          <a:prstGeom prst="roundRect">
            <a:avLst>
              <a:gd name="adj" fmla="val 5263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88" name="Freeform 87"/>
          <p:cNvSpPr/>
          <p:nvPr/>
        </p:nvSpPr>
        <p:spPr>
          <a:xfrm>
            <a:off x="6648450" y="1400175"/>
            <a:ext cx="5210175" cy="2533650"/>
          </a:xfrm>
          <a:custGeom>
            <a:avLst/>
            <a:gdLst/>
            <a:ahLst/>
            <a:cxnLst/>
            <a:pathLst>
              <a:path w="547" h="266">
                <a:moveTo>
                  <a:pt x="13" y="0"/>
                </a:moveTo>
                <a:cubicBezTo>
                  <a:pt x="9" y="0"/>
                  <a:pt x="5" y="4"/>
                  <a:pt x="5" y="9"/>
                </a:cubicBezTo>
                <a:lnTo>
                  <a:pt x="5" y="257"/>
                </a:lnTo>
                <a:cubicBezTo>
                  <a:pt x="5" y="261"/>
                  <a:pt x="8" y="265"/>
                  <a:pt x="12" y="266"/>
                </a:cubicBezTo>
                <a:cubicBezTo>
                  <a:pt x="5" y="265"/>
                  <a:pt x="0" y="259"/>
                  <a:pt x="0" y="252"/>
                </a:cubicBezTo>
                <a:lnTo>
                  <a:pt x="0" y="14"/>
                </a:ln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rgbClr val="D9534F"/>
          </a:solidFill>
        </p:spPr>
        <p:txBody>
          <a:bodyPr/>
          <a:p/>
        </p:txBody>
      </p:sp>
      <p:sp>
        <p:nvSpPr>
          <p:cNvPr id="89" name="Text Box 88" descr="{&quot;isTemplate&quot;:true,&quot;type&quot;:&quot;text&quot;}"/>
          <p:cNvSpPr txBox="1"/>
          <p:nvPr/>
        </p:nvSpPr>
        <p:spPr>
          <a:xfrm>
            <a:off x="6877050" y="1847850"/>
            <a:ext cx="4705350" cy="6762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en-US" sz="1575" b="1">
                <a:solidFill>
                  <a:srgbClr val="1A2230"/>
                </a:solidFill>
                <a:latin typeface="Microsoft YaHei"/>
                <a:ea typeface="Microsoft YaHei"/>
              </a:rPr>
              <a:t>Estimated captive-coal emissions equal </a:t>
            </a:r>
            <a:r>
              <a:rPr lang="en-US" sz="1575" b="1">
                <a:solidFill>
                  <a:srgbClr val="D9534F"/>
                </a:solidFill>
                <a:latin typeface="Microsoft YaHei"/>
                <a:ea typeface="Microsoft YaHei"/>
              </a:rPr>
              <a:t>61–74%</a:t>
            </a:r>
            <a:r>
              <a:rPr lang="en-US" sz="1575" b="1">
                <a:solidFill>
                  <a:srgbClr val="1A2230"/>
                </a:solidFill>
                <a:latin typeface="Microsoft YaHei"/>
                <a:ea typeface="Microsoft YaHei"/>
              </a:rPr>
              <a:t> of the entire 2030 cap.</a:t>
            </a:r>
            <a:endParaRPr lang="en-US" sz="157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90" name="Text Box 89" descr="{&quot;isTemplate&quot;:true,&quot;type&quot;:&quot;text&quot;}"/>
          <p:cNvSpPr txBox="1"/>
          <p:nvPr/>
        </p:nvSpPr>
        <p:spPr>
          <a:xfrm>
            <a:off x="6877050" y="2619375"/>
            <a:ext cx="4705350" cy="8763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Much of it powers nickel smelting for the energy-transition supply chain — outside the plan’s scope, outside the cap, and outside the just-transition measures.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6600825" y="4067175"/>
            <a:ext cx="5210175" cy="1333500"/>
          </a:xfrm>
          <a:prstGeom prst="roundRect">
            <a:avLst>
              <a:gd name="adj" fmla="val 10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92" name="Text Box 91" descr="{&quot;isTemplate&quot;:true,&quot;type&quot;:&quot;text&quot;}"/>
          <p:cNvSpPr txBox="1"/>
          <p:nvPr/>
        </p:nvSpPr>
        <p:spPr>
          <a:xfrm>
            <a:off x="6829425" y="4257675"/>
            <a:ext cx="4752975" cy="9525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The evaluation question “who is made visible?” is what exposes this. Data-rich is not the same as obligation-rich.</a:t>
            </a:r>
            <a:endParaRPr lang="en-US" sz="1425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93" name="Text Box 92" descr="{&quot;isTemplate&quot;:true,&quot;type&quot;:&quot;text&quot;}"/>
          <p:cNvSpPr txBox="1"/>
          <p:nvPr/>
        </p:nvSpPr>
        <p:spPr>
          <a:xfrm>
            <a:off x="381000" y="6534150"/>
            <a:ext cx="625792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Sources: Indonesia JETP CIPP (2023); CSIS, Energy Technologies and Decarbonization in Southeast Asia (2024)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94" name="Text Box 93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12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 descr="&lt;Slide style={{width:1280,height:720,background:'#F7F9FC',padding:'32px 40px 44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06 · TAKEAWAYS&lt;/Text&gt;&#10;    &lt;/Box&gt;&#10;    &lt;Text style={{fontSize:14,color:'#8B97A8'}}&gt;Lan Wu · Ocean University of China&lt;/Text&gt;&#10;  &lt;/Box&gt;&#10;  &lt;Text style={{fontSize:32,fontWeight:'bold',color:'#1A2230',marginTop:10}}&gt;The most important thing we learned&lt;/Text&gt;&#10;  &lt;Box style={{height:2,background:'#D6DCE5',marginTop:14}} /&gt;&#10;  &lt;Box style={{background:'#0E3F8C',borderRadius:16,padding:'26px 32px',marginTop:18}}&gt;&#10;    &lt;Text style={{fontSize:34,color:'#FFFFFF',fontWeight:'bold',lineHeight:1.35,fontFamily:'Georgia, Times New Roman, serif'}}&gt;Scientific attribution does not automatically produce legal obligation.&lt;/Text&gt;&#10;    &lt;Text style={{fontSize:17,color:'#BBD0EA',marginTop:8}}&gt;That gap is procedural — and it is where evaluation does its real work.&lt;/Text&gt;&#10;  &lt;/Box&gt;&#10;  &lt;Box style={{flexDirection:'row',gap:20,marginTop:16,height:190}}&gt;&#10;    &lt;Box style={{flex:1,background:'#FFFFFF',borderRadius:14,padding:'20px 24px',border:'1px solid #D6DCE5',flexDirection:'column',justifyContent:'space-between'}}&gt;&#10;      &lt;Box style={{flexDirection:'row',alignItems:'center',gap:12}}&gt;&#10;        &lt;Box style={{width:44,height:44,borderRadius:10,background:'#E8EFF8',justifyContent:'center',alignItems:'center'}}&gt;&#10;          &lt;FAIcon name='gavel' style={{fill:'#0E3F8C',width:22,height:22}} /&gt;&#10;        &lt;/Box&gt;&#10;        &lt;Text style={{fontSize:22,fontWeight:'bold',color:'#0E3F8C'}}&gt;How a court closed it&lt;/Text&gt;&#10;      &lt;/Box&gt;&#10;      &lt;Text style={{fontSize:17,color:'#4A5568',lineHeight:1.5}}&gt;ITLOS did not just accept IPCC conclusions; it verified the producing process and the causal chain. Evaluation turned attribution into a due-diligence duty a state can be held to.&lt;/Text&gt;&#10;    &lt;/Box&gt;&#10;    &lt;Box style={{flex:1,background:'#FFFFFF',borderRadius:14,padding:'20px 24px',border:'1px solid #D6DCE5',flexDirection:'column',justifyContent:'space-between'}}&gt;&#10;      &lt;Box style={{flexDirection:'row',alignItems:'center',gap:12}}&gt;&#10;        &lt;Box style={{width:44,height:44,borderRadius:10,background:'#F7E8E8',justifyContent:'center',alignItems:'center'}}&gt;&#10;          &lt;FAIcon name='exclamation-circle' style={{fill:'#D9534F',width:22,height:22}} /&gt;&#10;        &lt;/Box&gt;&#10;        &lt;Text style={{fontSize:22,fontWeight:'bold',color:'#D9534F'}}&gt;Why a policy has not&lt;/Text&gt;&#10;      &lt;/Box&gt;&#10;      &lt;Text style={{fontSize:17,color:'#4A5568',lineHeight:1.5}}&gt;Indonesia’s CIPP is data-rich yet non-binding, and excludes its fastest-growing emission source. The gap is not evidentiary — it is about scope, standard and enforceability.&lt;/Text&gt;&#10;    &lt;/Box&gt;&#10;  &lt;/Box&gt;&#10;  &lt;Box style={{background:'#E8EFF8',borderRadius:10,padding:'14px 20px',marginTop:16,flexDirection:'row',alignItems:'center',gap:12}}&gt;&#10;    &lt;Box style={{width:6,height:26,background:'#FFC107',borderRadius:2}} /&gt;&#10;    &lt;Text style={{fontSize:18,color:'#1A2230',fontWeight:'bold'}}&gt;Design evaluation for the enforceable standard it should serve — not only for reporting.&lt;/Text&gt;&#10;  &lt;/Box&gt;&#10;  &lt;Box style={{position:'absolute',left:40,right:40,bottom:18,flexDirection:'row',justifyContent:'space-between',alignItems:'center'}}&gt;&#10;    &lt;Text style={{fontSize:13,color:'#8B97A8'}}&gt;EEAP 2026 · Climate Accountability and Multiple Benefits&lt;/Text&gt;&#10;    &lt;Text style={{fontSize:14,color:'#0E3F8C',fontWeight:'bold'}}&gt;13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s 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</p:spPr>
        <p:txBody>
          <a:bodyPr/>
          <a:p/>
        </p:txBody>
      </p:sp>
      <p:sp>
        <p:nvSpPr>
          <p:cNvPr id="97" name="Rounded Rectangle 96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98" name="Text Box 97" descr="{&quot;isTemplate&quot;:true,&quot;type&quot;:&quot;text&quot;}"/>
          <p:cNvSpPr txBox="1"/>
          <p:nvPr/>
        </p:nvSpPr>
        <p:spPr>
          <a:xfrm>
            <a:off x="571500" y="371475"/>
            <a:ext cx="14763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06 · TAKEAWAYS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99" name="Text Box 98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100" name="Text Box 99" descr="{&quot;isTemplate&quot;:true,&quot;type&quot;:&quot;text&quot;}"/>
          <p:cNvSpPr txBox="1"/>
          <p:nvPr/>
        </p:nvSpPr>
        <p:spPr>
          <a:xfrm>
            <a:off x="381000" y="704850"/>
            <a:ext cx="114300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The most important thing we learned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101" name="Rectangles 100"/>
          <p:cNvSpPr/>
          <p:nvPr/>
        </p:nvSpPr>
        <p:spPr>
          <a:xfrm>
            <a:off x="381000" y="1209675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102" name="Rounded Rectangle 101"/>
          <p:cNvSpPr/>
          <p:nvPr/>
        </p:nvSpPr>
        <p:spPr>
          <a:xfrm>
            <a:off x="381000" y="1400175"/>
            <a:ext cx="11430000" cy="1828800"/>
          </a:xfrm>
          <a:prstGeom prst="roundRect">
            <a:avLst>
              <a:gd name="adj" fmla="val 8333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103" name="Text Box 102" descr="{&quot;isTemplate&quot;:true,&quot;type&quot;:&quot;text&quot;}"/>
          <p:cNvSpPr txBox="1"/>
          <p:nvPr/>
        </p:nvSpPr>
        <p:spPr>
          <a:xfrm>
            <a:off x="685800" y="1647825"/>
            <a:ext cx="10820400" cy="10572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en-US" sz="2550" b="1">
                <a:solidFill>
                  <a:srgbClr val="FFFFFF"/>
                </a:solidFill>
                <a:latin typeface="Georgia" panose="02040502050405090303"/>
                <a:ea typeface="Georgia" panose="02040502050405090303"/>
              </a:rPr>
              <a:t>Scientific attribution does not automatically produce legal obligation.</a:t>
            </a:r>
            <a:endParaRPr lang="en-US" sz="2550" b="1">
              <a:solidFill>
                <a:srgbClr val="FFFFFF"/>
              </a:solidFill>
              <a:latin typeface="Georgia" panose="02040502050405090303"/>
              <a:ea typeface="Georgia" panose="02040502050405090303"/>
            </a:endParaRPr>
          </a:p>
        </p:txBody>
      </p:sp>
      <p:sp>
        <p:nvSpPr>
          <p:cNvPr id="104" name="Text Box 103" descr="{&quot;isTemplate&quot;:true,&quot;type&quot;:&quot;text&quot;}"/>
          <p:cNvSpPr txBox="1"/>
          <p:nvPr/>
        </p:nvSpPr>
        <p:spPr>
          <a:xfrm>
            <a:off x="685800" y="2781300"/>
            <a:ext cx="108204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00">
                <a:solidFill>
                  <a:srgbClr val="BBD0EA"/>
                </a:solidFill>
                <a:latin typeface="Microsoft YaHei"/>
                <a:ea typeface="Microsoft YaHei"/>
              </a:rPr>
              <a:t>That gap is procedural — and it is where </a:t>
            </a:r>
            <a:r>
              <a:rPr lang="en-US" sz="1400" b="1">
                <a:solidFill>
                  <a:schemeClr val="bg1"/>
                </a:solidFill>
                <a:latin typeface="Microsoft YaHei"/>
                <a:ea typeface="Microsoft YaHei"/>
              </a:rPr>
              <a:t>evaluation</a:t>
            </a:r>
            <a:r>
              <a:rPr lang="en-US" sz="1400">
                <a:solidFill>
                  <a:srgbClr val="BBD0EA"/>
                </a:solidFill>
                <a:latin typeface="Microsoft YaHei"/>
                <a:ea typeface="Microsoft YaHei"/>
              </a:rPr>
              <a:t> does its real work.</a:t>
            </a:r>
            <a:endParaRPr lang="en-US" sz="1400">
              <a:solidFill>
                <a:srgbClr val="BBD0EA"/>
              </a:solidFill>
              <a:latin typeface="Microsoft YaHei"/>
              <a:ea typeface="Microsoft YaHei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381000" y="3381375"/>
            <a:ext cx="5619750" cy="180975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106" name="Rounded Rectangle 105"/>
          <p:cNvSpPr/>
          <p:nvPr/>
        </p:nvSpPr>
        <p:spPr>
          <a:xfrm>
            <a:off x="609600" y="357187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E8EFF8"/>
          </a:solidFill>
        </p:spPr>
        <p:txBody>
          <a:bodyPr/>
          <a:p/>
        </p:txBody>
      </p:sp>
      <p:pic>
        <p:nvPicPr>
          <p:cNvPr id="107" name="Picture 10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714375" y="3676650"/>
            <a:ext cx="209550" cy="209550"/>
          </a:xfrm>
          <a:prstGeom prst="rect">
            <a:avLst/>
          </a:prstGeom>
        </p:spPr>
      </p:pic>
      <p:sp>
        <p:nvSpPr>
          <p:cNvPr id="108" name="Text Box 107" descr="{&quot;isTemplate&quot;:true,&quot;type&quot;:&quot;text&quot;}"/>
          <p:cNvSpPr txBox="1"/>
          <p:nvPr/>
        </p:nvSpPr>
        <p:spPr>
          <a:xfrm>
            <a:off x="1143000" y="3657600"/>
            <a:ext cx="21145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3F8C"/>
                </a:solidFill>
                <a:latin typeface="Microsoft YaHei"/>
                <a:ea typeface="Microsoft YaHei"/>
              </a:rPr>
              <a:t>How a court closed it</a:t>
            </a:r>
            <a:endParaRPr lang="en-US" sz="16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109" name="Text Box 108" descr="{&quot;isTemplate&quot;:true,&quot;type&quot;:&quot;text&quot;}"/>
          <p:cNvSpPr txBox="1"/>
          <p:nvPr/>
        </p:nvSpPr>
        <p:spPr>
          <a:xfrm>
            <a:off x="609600" y="4124325"/>
            <a:ext cx="5162550" cy="8763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ITLOS did not just accept IPCC conclusions; it verified the producing process and the causal chain. Evaluation turned attribution into a due-diligence duty a state can be held to.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110" name="Rounded Rectangle 109"/>
          <p:cNvSpPr/>
          <p:nvPr/>
        </p:nvSpPr>
        <p:spPr>
          <a:xfrm>
            <a:off x="6191250" y="3381375"/>
            <a:ext cx="5619750" cy="180975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111" name="Rounded Rectangle 110"/>
          <p:cNvSpPr/>
          <p:nvPr/>
        </p:nvSpPr>
        <p:spPr>
          <a:xfrm>
            <a:off x="6419850" y="357187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7E8E8"/>
          </a:solidFill>
        </p:spPr>
        <p:txBody>
          <a:bodyPr/>
          <a:p/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24625" y="3676650"/>
            <a:ext cx="209550" cy="209550"/>
          </a:xfrm>
          <a:prstGeom prst="rect">
            <a:avLst/>
          </a:prstGeom>
        </p:spPr>
      </p:pic>
      <p:sp>
        <p:nvSpPr>
          <p:cNvPr id="113" name="Text Box 112" descr="{&quot;isTemplate&quot;:true,&quot;type&quot;:&quot;text&quot;}"/>
          <p:cNvSpPr txBox="1"/>
          <p:nvPr/>
        </p:nvSpPr>
        <p:spPr>
          <a:xfrm>
            <a:off x="6953250" y="3657600"/>
            <a:ext cx="2085975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D9534F"/>
                </a:solidFill>
                <a:latin typeface="Microsoft YaHei"/>
                <a:ea typeface="Microsoft YaHei"/>
              </a:rPr>
              <a:t>Why a policy has not?</a:t>
            </a:r>
            <a:endParaRPr lang="en-US" sz="1650" b="1">
              <a:solidFill>
                <a:srgbClr val="D9534F"/>
              </a:solidFill>
              <a:latin typeface="Microsoft YaHei"/>
              <a:ea typeface="Microsoft YaHei"/>
            </a:endParaRPr>
          </a:p>
        </p:txBody>
      </p:sp>
      <p:sp>
        <p:nvSpPr>
          <p:cNvPr id="114" name="Text Box 113" descr="{&quot;isTemplate&quot;:true,&quot;type&quot;:&quot;text&quot;}"/>
          <p:cNvSpPr txBox="1"/>
          <p:nvPr/>
        </p:nvSpPr>
        <p:spPr>
          <a:xfrm>
            <a:off x="6419850" y="4124325"/>
            <a:ext cx="5162550" cy="8763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Indonesia’s CIPP is data-rich yet non-binding, and excludes its fastest-growing emission source. The gap is not evidentiary — it is about scope, standard and enforceability.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381000" y="5343525"/>
            <a:ext cx="11430000" cy="514350"/>
          </a:xfrm>
          <a:prstGeom prst="roundRect">
            <a:avLst>
              <a:gd name="adj" fmla="val 18519"/>
            </a:avLst>
          </a:prstGeom>
          <a:solidFill>
            <a:srgbClr val="E8EFF8"/>
          </a:solidFill>
        </p:spPr>
        <p:txBody>
          <a:bodyPr/>
          <a:p/>
        </p:txBody>
      </p:sp>
      <p:sp>
        <p:nvSpPr>
          <p:cNvPr id="116" name="Rounded Rectangle 115"/>
          <p:cNvSpPr/>
          <p:nvPr/>
        </p:nvSpPr>
        <p:spPr>
          <a:xfrm>
            <a:off x="571500" y="5476875"/>
            <a:ext cx="57150" cy="247650"/>
          </a:xfrm>
          <a:prstGeom prst="roundRect">
            <a:avLst>
              <a:gd name="adj" fmla="val 33333"/>
            </a:avLst>
          </a:prstGeom>
          <a:solidFill>
            <a:srgbClr val="FFC107"/>
          </a:solidFill>
        </p:spPr>
        <p:txBody>
          <a:bodyPr/>
          <a:p/>
        </p:txBody>
      </p:sp>
      <p:sp>
        <p:nvSpPr>
          <p:cNvPr id="117" name="Text Box 116" descr="{&quot;isTemplate&quot;:true,&quot;type&quot;:&quot;text&quot;}"/>
          <p:cNvSpPr txBox="1"/>
          <p:nvPr/>
        </p:nvSpPr>
        <p:spPr>
          <a:xfrm>
            <a:off x="742950" y="5495925"/>
            <a:ext cx="715327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1A2230"/>
                </a:solidFill>
                <a:latin typeface="Microsoft YaHei"/>
                <a:ea typeface="Microsoft YaHei"/>
              </a:rPr>
              <a:t>Design evaluation for the enforceable standard it should serve — not only for reporting.</a:t>
            </a:r>
            <a:endParaRPr lang="en-US" sz="135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118" name="Text Box 117" descr="{&quot;isTemplate&quot;:true,&quot;type&quot;:&quot;text&quot;}"/>
          <p:cNvSpPr txBox="1"/>
          <p:nvPr/>
        </p:nvSpPr>
        <p:spPr>
          <a:xfrm>
            <a:off x="381000" y="6534150"/>
            <a:ext cx="31527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EEAP 2026 · Climate Accountability and Multiple Benefits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119" name="Text Box 118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13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20" name="" descr="&lt;Slide style={{width:1280,height:720,background:'#FFFFFF',padding:'32px 40px 44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06 · TAKEAWAYS&lt;/Text&gt;&#10;    &lt;/Box&gt;&#10;    &lt;Text style={{fontSize:14,color:'#8B97A8'}}&gt;Lan Wu · Ocean University of China&lt;/Text&gt;&#10;  &lt;/Box&gt;&#10;  &lt;Text style={{fontSize:32,fontWeight:'bold',color:'#1A2230',marginTop:10}}&gt;What I would like from you&lt;/Text&gt;&#10;  &lt;Box style={{height:2,background:'#D6DCE5',marginTop:14}} /&gt;&#10;  &lt;Box style={{flexDirection:'row',gap:18,marginTop:18,height:360}}&gt;&#10;    {[&#10;      ['comment','1 · Feedback','Tell me which part of the three-question protocol is usable in your evaluations — and which is not. The protocol is only useful if it survives contact with practice.','#3D7BD9'],&#10;      ['clipboard-check','2 · Test it','Apply the protocol to one energy transition plan or programme you evaluate. I will share the question set and the coding sheet with anyone who asks.','#1E4FA8'],&#10;      ['users','3 · Collaborate','Join a comparative study of Asia-Pacific energy transition evaluations. Vietnam’s JETP Resource Mobilization Plan is next — case suggestions are very welcome.','#0E3F8C'],&#10;    ].map((item, idx) =&gt; (&#10;      &lt;Box key={idx} style={{flex:1,background:'#F7F9FC',borderRadius:14,padding:'24px 26px',borderTop:'5px solid '+item[3],flexDirection:'column',justifyContent:'space-between'}}&gt;&#10;        &lt;Box style={{flexDirection:'column',gap:14}}&gt;&#10;          &lt;Box style={{width:56,height:56,borderRadius:14,background:'#E8EFF8',justifyContent:'center',alignItems:'center'}}&gt;&#10;            &lt;FAIcon name={item[0]} style={{fill:item[3],width:28,height:28}} /&gt;&#10;          &lt;/Box&gt;&#10;          &lt;Text style={{fontSize:24,fontWeight:'bold',color:'#1A2230'}}&gt;{item[1]}&lt;/Text&gt;&#10;          &lt;Text style={{fontSize:18,color:'#4A5568',lineHeight:1.55}}&gt;{item[2]}&lt;/Text&gt;&#10;        &lt;/Box&gt;&#10;        &lt;Box style={{flexDirection:'row',alignItems:'center',gap:8}}&gt;&#10;          &lt;Box style={{width:26,height:3,background:item[3]}} /&gt;&#10;          &lt;Text style={{fontSize:14,color:'#8B97A8'}}&gt;Concrete ask&lt;/Text&gt;&#10;        &lt;/Box&gt;&#10;      &lt;/Box&gt;&#10;    ))}&#10;  &lt;/Box&gt;&#10;  &lt;Box style={{background:'#0E3F8C',borderRadius:10,padding:'14px 20px',marginTop:16,flexDirection:'row',alignItems:'center',gap:14}}&gt;&#10;    &lt;FAIcon name='envelope' style={{fill:'#FFC107',width:22,height:22}} /&gt;&#10;    &lt;Text style={{fontSize:18,color:'#FFFFFF',fontWeight:'bold',flex:1}}&gt;wulan@ouc.edu.cn · Lan Wu, Ocean University of China — happy to share the Advisory Opinion reading list and the protocol.&lt;/Text&gt;&#10;  &lt;/Box&gt;&#10;  &lt;Box style={{position:'absolute',left:40,right:40,bottom:18,flexDirection:'row',justifyContent:'space-between',alignItems:'center'}}&gt;&#10;    &lt;Text style={{fontSize:13,color:'#8B97A8'}}&gt;EEAP 2026 · Climate Accountability and Multiple Benefits&lt;/Text&gt;&#10;    &lt;Text style={{fontSize:14,color:'#0E3F8C',fontWeight:'bold'}}&gt;14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s 1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122" name="Rounded Rectangle 121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123" name="Text Box 122" descr="{&quot;isTemplate&quot;:true,&quot;type&quot;:&quot;text&quot;}"/>
          <p:cNvSpPr txBox="1"/>
          <p:nvPr/>
        </p:nvSpPr>
        <p:spPr>
          <a:xfrm>
            <a:off x="571500" y="371475"/>
            <a:ext cx="14763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06 · TAKEAWAYS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124" name="Text Box 123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125" name="Text Box 124" descr="{&quot;isTemplate&quot;:true,&quot;type&quot;:&quot;text&quot;}"/>
          <p:cNvSpPr txBox="1"/>
          <p:nvPr/>
        </p:nvSpPr>
        <p:spPr>
          <a:xfrm>
            <a:off x="381000" y="704850"/>
            <a:ext cx="114300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What I would like from you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126" name="Rectangles 125"/>
          <p:cNvSpPr/>
          <p:nvPr/>
        </p:nvSpPr>
        <p:spPr>
          <a:xfrm>
            <a:off x="381000" y="1209675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127" name="Rounded Rectangle 126"/>
          <p:cNvSpPr/>
          <p:nvPr/>
        </p:nvSpPr>
        <p:spPr>
          <a:xfrm>
            <a:off x="381000" y="1447800"/>
            <a:ext cx="3695700" cy="3429000"/>
          </a:xfrm>
          <a:prstGeom prst="roundRect">
            <a:avLst>
              <a:gd name="adj" fmla="val 3889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128" name="Freeform 127"/>
          <p:cNvSpPr/>
          <p:nvPr/>
        </p:nvSpPr>
        <p:spPr>
          <a:xfrm>
            <a:off x="381000" y="1447800"/>
            <a:ext cx="3695700" cy="3429000"/>
          </a:xfrm>
          <a:custGeom>
            <a:avLst/>
            <a:gdLst/>
            <a:ahLst/>
            <a:cxnLst/>
            <a:pathLst>
              <a:path w="388" h="360">
                <a:moveTo>
                  <a:pt x="375" y="0"/>
                </a:moveTo>
                <a:cubicBezTo>
                  <a:pt x="381" y="0"/>
                  <a:pt x="387" y="5"/>
                  <a:pt x="388" y="11"/>
                </a:cubicBezTo>
                <a:cubicBezTo>
                  <a:pt x="386" y="8"/>
                  <a:pt x="383" y="5"/>
                  <a:pt x="379" y="5"/>
                </a:cubicBezTo>
                <a:lnTo>
                  <a:pt x="9" y="5"/>
                </a:lnTo>
                <a:cubicBezTo>
                  <a:pt x="5" y="5"/>
                  <a:pt x="1" y="8"/>
                  <a:pt x="0" y="12"/>
                </a:cubicBezTo>
                <a:cubicBezTo>
                  <a:pt x="1" y="5"/>
                  <a:pt x="7" y="0"/>
                  <a:pt x="14" y="0"/>
                </a:cubicBezTo>
                <a:lnTo>
                  <a:pt x="374" y="0"/>
                </a:lnTo>
                <a:close/>
              </a:path>
            </a:pathLst>
          </a:custGeom>
          <a:solidFill>
            <a:srgbClr val="3D7BD9"/>
          </a:solidFill>
        </p:spPr>
        <p:txBody>
          <a:bodyPr/>
          <a:p/>
        </p:txBody>
      </p:sp>
      <p:sp>
        <p:nvSpPr>
          <p:cNvPr id="129" name="Rounded Rectangle 128"/>
          <p:cNvSpPr/>
          <p:nvPr/>
        </p:nvSpPr>
        <p:spPr>
          <a:xfrm>
            <a:off x="628650" y="167640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E8EFF8"/>
          </a:solidFill>
        </p:spPr>
        <p:txBody>
          <a:bodyPr/>
          <a:p/>
        </p:txBody>
      </p:sp>
      <p:pic>
        <p:nvPicPr>
          <p:cNvPr id="130" name="Picture 12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762000" y="1809750"/>
            <a:ext cx="266700" cy="266700"/>
          </a:xfrm>
          <a:prstGeom prst="rect">
            <a:avLst/>
          </a:prstGeom>
        </p:spPr>
      </p:pic>
      <p:sp>
        <p:nvSpPr>
          <p:cNvPr id="131" name="Text Box 130" descr="{&quot;isTemplate&quot;:true,&quot;type&quot;:&quot;text&quot;}"/>
          <p:cNvSpPr txBox="1"/>
          <p:nvPr/>
        </p:nvSpPr>
        <p:spPr>
          <a:xfrm>
            <a:off x="628650" y="2343150"/>
            <a:ext cx="320040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1A2230"/>
                </a:solidFill>
                <a:latin typeface="Microsoft YaHei"/>
                <a:ea typeface="Microsoft YaHei"/>
              </a:rPr>
              <a:t>1 · Feedback</a:t>
            </a:r>
            <a:endParaRPr lang="en-US" sz="18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132" name="Text Box 131" descr="{&quot;isTemplate&quot;:true,&quot;type&quot;:&quot;text&quot;}"/>
          <p:cNvSpPr txBox="1"/>
          <p:nvPr/>
        </p:nvSpPr>
        <p:spPr>
          <a:xfrm>
            <a:off x="628650" y="2752725"/>
            <a:ext cx="3200400" cy="1276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Tell me which part of the three-question protocol is usable in your evaluations — and which is not. The protocol is only useful if it survives contact with practice.</a:t>
            </a:r>
            <a:endParaRPr lang="en-US" sz="1350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133" name="Rectangles 132"/>
          <p:cNvSpPr/>
          <p:nvPr/>
        </p:nvSpPr>
        <p:spPr>
          <a:xfrm>
            <a:off x="628650" y="4505325"/>
            <a:ext cx="247650" cy="28575"/>
          </a:xfrm>
          <a:prstGeom prst="rect">
            <a:avLst/>
          </a:prstGeom>
          <a:solidFill>
            <a:srgbClr val="3D7BD9"/>
          </a:solidFill>
        </p:spPr>
        <p:txBody>
          <a:bodyPr/>
          <a:p/>
        </p:txBody>
      </p:sp>
      <p:sp>
        <p:nvSpPr>
          <p:cNvPr id="134" name="Text Box 133" descr="{&quot;isTemplate&quot;:true,&quot;type&quot;:&quot;text&quot;}"/>
          <p:cNvSpPr txBox="1"/>
          <p:nvPr/>
        </p:nvSpPr>
        <p:spPr>
          <a:xfrm>
            <a:off x="952500" y="4438650"/>
            <a:ext cx="790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Concrete ask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135" name="Rounded Rectangle 134"/>
          <p:cNvSpPr/>
          <p:nvPr/>
        </p:nvSpPr>
        <p:spPr>
          <a:xfrm>
            <a:off x="4248150" y="1447800"/>
            <a:ext cx="3695700" cy="3429000"/>
          </a:xfrm>
          <a:prstGeom prst="roundRect">
            <a:avLst>
              <a:gd name="adj" fmla="val 3889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136" name="Freeform 135"/>
          <p:cNvSpPr/>
          <p:nvPr/>
        </p:nvSpPr>
        <p:spPr>
          <a:xfrm>
            <a:off x="4248150" y="1447800"/>
            <a:ext cx="3695700" cy="3429000"/>
          </a:xfrm>
          <a:custGeom>
            <a:avLst/>
            <a:gdLst/>
            <a:ahLst/>
            <a:cxnLst/>
            <a:pathLst>
              <a:path w="388" h="360">
                <a:moveTo>
                  <a:pt x="375" y="0"/>
                </a:moveTo>
                <a:cubicBezTo>
                  <a:pt x="381" y="0"/>
                  <a:pt x="387" y="5"/>
                  <a:pt x="388" y="11"/>
                </a:cubicBezTo>
                <a:cubicBezTo>
                  <a:pt x="386" y="8"/>
                  <a:pt x="383" y="5"/>
                  <a:pt x="379" y="5"/>
                </a:cubicBezTo>
                <a:lnTo>
                  <a:pt x="9" y="5"/>
                </a:lnTo>
                <a:cubicBezTo>
                  <a:pt x="5" y="5"/>
                  <a:pt x="1" y="8"/>
                  <a:pt x="0" y="12"/>
                </a:cubicBezTo>
                <a:cubicBezTo>
                  <a:pt x="1" y="5"/>
                  <a:pt x="7" y="0"/>
                  <a:pt x="14" y="0"/>
                </a:cubicBezTo>
                <a:lnTo>
                  <a:pt x="374" y="0"/>
                </a:lnTo>
                <a:close/>
              </a:path>
            </a:pathLst>
          </a:custGeom>
          <a:solidFill>
            <a:srgbClr val="1E4FA8"/>
          </a:solidFill>
        </p:spPr>
        <p:txBody>
          <a:bodyPr/>
          <a:p/>
        </p:txBody>
      </p:sp>
      <p:sp>
        <p:nvSpPr>
          <p:cNvPr id="137" name="Rounded Rectangle 136"/>
          <p:cNvSpPr/>
          <p:nvPr/>
        </p:nvSpPr>
        <p:spPr>
          <a:xfrm>
            <a:off x="4495800" y="167640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E8EFF8"/>
          </a:solidFill>
        </p:spPr>
        <p:txBody>
          <a:bodyPr/>
          <a:p/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29150" y="1809750"/>
            <a:ext cx="266700" cy="266700"/>
          </a:xfrm>
          <a:prstGeom prst="rect">
            <a:avLst/>
          </a:prstGeom>
        </p:spPr>
      </p:pic>
      <p:sp>
        <p:nvSpPr>
          <p:cNvPr id="139" name="Text Box 138" descr="{&quot;isTemplate&quot;:true,&quot;type&quot;:&quot;text&quot;}"/>
          <p:cNvSpPr txBox="1"/>
          <p:nvPr/>
        </p:nvSpPr>
        <p:spPr>
          <a:xfrm>
            <a:off x="4495800" y="2343150"/>
            <a:ext cx="320040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1A2230"/>
                </a:solidFill>
                <a:latin typeface="Microsoft YaHei"/>
                <a:ea typeface="Microsoft YaHei"/>
              </a:rPr>
              <a:t>2 · Test it</a:t>
            </a:r>
            <a:endParaRPr lang="en-US" sz="18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140" name="Text Box 139" descr="{&quot;isTemplate&quot;:true,&quot;type&quot;:&quot;text&quot;}"/>
          <p:cNvSpPr txBox="1"/>
          <p:nvPr/>
        </p:nvSpPr>
        <p:spPr>
          <a:xfrm>
            <a:off x="4495800" y="2752725"/>
            <a:ext cx="3200400" cy="1276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Apply the protocol to one energy transition plan or programme you evaluate. I will share the question set and the coding sheet with anyone who asks.</a:t>
            </a:r>
            <a:endParaRPr lang="en-US" sz="1350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141" name="Rectangles 140"/>
          <p:cNvSpPr/>
          <p:nvPr/>
        </p:nvSpPr>
        <p:spPr>
          <a:xfrm>
            <a:off x="4495800" y="4505325"/>
            <a:ext cx="247650" cy="28575"/>
          </a:xfrm>
          <a:prstGeom prst="rect">
            <a:avLst/>
          </a:prstGeom>
          <a:solidFill>
            <a:srgbClr val="1E4FA8"/>
          </a:solidFill>
        </p:spPr>
        <p:txBody>
          <a:bodyPr/>
          <a:p/>
        </p:txBody>
      </p:sp>
      <p:sp>
        <p:nvSpPr>
          <p:cNvPr id="142" name="Text Box 141" descr="{&quot;isTemplate&quot;:true,&quot;type&quot;:&quot;text&quot;}"/>
          <p:cNvSpPr txBox="1"/>
          <p:nvPr/>
        </p:nvSpPr>
        <p:spPr>
          <a:xfrm>
            <a:off x="4819650" y="4438650"/>
            <a:ext cx="790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Concrete ask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143" name="Rounded Rectangle 142"/>
          <p:cNvSpPr/>
          <p:nvPr/>
        </p:nvSpPr>
        <p:spPr>
          <a:xfrm>
            <a:off x="8115300" y="1447800"/>
            <a:ext cx="3695700" cy="3429000"/>
          </a:xfrm>
          <a:prstGeom prst="roundRect">
            <a:avLst>
              <a:gd name="adj" fmla="val 3889"/>
            </a:avLst>
          </a:prstGeom>
          <a:solidFill>
            <a:srgbClr val="F7F9FC"/>
          </a:solidFill>
        </p:spPr>
        <p:txBody>
          <a:bodyPr/>
          <a:p/>
        </p:txBody>
      </p:sp>
      <p:sp>
        <p:nvSpPr>
          <p:cNvPr id="144" name="Freeform 143"/>
          <p:cNvSpPr/>
          <p:nvPr/>
        </p:nvSpPr>
        <p:spPr>
          <a:xfrm>
            <a:off x="8115300" y="1447800"/>
            <a:ext cx="3695700" cy="3429000"/>
          </a:xfrm>
          <a:custGeom>
            <a:avLst/>
            <a:gdLst/>
            <a:ahLst/>
            <a:cxnLst/>
            <a:pathLst>
              <a:path w="388" h="360">
                <a:moveTo>
                  <a:pt x="375" y="0"/>
                </a:moveTo>
                <a:cubicBezTo>
                  <a:pt x="381" y="0"/>
                  <a:pt x="387" y="5"/>
                  <a:pt x="388" y="11"/>
                </a:cubicBezTo>
                <a:cubicBezTo>
                  <a:pt x="386" y="8"/>
                  <a:pt x="383" y="5"/>
                  <a:pt x="379" y="5"/>
                </a:cubicBezTo>
                <a:lnTo>
                  <a:pt x="9" y="5"/>
                </a:lnTo>
                <a:cubicBezTo>
                  <a:pt x="5" y="5"/>
                  <a:pt x="1" y="8"/>
                  <a:pt x="0" y="12"/>
                </a:cubicBezTo>
                <a:cubicBezTo>
                  <a:pt x="1" y="5"/>
                  <a:pt x="7" y="0"/>
                  <a:pt x="14" y="0"/>
                </a:cubicBezTo>
                <a:lnTo>
                  <a:pt x="374" y="0"/>
                </a:lnTo>
                <a:close/>
              </a:path>
            </a:pathLst>
          </a:custGeom>
          <a:solidFill>
            <a:srgbClr val="0E3F8C"/>
          </a:solidFill>
        </p:spPr>
        <p:txBody>
          <a:bodyPr/>
          <a:p/>
        </p:txBody>
      </p:sp>
      <p:sp>
        <p:nvSpPr>
          <p:cNvPr id="145" name="Rounded Rectangle 144"/>
          <p:cNvSpPr/>
          <p:nvPr/>
        </p:nvSpPr>
        <p:spPr>
          <a:xfrm>
            <a:off x="8362950" y="167640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E8EFF8"/>
          </a:solidFill>
        </p:spPr>
        <p:txBody>
          <a:bodyPr/>
          <a:p/>
        </p:txBody>
      </p:sp>
      <p:pic>
        <p:nvPicPr>
          <p:cNvPr id="146" name="Picture 14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96300" y="1809750"/>
            <a:ext cx="266700" cy="266700"/>
          </a:xfrm>
          <a:prstGeom prst="rect">
            <a:avLst/>
          </a:prstGeom>
        </p:spPr>
      </p:pic>
      <p:sp>
        <p:nvSpPr>
          <p:cNvPr id="147" name="Text Box 146" descr="{&quot;isTemplate&quot;:true,&quot;type&quot;:&quot;text&quot;}"/>
          <p:cNvSpPr txBox="1"/>
          <p:nvPr/>
        </p:nvSpPr>
        <p:spPr>
          <a:xfrm>
            <a:off x="8362950" y="2343150"/>
            <a:ext cx="320040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1A2230"/>
                </a:solidFill>
                <a:latin typeface="Microsoft YaHei"/>
                <a:ea typeface="Microsoft YaHei"/>
              </a:rPr>
              <a:t>3 · Collaborate</a:t>
            </a:r>
            <a:endParaRPr lang="en-US" sz="18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148" name="Text Box 147" descr="{&quot;isTemplate&quot;:true,&quot;type&quot;:&quot;text&quot;}"/>
          <p:cNvSpPr txBox="1"/>
          <p:nvPr/>
        </p:nvSpPr>
        <p:spPr>
          <a:xfrm>
            <a:off x="8362950" y="2752725"/>
            <a:ext cx="3200400" cy="1276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Comparative study of Asia-Pacific energy transition evaluations — case suggestions are very welcome.</a:t>
            </a:r>
            <a:endParaRPr lang="en-US" sz="1350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149" name="Rectangles 148"/>
          <p:cNvSpPr/>
          <p:nvPr/>
        </p:nvSpPr>
        <p:spPr>
          <a:xfrm>
            <a:off x="8362950" y="4505325"/>
            <a:ext cx="247650" cy="28575"/>
          </a:xfrm>
          <a:prstGeom prst="rect">
            <a:avLst/>
          </a:prstGeom>
          <a:solidFill>
            <a:srgbClr val="0E3F8C"/>
          </a:solidFill>
        </p:spPr>
        <p:txBody>
          <a:bodyPr/>
          <a:p/>
        </p:txBody>
      </p:sp>
      <p:sp>
        <p:nvSpPr>
          <p:cNvPr id="150" name="Text Box 149" descr="{&quot;isTemplate&quot;:true,&quot;type&quot;:&quot;text&quot;}"/>
          <p:cNvSpPr txBox="1"/>
          <p:nvPr/>
        </p:nvSpPr>
        <p:spPr>
          <a:xfrm>
            <a:off x="8686800" y="4438650"/>
            <a:ext cx="790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Concrete ask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151" name="Rounded Rectangle 150"/>
          <p:cNvSpPr/>
          <p:nvPr/>
        </p:nvSpPr>
        <p:spPr>
          <a:xfrm>
            <a:off x="381000" y="4981575"/>
            <a:ext cx="11430000" cy="476250"/>
          </a:xfrm>
          <a:prstGeom prst="roundRect">
            <a:avLst>
              <a:gd name="adj" fmla="val 20000"/>
            </a:avLst>
          </a:prstGeom>
          <a:solidFill>
            <a:srgbClr val="0E3F8C"/>
          </a:solidFill>
        </p:spPr>
        <p:txBody>
          <a:bodyPr/>
          <a:p/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500" y="5114925"/>
            <a:ext cx="209550" cy="209550"/>
          </a:xfrm>
          <a:prstGeom prst="rect">
            <a:avLst/>
          </a:prstGeom>
        </p:spPr>
      </p:pic>
      <p:sp>
        <p:nvSpPr>
          <p:cNvPr id="153" name="Text Box 152" descr="{&quot;isTemplate&quot;:true,&quot;type&quot;:&quot;text&quot;}"/>
          <p:cNvSpPr txBox="1"/>
          <p:nvPr/>
        </p:nvSpPr>
        <p:spPr>
          <a:xfrm>
            <a:off x="914400" y="5114925"/>
            <a:ext cx="107061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Microsoft YaHei"/>
                <a:ea typeface="Microsoft YaHei"/>
              </a:rPr>
              <a:t>wulan@ouc.edu.cn · Lan Wu, Ocean University of China — happy to share the Advisory Opinion reading list and the protocol.</a:t>
            </a:r>
            <a:endParaRPr lang="en-US" sz="1350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154" name="Text Box 153" descr="{&quot;isTemplate&quot;:true,&quot;type&quot;:&quot;text&quot;}"/>
          <p:cNvSpPr txBox="1"/>
          <p:nvPr/>
        </p:nvSpPr>
        <p:spPr>
          <a:xfrm>
            <a:off x="381000" y="6534150"/>
            <a:ext cx="31527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EEAP 2026 · Climate Accountability and Multiple Benefits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155" name="Text Box 154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14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" name="" descr="&lt;Slide style={{width:1280,height:720,background:'#F7F9FC',padding:'32px 40px 44px 40px',position:'relative'}}&gt;&#10;  &lt;Box style={{flexDirection:'row',alignItems:'center',justifyContent:'space-between'}}&gt;&#10;    &lt;Box style={{flexDirection:'row',alignItems:'center',gap:12}}&gt;&#10;      &lt;Box style={{width:8,height:32,background:'#0E3F8C',borderRadius:2}} /&gt;&#10;      &lt;Text style={{fontSize:15,color:'#3D7BD9',fontWeight:'bold',letterSpacing:2}}&gt;06 · TAKEAWAYS&lt;/Text&gt;&#10;    &lt;/Box&gt;&#10;    &lt;Text style={{fontSize:14,color:'#8B97A8'}}&gt;Lan Wu · Ocean University of China&lt;/Text&gt;&#10;  &lt;/Box&gt;&#10;  &lt;Text style={{fontSize:32,fontWeight:'bold',color:'#1A2230',marginTop:10}}&gt;Where to find this work&lt;/Text&gt;&#10;  &lt;Box style={{height:2,background:'#D6DCE5',marginTop:14}} /&gt;&#10;  &lt;Box style={{flexDirection:'row',gap:22,marginTop:18,height:430}}&gt;&#10;    &lt;Box style={{flex:1.5,flexDirection:'column',gap:16,justifyContent:'space-between'}}&gt;&#10;      &lt;Box style={{background:'#FFFFFF',borderRadius:14,padding:'22px 26px',border:'1px solid #D6DCE5',flex:1,justifyContent:'center'}}&gt;&#10;        &lt;Box style={{flexDirection:'row',alignItems:'center',gap:12}}&gt;&#10;          &lt;Box style={{width:44,height:44,borderRadius:10,background:'#E8EFF8',justifyContent:'center',alignItems:'center'}}&gt;&#10;            &lt;FAIcon name='book-open' style={{fill:'#0E3F8C',width:22,height:22}} /&gt;&#10;          &lt;/Box&gt;&#10;          &lt;Text style={{fontSize:22,fontWeight:'bold',color:'#0E3F8C'}}&gt;Blog article — open access&lt;/Text&gt;&#10;        &lt;/Box&gt;&#10;        &lt;Text style={{fontSize:19,color:'#1A2230',lineHeight:1.45,marginTop:12,fontWeight:'bold'}}&gt;The evaluative foundations in juridical practice: how we justify “best available science” to push climate justice forward&lt;/Text&gt;&#10;        &lt;Text style={{fontSize:17,color:'#4A5568',marginTop:8}}&gt;Eval4Action (UNFPA Independent Evaluation Office) — the full five-pillar analysis behind this talk.&lt;/Text&gt;&#10;        &lt;Text style={{fontSize:15,color:'#1E4FA8',marginTop:10}}&gt;eval4action.org/post/the-evaluative-foundations-in-juridical-practice&lt;/Text&gt;&#10;      &lt;/Box&gt;&#10;      &lt;Box style={{background:'#FFFFFF',borderRadius:14,padding:'22px 26px',border:'1px solid #D6DCE5',flexDirection:'row',gap:14,alignItems:'center'}}&gt;&#10;        &lt;Box style={{width:44,height:44,borderRadius:10,background:'#E8EFF8',justifyContent:'center',alignItems:'center'}}&gt;&#10;          &lt;FAIcon name='envelope' style={{fill:'#3D7BD9',width:22,height:22}} /&gt;&#10;        &lt;/Box&gt;&#10;        &lt;Box style={{flexDirection:'column',flex:1}}&gt;&#10;          &lt;Text style={{fontSize:20,fontWeight:'bold',color:'#1A2230'}}&gt;Contact &amp;amp; paper&lt;/Text&gt;&#10;          &lt;Text style={{fontSize:17,color:'#4A5568',lineHeight:1.45}}&gt;Lan WU (presenting) · wulan@ouc.edu.cn · Ocean University of China&lt;br /&gt;Junhua QU · Energy Analyst, Pratus Group&lt;br /&gt;Abstract in the EEAP 2026 programme · extended paper available on request&lt;/Text&gt;&#10;        &lt;/Box&gt;&#10;      &lt;/Box&gt;&#10;    &lt;/Box&gt;&#10;    &lt;Box style={{flex:1,background:'#FFFFFF',borderRadius:14,padding:'26px 28px',border:'1px solid #D6DCE5',flexDirection:'column',alignItems:'center',justifyContent:'space-between'}}&gt;&#10;      &lt;Text style={{fontSize:20,fontWeight:'bold',color:'#0E3F8C',textAlign:'center'}}&gt;Scan to read the blog&lt;/Text&gt;&#10;      &lt;QRCode text='https://eval4action.org/post/the-evaluative-foundations-in-juridical-practice-how-we-justify-best-available-science-to-push-cl' width={230} darkColor='#0E3F8C' lightColor='#FFFFFF' errorCorrectionLevel='Q' /&gt;&#10;      &lt;Text style={{fontSize:16,color:'#4A5568',textAlign:'center',lineHeight:1.45}}&gt;Takes you straight to the open-access article — no sign-up needed.&lt;/Text&gt;&#10;    &lt;/Box&gt;&#10;  &lt;/Box&gt;&#10;  &lt;Box style={{position:'absolute',left:40,right:40,bottom:18,flexDirection:'row',justifyContent:'space-between',alignItems:'center'}}&gt;&#10;    &lt;Text style={{fontSize:13,color:'#8B97A8'}}&gt;EEAP 2026 · Climate Accountability and Multiple Benefits&lt;/Text&gt;&#10;    &lt;Text style={{fontSize:14,color:'#0E3F8C',fontWeight:'bold'}}&gt;15 / 16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angles 1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</p:spPr>
        <p:txBody>
          <a:bodyPr/>
          <a:p/>
        </p:txBody>
      </p:sp>
      <p:sp>
        <p:nvSpPr>
          <p:cNvPr id="158" name="Rounded Rectangle 157"/>
          <p:cNvSpPr/>
          <p:nvPr/>
        </p:nvSpPr>
        <p:spPr>
          <a:xfrm>
            <a:off x="381000" y="304800"/>
            <a:ext cx="76200" cy="304800"/>
          </a:xfrm>
          <a:prstGeom prst="roundRect">
            <a:avLst>
              <a:gd name="adj" fmla="val 25000"/>
            </a:avLst>
          </a:prstGeom>
          <a:solidFill>
            <a:srgbClr val="0E3F8C"/>
          </a:solidFill>
        </p:spPr>
        <p:txBody>
          <a:bodyPr/>
          <a:p/>
        </p:txBody>
      </p:sp>
      <p:sp>
        <p:nvSpPr>
          <p:cNvPr id="159" name="Text Box 158" descr="{&quot;isTemplate&quot;:true,&quot;type&quot;:&quot;text&quot;}"/>
          <p:cNvSpPr txBox="1"/>
          <p:nvPr/>
        </p:nvSpPr>
        <p:spPr>
          <a:xfrm>
            <a:off x="571500" y="371475"/>
            <a:ext cx="14763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150">
                <a:solidFill>
                  <a:srgbClr val="3D7BD9"/>
                </a:solidFill>
                <a:latin typeface="Microsoft YaHei"/>
                <a:ea typeface="Microsoft YaHei"/>
              </a:rPr>
              <a:t>06 · TAKEAWAYS</a:t>
            </a:r>
            <a:endParaRPr lang="en-US" sz="1125" b="1" spc="150">
              <a:solidFill>
                <a:srgbClr val="3D7BD9"/>
              </a:solidFill>
              <a:latin typeface="Microsoft YaHei"/>
              <a:ea typeface="Microsoft YaHei"/>
            </a:endParaRPr>
          </a:p>
        </p:txBody>
      </p:sp>
      <p:sp>
        <p:nvSpPr>
          <p:cNvPr id="160" name="Text Box 159" descr="{&quot;isTemplate&quot;:true,&quot;type&quot;:&quot;text&quot;}"/>
          <p:cNvSpPr txBox="1"/>
          <p:nvPr/>
        </p:nvSpPr>
        <p:spPr>
          <a:xfrm>
            <a:off x="9677400" y="381000"/>
            <a:ext cx="21336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Lan Wu · Ocean University of China</a:t>
            </a:r>
            <a:endParaRPr lang="en-US" sz="1050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161" name="Text Box 160" descr="{&quot;isTemplate&quot;:true,&quot;type&quot;:&quot;text&quot;}"/>
          <p:cNvSpPr txBox="1"/>
          <p:nvPr/>
        </p:nvSpPr>
        <p:spPr>
          <a:xfrm>
            <a:off x="381000" y="704850"/>
            <a:ext cx="1143000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A2230"/>
                </a:solidFill>
                <a:latin typeface="Microsoft YaHei"/>
                <a:ea typeface="Microsoft YaHei"/>
              </a:rPr>
              <a:t>Where to find this work</a:t>
            </a:r>
            <a:endParaRPr lang="en-US" sz="24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162" name="Rectangles 161"/>
          <p:cNvSpPr/>
          <p:nvPr/>
        </p:nvSpPr>
        <p:spPr>
          <a:xfrm>
            <a:off x="381000" y="1209675"/>
            <a:ext cx="11430000" cy="19050"/>
          </a:xfrm>
          <a:prstGeom prst="rect">
            <a:avLst/>
          </a:prstGeom>
          <a:solidFill>
            <a:srgbClr val="D6DCE5"/>
          </a:solidFill>
        </p:spPr>
        <p:txBody>
          <a:bodyPr/>
          <a:p/>
        </p:txBody>
      </p:sp>
      <p:sp>
        <p:nvSpPr>
          <p:cNvPr id="163" name="Rounded Rectangle 162"/>
          <p:cNvSpPr/>
          <p:nvPr/>
        </p:nvSpPr>
        <p:spPr>
          <a:xfrm>
            <a:off x="381000" y="1400175"/>
            <a:ext cx="6734175" cy="2447925"/>
          </a:xfrm>
          <a:prstGeom prst="roundRect">
            <a:avLst>
              <a:gd name="adj" fmla="val 5447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164" name="Rounded Rectangle 163"/>
          <p:cNvSpPr/>
          <p:nvPr/>
        </p:nvSpPr>
        <p:spPr>
          <a:xfrm>
            <a:off x="628650" y="16764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E8EFF8"/>
          </a:solidFill>
        </p:spPr>
        <p:txBody>
          <a:bodyPr/>
          <a:p/>
        </p:txBody>
      </p:sp>
      <p:pic>
        <p:nvPicPr>
          <p:cNvPr id="165" name="Picture 16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p:blipFill>
        <p:spPr>
          <a:xfrm>
            <a:off x="733425" y="1781175"/>
            <a:ext cx="209550" cy="209550"/>
          </a:xfrm>
          <a:prstGeom prst="rect">
            <a:avLst/>
          </a:prstGeom>
        </p:spPr>
      </p:pic>
      <p:sp>
        <p:nvSpPr>
          <p:cNvPr id="166" name="Text Box 165" descr="{&quot;isTemplate&quot;:true,&quot;type&quot;:&quot;text&quot;}"/>
          <p:cNvSpPr txBox="1"/>
          <p:nvPr/>
        </p:nvSpPr>
        <p:spPr>
          <a:xfrm>
            <a:off x="1162050" y="1762125"/>
            <a:ext cx="2733675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3F8C"/>
                </a:solidFill>
                <a:latin typeface="Microsoft YaHei"/>
                <a:ea typeface="Microsoft YaHei"/>
              </a:rPr>
              <a:t>Blog article — open access</a:t>
            </a:r>
            <a:endParaRPr lang="en-US" sz="16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sp>
        <p:nvSpPr>
          <p:cNvPr id="167" name="Text Box 166" descr="{&quot;isTemplate&quot;:true,&quot;type&quot;:&quot;text&quot;}"/>
          <p:cNvSpPr txBox="1"/>
          <p:nvPr/>
        </p:nvSpPr>
        <p:spPr>
          <a:xfrm>
            <a:off x="628650" y="2209800"/>
            <a:ext cx="6238875" cy="6381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en-US" sz="1425" b="1">
                <a:solidFill>
                  <a:srgbClr val="1A2230"/>
                </a:solidFill>
                <a:latin typeface="Microsoft YaHei"/>
                <a:ea typeface="Microsoft YaHei"/>
              </a:rPr>
              <a:t>The evaluative foundations in juridical practice: how we justify “best available science” to push climate justice forward</a:t>
            </a:r>
            <a:endParaRPr lang="en-US" sz="1425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168" name="Text Box 167" descr="{&quot;isTemplate&quot;:true,&quot;type&quot;:&quot;text&quot;}"/>
          <p:cNvSpPr txBox="1"/>
          <p:nvPr/>
        </p:nvSpPr>
        <p:spPr>
          <a:xfrm>
            <a:off x="628650" y="2924175"/>
            <a:ext cx="6238875" cy="3905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Eval4Action (UNFPA Independent Evaluation Office) — the full five-pillar analysis behind this talk.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169" name="Text Box 168" descr="{&quot;isTemplate&quot;:true,&quot;type&quot;:&quot;text&quot;}"/>
          <p:cNvSpPr txBox="1"/>
          <p:nvPr/>
        </p:nvSpPr>
        <p:spPr>
          <a:xfrm>
            <a:off x="628650" y="3409950"/>
            <a:ext cx="62388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1E4FA8"/>
                </a:solidFill>
                <a:latin typeface="Microsoft YaHei"/>
                <a:ea typeface="Microsoft YaHei"/>
              </a:rPr>
              <a:t>eval4action.org/post/the-evaluative-foundations-in-juridical-practice</a:t>
            </a:r>
            <a:endParaRPr lang="en-US" sz="1125">
              <a:solidFill>
                <a:srgbClr val="1E4FA8"/>
              </a:solidFill>
              <a:latin typeface="Microsoft YaHei"/>
              <a:ea typeface="Microsoft YaHei"/>
            </a:endParaRPr>
          </a:p>
        </p:txBody>
      </p:sp>
      <p:sp>
        <p:nvSpPr>
          <p:cNvPr id="170" name="Rounded Rectangle 169"/>
          <p:cNvSpPr/>
          <p:nvPr/>
        </p:nvSpPr>
        <p:spPr>
          <a:xfrm>
            <a:off x="381000" y="4000500"/>
            <a:ext cx="6734175" cy="1495425"/>
          </a:xfrm>
          <a:prstGeom prst="roundRect">
            <a:avLst>
              <a:gd name="adj" fmla="val 8917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171" name="Rounded Rectangle 170"/>
          <p:cNvSpPr/>
          <p:nvPr/>
        </p:nvSpPr>
        <p:spPr>
          <a:xfrm>
            <a:off x="628650" y="454342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E8EFF8"/>
          </a:solidFill>
        </p:spPr>
        <p:txBody>
          <a:bodyPr/>
          <a:p/>
        </p:txBody>
      </p:sp>
      <p:pic>
        <p:nvPicPr>
          <p:cNvPr id="172" name="Picture 17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3425" y="4648200"/>
            <a:ext cx="209550" cy="209550"/>
          </a:xfrm>
          <a:prstGeom prst="rect">
            <a:avLst/>
          </a:prstGeom>
        </p:spPr>
      </p:pic>
      <p:sp>
        <p:nvSpPr>
          <p:cNvPr id="173" name="Text Box 172" descr="{&quot;isTemplate&quot;:true,&quot;type&quot;:&quot;text&quot;}"/>
          <p:cNvSpPr txBox="1"/>
          <p:nvPr/>
        </p:nvSpPr>
        <p:spPr>
          <a:xfrm>
            <a:off x="1181100" y="4210050"/>
            <a:ext cx="5686425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1A2230"/>
                </a:solidFill>
                <a:latin typeface="Microsoft YaHei"/>
                <a:ea typeface="Microsoft YaHei"/>
              </a:rPr>
              <a:t>Contact &amp; paper</a:t>
            </a:r>
            <a:endParaRPr lang="en-US" sz="1500" b="1">
              <a:solidFill>
                <a:srgbClr val="1A2230"/>
              </a:solidFill>
              <a:latin typeface="Microsoft YaHei"/>
              <a:ea typeface="Microsoft YaHei"/>
            </a:endParaRPr>
          </a:p>
        </p:txBody>
      </p:sp>
      <p:sp>
        <p:nvSpPr>
          <p:cNvPr id="174" name="Text Box 173" descr="{&quot;isTemplate&quot;:true,&quot;type&quot;:&quot;text&quot;}"/>
          <p:cNvSpPr txBox="1"/>
          <p:nvPr/>
        </p:nvSpPr>
        <p:spPr>
          <a:xfrm>
            <a:off x="1181100" y="4438650"/>
            <a:ext cx="5686425" cy="8477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Lan WU (presenting) · wulan@ouc.edu.cn · Ocean University of China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  <a:p>
            <a:pPr>
              <a:lnSpc>
                <a:spcPct val="145000"/>
              </a:lnSpc>
            </a:pPr>
            <a:r>
              <a:rPr lang="en-US" sz="1275">
                <a:solidFill>
                  <a:srgbClr val="4A5568"/>
                </a:solidFill>
                <a:latin typeface="Microsoft YaHei"/>
                <a:ea typeface="Microsoft YaHei"/>
              </a:rPr>
              <a:t>Junhua QU · Energy Analyst, Pratus Group</a:t>
            </a:r>
            <a:endParaRPr lang="en-US" sz="1275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175" name="Rounded Rectangle 174"/>
          <p:cNvSpPr/>
          <p:nvPr/>
        </p:nvSpPr>
        <p:spPr>
          <a:xfrm>
            <a:off x="7324725" y="1400175"/>
            <a:ext cx="4486275" cy="4095750"/>
          </a:xfrm>
          <a:prstGeom prst="roundRect">
            <a:avLst>
              <a:gd name="adj" fmla="val 3256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176" name="Text Box 175" descr="{&quot;isTemplate&quot;:true,&quot;type&quot;:&quot;text&quot;}"/>
          <p:cNvSpPr txBox="1"/>
          <p:nvPr/>
        </p:nvSpPr>
        <p:spPr>
          <a:xfrm>
            <a:off x="8601075" y="1647825"/>
            <a:ext cx="1943100" cy="228600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500" b="1">
                <a:solidFill>
                  <a:srgbClr val="0E3F8C"/>
                </a:solidFill>
                <a:latin typeface="Microsoft YaHei"/>
                <a:ea typeface="Microsoft YaHei"/>
              </a:rPr>
              <a:t>Scan to read the blog</a:t>
            </a:r>
            <a:endParaRPr lang="en-US" sz="150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  <p:pic>
        <p:nvPicPr>
          <p:cNvPr id="177" name="Picture 176" descr="QR Code: https://eval4action.org/post/the-evaluative-foundations-in-juridical-practice-how-we-justify-best-av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7250" y="2200275"/>
            <a:ext cx="2190750" cy="2190750"/>
          </a:xfrm>
          <a:prstGeom prst="rect">
            <a:avLst/>
          </a:prstGeom>
        </p:spPr>
      </p:pic>
      <p:sp>
        <p:nvSpPr>
          <p:cNvPr id="178" name="Text Box 177" descr="{&quot;isTemplate&quot;:true,&quot;type&quot;:&quot;text&quot;}"/>
          <p:cNvSpPr txBox="1"/>
          <p:nvPr/>
        </p:nvSpPr>
        <p:spPr>
          <a:xfrm>
            <a:off x="7591425" y="4714875"/>
            <a:ext cx="3952875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 algn="ctr">
              <a:lnSpc>
                <a:spcPct val="145000"/>
              </a:lnSpc>
            </a:pPr>
            <a:r>
              <a:rPr lang="en-US" sz="1200">
                <a:solidFill>
                  <a:srgbClr val="4A5568"/>
                </a:solidFill>
                <a:latin typeface="Microsoft YaHei"/>
                <a:ea typeface="Microsoft YaHei"/>
              </a:rPr>
              <a:t>Takes you straight to the open-access article — no sign-up needed.</a:t>
            </a:r>
            <a:endParaRPr lang="en-US" sz="1200">
              <a:solidFill>
                <a:srgbClr val="4A5568"/>
              </a:solidFill>
              <a:latin typeface="Microsoft YaHei"/>
              <a:ea typeface="Microsoft YaHei"/>
            </a:endParaRPr>
          </a:p>
        </p:txBody>
      </p:sp>
      <p:sp>
        <p:nvSpPr>
          <p:cNvPr id="179" name="Text Box 178" descr="{&quot;isTemplate&quot;:true,&quot;type&quot;:&quot;text&quot;}"/>
          <p:cNvSpPr txBox="1"/>
          <p:nvPr/>
        </p:nvSpPr>
        <p:spPr>
          <a:xfrm>
            <a:off x="381000" y="6534150"/>
            <a:ext cx="31527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B97A8"/>
                </a:solidFill>
                <a:latin typeface="Microsoft YaHei"/>
                <a:ea typeface="Microsoft YaHei"/>
              </a:rPr>
              <a:t>EEAP 2026 · Climate Accountability and Multiple Benefits</a:t>
            </a:r>
            <a:endParaRPr lang="en-US" sz="975">
              <a:solidFill>
                <a:srgbClr val="8B97A8"/>
              </a:solidFill>
              <a:latin typeface="Microsoft YaHei"/>
              <a:ea typeface="Microsoft YaHei"/>
            </a:endParaRPr>
          </a:p>
        </p:txBody>
      </p:sp>
      <p:sp>
        <p:nvSpPr>
          <p:cNvPr id="180" name="Text Box 179" descr="{&quot;isTemplate&quot;:true,&quot;type&quot;:&quot;text&quot;}"/>
          <p:cNvSpPr txBox="1"/>
          <p:nvPr/>
        </p:nvSpPr>
        <p:spPr>
          <a:xfrm>
            <a:off x="11401425" y="6524625"/>
            <a:ext cx="4095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3F8C"/>
                </a:solidFill>
                <a:latin typeface="Microsoft YaHei"/>
                <a:ea typeface="Microsoft YaHei"/>
              </a:rPr>
              <a:t>15 / 16</a:t>
            </a:r>
            <a:endParaRPr lang="en-US" sz="1050" b="1">
              <a:solidFill>
                <a:srgbClr val="0E3F8C"/>
              </a:solidFill>
              <a:latin typeface="Microsoft YaHei"/>
              <a:ea typeface="Microsoft YaHe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" name="" descr="&lt;Slide style={{width:1280,height:720,background:'#0A2A52',position:'relative',overflow:'hidden'}}&gt;&#10;  &lt;Box style={{position:'absolute',top:-160,left:-100,width:620,height:620,borderRadius:310,background:'radial-gradient(circle, rgba(61,123,217,0.30) 0%, rgba(10,42,82,0) 70%)'}} /&gt;&#10;  &lt;Box style={{position:'absolute',bottom:-180,right:-80,width:560,height:560,borderRadius:280,background:'radial-gradient(circle, rgba(30,79,168,0.28) 0%, rgba(10,42,82,0) 72%)'}} /&gt;&#10;  &lt;Box style={{position:'absolute',top:0,left:0,right:0,height:6,background:'#3D7BD9'}} /&gt;&#10;  &lt;Box style={{position:'absolute',top:52,left:56,flexDirection:'row',alignItems:'center',justifyContent:'space-between',width:1168}}&gt;&#10;    &lt;Image src=&quot;assets/eeap_logo.png&quot; style={{width:250,height:66,opacity:0.95}} /&gt;&#10;    &lt;Text style={{fontSize:15,color:'#9DB4D6'}}&gt;2026 Energy Evaluation Asia Pacific Virtual Conference&lt;/Text&gt;&#10;  &lt;/Box&gt;&#10;  &lt;Box style={{position:'absolute',top:230,left:56,width:820,flexDirection:'column',gap:22}}&gt;&#10;    &lt;Text style={{fontSize:52,color:'#FFFFFF',fontWeight:'bold',fontFamily:'Georgia, Times New Roman, serif'}}&gt;Thank you&lt;/Text&gt;&#10;    &lt;Text style={{fontSize:25,color:'#BBD0EA',lineHeight:1.5}}&gt;When evaluation is independent, credible and useful,&lt;br /&gt;it becomes part of the infrastructure of justice.&lt;/Text&gt;&#10;    &lt;Box style={{width:110,height:5,background:'#FFC107',borderRadius:2}} /&gt;&#10;  &lt;/Box&gt;&#10;  &lt;Box style={{position:'absolute',bottom:150,left:56,flexDirection:'row',gap:22}}&gt;&#10;    &lt;Box style={{background:'rgba(255,255,255,0.08)',borderRadius:12,padding:'18px 24px',width:472}}&gt;&#10;      &lt;Text style={{fontSize:20,color:'#FFFFFF',fontWeight:'bold'}}&gt;Lan WU · Lecturer, Ocean University of China&lt;/Text&gt;&#10;      &lt;Text style={{fontSize:17,color:'#BBD0EA',marginTop:6}}&gt;wulan@ouc.edu.cn · questions, data and collaboration welcome&lt;/Text&gt;&#10;    &lt;/Box&gt;&#10;    &lt;Box style={{background:'rgba(61,123,217,0.30)',borderRadius:12,padding:'18px 24px',width:392}}&gt;&#10;      &lt;Text style={{fontSize:20,color:'#FFFFFF',fontWeight:'bold'}}&gt;Junhua QU · Pratus Group&lt;/Text&gt;&#10;      &lt;Text style={{fontSize:17,color:'#BBD0EA',marginTop:6}}&gt;Co-author, Energy Analyst&lt;/Text&gt;&#10;    &lt;/Box&gt;&#10;  &lt;/Box&gt;&#10;  &lt;Box style={{position:'absolute',bottom:60,left:56,flexDirection:'row',alignItems:'center',gap:10}}&gt;&#10;    &lt;Box style={{width:10,height:10,borderRadius:5,background:'#FFC107'}} /&gt;&#10;    &lt;Text style={{fontSize:15,color:'#7FA8E0'}}&gt;Blog available via the QR code on the previous slide · Full paper available on request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Rectangles 18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2A52"/>
          </a:solidFill>
        </p:spPr>
        <p:txBody>
          <a:bodyPr/>
          <a:p/>
        </p:txBody>
      </p:sp>
      <p:sp>
        <p:nvSpPr>
          <p:cNvPr id="183" name="Freeform 182"/>
          <p:cNvSpPr/>
          <p:nvPr/>
        </p:nvSpPr>
        <p:spPr>
          <a:xfrm>
            <a:off x="-952500" y="-1524000"/>
            <a:ext cx="5905500" cy="5905500"/>
          </a:xfrm>
          <a:custGeom>
            <a:avLst/>
            <a:gdLst/>
            <a:ahLst/>
            <a:cxnLst/>
            <a:pathLst>
              <a:path w="620" h="620">
                <a:moveTo>
                  <a:pt x="583" y="162"/>
                </a:moveTo>
                <a:lnTo>
                  <a:pt x="586" y="169"/>
                </a:lnTo>
                <a:lnTo>
                  <a:pt x="589" y="176"/>
                </a:lnTo>
                <a:lnTo>
                  <a:pt x="593" y="182"/>
                </a:lnTo>
                <a:lnTo>
                  <a:pt x="596" y="189"/>
                </a:lnTo>
                <a:lnTo>
                  <a:pt x="598" y="196"/>
                </a:lnTo>
                <a:lnTo>
                  <a:pt x="601" y="203"/>
                </a:lnTo>
                <a:lnTo>
                  <a:pt x="604" y="211"/>
                </a:lnTo>
                <a:lnTo>
                  <a:pt x="606" y="218"/>
                </a:lnTo>
                <a:lnTo>
                  <a:pt x="608" y="225"/>
                </a:lnTo>
                <a:lnTo>
                  <a:pt x="610" y="233"/>
                </a:lnTo>
                <a:lnTo>
                  <a:pt x="612" y="240"/>
                </a:lnTo>
                <a:lnTo>
                  <a:pt x="614" y="248"/>
                </a:lnTo>
                <a:lnTo>
                  <a:pt x="615" y="255"/>
                </a:lnTo>
                <a:lnTo>
                  <a:pt x="616" y="263"/>
                </a:lnTo>
                <a:lnTo>
                  <a:pt x="618" y="271"/>
                </a:lnTo>
                <a:lnTo>
                  <a:pt x="618" y="278"/>
                </a:lnTo>
                <a:lnTo>
                  <a:pt x="619" y="286"/>
                </a:lnTo>
                <a:lnTo>
                  <a:pt x="620" y="294"/>
                </a:lnTo>
                <a:lnTo>
                  <a:pt x="620" y="302"/>
                </a:lnTo>
                <a:lnTo>
                  <a:pt x="620" y="310"/>
                </a:lnTo>
                <a:lnTo>
                  <a:pt x="620" y="318"/>
                </a:lnTo>
                <a:lnTo>
                  <a:pt x="620" y="326"/>
                </a:lnTo>
                <a:lnTo>
                  <a:pt x="619" y="334"/>
                </a:lnTo>
                <a:lnTo>
                  <a:pt x="618" y="342"/>
                </a:lnTo>
                <a:lnTo>
                  <a:pt x="618" y="349"/>
                </a:lnTo>
                <a:lnTo>
                  <a:pt x="616" y="357"/>
                </a:lnTo>
                <a:lnTo>
                  <a:pt x="615" y="365"/>
                </a:lnTo>
                <a:lnTo>
                  <a:pt x="614" y="372"/>
                </a:lnTo>
                <a:lnTo>
                  <a:pt x="612" y="380"/>
                </a:lnTo>
                <a:lnTo>
                  <a:pt x="610" y="387"/>
                </a:lnTo>
                <a:lnTo>
                  <a:pt x="608" y="395"/>
                </a:lnTo>
                <a:lnTo>
                  <a:pt x="606" y="402"/>
                </a:lnTo>
                <a:lnTo>
                  <a:pt x="604" y="409"/>
                </a:lnTo>
                <a:lnTo>
                  <a:pt x="601" y="417"/>
                </a:lnTo>
                <a:lnTo>
                  <a:pt x="598" y="424"/>
                </a:lnTo>
                <a:lnTo>
                  <a:pt x="596" y="431"/>
                </a:lnTo>
                <a:lnTo>
                  <a:pt x="593" y="438"/>
                </a:lnTo>
                <a:lnTo>
                  <a:pt x="589" y="444"/>
                </a:lnTo>
                <a:lnTo>
                  <a:pt x="586" y="451"/>
                </a:lnTo>
                <a:lnTo>
                  <a:pt x="583" y="458"/>
                </a:lnTo>
                <a:lnTo>
                  <a:pt x="579" y="464"/>
                </a:lnTo>
                <a:lnTo>
                  <a:pt x="575" y="471"/>
                </a:lnTo>
                <a:lnTo>
                  <a:pt x="571" y="477"/>
                </a:lnTo>
                <a:lnTo>
                  <a:pt x="567" y="483"/>
                </a:lnTo>
                <a:lnTo>
                  <a:pt x="563" y="489"/>
                </a:lnTo>
                <a:lnTo>
                  <a:pt x="558" y="495"/>
                </a:lnTo>
                <a:lnTo>
                  <a:pt x="554" y="501"/>
                </a:lnTo>
                <a:lnTo>
                  <a:pt x="549" y="507"/>
                </a:lnTo>
                <a:lnTo>
                  <a:pt x="544" y="513"/>
                </a:lnTo>
                <a:lnTo>
                  <a:pt x="539" y="518"/>
                </a:lnTo>
                <a:lnTo>
                  <a:pt x="534" y="524"/>
                </a:lnTo>
                <a:lnTo>
                  <a:pt x="529" y="529"/>
                </a:lnTo>
                <a:lnTo>
                  <a:pt x="524" y="534"/>
                </a:lnTo>
                <a:lnTo>
                  <a:pt x="518" y="539"/>
                </a:lnTo>
                <a:lnTo>
                  <a:pt x="513" y="544"/>
                </a:lnTo>
                <a:lnTo>
                  <a:pt x="507" y="549"/>
                </a:lnTo>
                <a:lnTo>
                  <a:pt x="501" y="554"/>
                </a:lnTo>
                <a:lnTo>
                  <a:pt x="495" y="558"/>
                </a:lnTo>
                <a:lnTo>
                  <a:pt x="489" y="563"/>
                </a:lnTo>
                <a:lnTo>
                  <a:pt x="483" y="567"/>
                </a:lnTo>
                <a:lnTo>
                  <a:pt x="477" y="571"/>
                </a:lnTo>
                <a:lnTo>
                  <a:pt x="471" y="575"/>
                </a:lnTo>
                <a:lnTo>
                  <a:pt x="464" y="579"/>
                </a:lnTo>
                <a:lnTo>
                  <a:pt x="458" y="583"/>
                </a:lnTo>
                <a:lnTo>
                  <a:pt x="451" y="586"/>
                </a:lnTo>
                <a:lnTo>
                  <a:pt x="444" y="589"/>
                </a:lnTo>
                <a:lnTo>
                  <a:pt x="438" y="593"/>
                </a:lnTo>
                <a:lnTo>
                  <a:pt x="431" y="596"/>
                </a:lnTo>
                <a:lnTo>
                  <a:pt x="424" y="598"/>
                </a:lnTo>
                <a:lnTo>
                  <a:pt x="417" y="601"/>
                </a:lnTo>
                <a:lnTo>
                  <a:pt x="409" y="604"/>
                </a:lnTo>
                <a:lnTo>
                  <a:pt x="402" y="606"/>
                </a:lnTo>
                <a:lnTo>
                  <a:pt x="395" y="608"/>
                </a:lnTo>
                <a:lnTo>
                  <a:pt x="387" y="610"/>
                </a:lnTo>
                <a:lnTo>
                  <a:pt x="380" y="612"/>
                </a:lnTo>
                <a:lnTo>
                  <a:pt x="372" y="614"/>
                </a:lnTo>
                <a:lnTo>
                  <a:pt x="365" y="615"/>
                </a:lnTo>
                <a:lnTo>
                  <a:pt x="357" y="616"/>
                </a:lnTo>
                <a:lnTo>
                  <a:pt x="349" y="618"/>
                </a:lnTo>
                <a:lnTo>
                  <a:pt x="342" y="618"/>
                </a:lnTo>
                <a:lnTo>
                  <a:pt x="334" y="619"/>
                </a:lnTo>
                <a:lnTo>
                  <a:pt x="326" y="620"/>
                </a:lnTo>
                <a:lnTo>
                  <a:pt x="318" y="620"/>
                </a:lnTo>
                <a:lnTo>
                  <a:pt x="310" y="620"/>
                </a:lnTo>
                <a:lnTo>
                  <a:pt x="302" y="620"/>
                </a:lnTo>
                <a:lnTo>
                  <a:pt x="294" y="620"/>
                </a:lnTo>
                <a:lnTo>
                  <a:pt x="286" y="619"/>
                </a:lnTo>
                <a:lnTo>
                  <a:pt x="278" y="618"/>
                </a:lnTo>
                <a:lnTo>
                  <a:pt x="271" y="618"/>
                </a:lnTo>
                <a:lnTo>
                  <a:pt x="263" y="616"/>
                </a:lnTo>
                <a:lnTo>
                  <a:pt x="255" y="615"/>
                </a:lnTo>
                <a:lnTo>
                  <a:pt x="248" y="614"/>
                </a:lnTo>
                <a:lnTo>
                  <a:pt x="240" y="612"/>
                </a:lnTo>
                <a:lnTo>
                  <a:pt x="233" y="610"/>
                </a:lnTo>
                <a:lnTo>
                  <a:pt x="225" y="608"/>
                </a:lnTo>
                <a:lnTo>
                  <a:pt x="218" y="606"/>
                </a:lnTo>
                <a:lnTo>
                  <a:pt x="211" y="604"/>
                </a:lnTo>
                <a:lnTo>
                  <a:pt x="203" y="601"/>
                </a:lnTo>
                <a:lnTo>
                  <a:pt x="196" y="598"/>
                </a:lnTo>
                <a:lnTo>
                  <a:pt x="189" y="596"/>
                </a:lnTo>
                <a:lnTo>
                  <a:pt x="182" y="593"/>
                </a:lnTo>
                <a:lnTo>
                  <a:pt x="176" y="589"/>
                </a:lnTo>
                <a:lnTo>
                  <a:pt x="169" y="586"/>
                </a:lnTo>
                <a:lnTo>
                  <a:pt x="162" y="583"/>
                </a:lnTo>
                <a:lnTo>
                  <a:pt x="156" y="579"/>
                </a:lnTo>
                <a:lnTo>
                  <a:pt x="149" y="575"/>
                </a:lnTo>
                <a:lnTo>
                  <a:pt x="143" y="571"/>
                </a:lnTo>
                <a:lnTo>
                  <a:pt x="137" y="567"/>
                </a:lnTo>
                <a:lnTo>
                  <a:pt x="131" y="563"/>
                </a:lnTo>
                <a:lnTo>
                  <a:pt x="125" y="558"/>
                </a:lnTo>
                <a:lnTo>
                  <a:pt x="119" y="554"/>
                </a:lnTo>
                <a:lnTo>
                  <a:pt x="113" y="549"/>
                </a:lnTo>
                <a:lnTo>
                  <a:pt x="107" y="544"/>
                </a:lnTo>
                <a:lnTo>
                  <a:pt x="102" y="539"/>
                </a:lnTo>
                <a:lnTo>
                  <a:pt x="100" y="538"/>
                </a:lnTo>
                <a:lnTo>
                  <a:pt x="100" y="160"/>
                </a:lnTo>
                <a:lnTo>
                  <a:pt x="581" y="160"/>
                </a:lnTo>
                <a:close/>
              </a:path>
            </a:pathLst>
          </a:custGeom>
          <a:gradFill>
            <a:gsLst>
              <a:gs pos="0">
                <a:srgbClr val="3D7BD9">
                  <a:alpha val="30000"/>
                </a:srgbClr>
              </a:gs>
              <a:gs pos="70000">
                <a:srgbClr val="0A2A52">
                  <a:alpha val="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/>
          <a:p/>
        </p:txBody>
      </p:sp>
      <p:sp>
        <p:nvSpPr>
          <p:cNvPr id="184" name="Freeform 183"/>
          <p:cNvSpPr/>
          <p:nvPr/>
        </p:nvSpPr>
        <p:spPr>
          <a:xfrm>
            <a:off x="7620000" y="3238500"/>
            <a:ext cx="5334000" cy="5334000"/>
          </a:xfrm>
          <a:custGeom>
            <a:avLst/>
            <a:gdLst/>
            <a:ahLst/>
            <a:cxnLst/>
            <a:pathLst>
              <a:path w="560" h="560">
                <a:moveTo>
                  <a:pt x="287" y="0"/>
                </a:moveTo>
                <a:lnTo>
                  <a:pt x="294" y="0"/>
                </a:lnTo>
                <a:lnTo>
                  <a:pt x="302" y="1"/>
                </a:lnTo>
                <a:lnTo>
                  <a:pt x="309" y="1"/>
                </a:lnTo>
                <a:lnTo>
                  <a:pt x="316" y="2"/>
                </a:lnTo>
                <a:lnTo>
                  <a:pt x="323" y="3"/>
                </a:lnTo>
                <a:lnTo>
                  <a:pt x="330" y="4"/>
                </a:lnTo>
                <a:lnTo>
                  <a:pt x="336" y="6"/>
                </a:lnTo>
                <a:lnTo>
                  <a:pt x="343" y="7"/>
                </a:lnTo>
                <a:lnTo>
                  <a:pt x="350" y="9"/>
                </a:lnTo>
                <a:lnTo>
                  <a:pt x="357" y="11"/>
                </a:lnTo>
                <a:lnTo>
                  <a:pt x="363" y="13"/>
                </a:lnTo>
                <a:lnTo>
                  <a:pt x="370" y="15"/>
                </a:lnTo>
                <a:lnTo>
                  <a:pt x="376" y="17"/>
                </a:lnTo>
                <a:lnTo>
                  <a:pt x="383" y="19"/>
                </a:lnTo>
                <a:lnTo>
                  <a:pt x="389" y="22"/>
                </a:lnTo>
                <a:lnTo>
                  <a:pt x="395" y="25"/>
                </a:lnTo>
                <a:lnTo>
                  <a:pt x="401" y="28"/>
                </a:lnTo>
                <a:lnTo>
                  <a:pt x="407" y="31"/>
                </a:lnTo>
                <a:lnTo>
                  <a:pt x="413" y="34"/>
                </a:lnTo>
                <a:lnTo>
                  <a:pt x="419" y="37"/>
                </a:lnTo>
                <a:lnTo>
                  <a:pt x="425" y="41"/>
                </a:lnTo>
                <a:lnTo>
                  <a:pt x="431" y="44"/>
                </a:lnTo>
                <a:lnTo>
                  <a:pt x="437" y="48"/>
                </a:lnTo>
                <a:lnTo>
                  <a:pt x="442" y="52"/>
                </a:lnTo>
                <a:lnTo>
                  <a:pt x="447" y="56"/>
                </a:lnTo>
                <a:lnTo>
                  <a:pt x="453" y="60"/>
                </a:lnTo>
                <a:lnTo>
                  <a:pt x="458" y="64"/>
                </a:lnTo>
                <a:lnTo>
                  <a:pt x="463" y="68"/>
                </a:lnTo>
                <a:lnTo>
                  <a:pt x="468" y="73"/>
                </a:lnTo>
                <a:lnTo>
                  <a:pt x="473" y="77"/>
                </a:lnTo>
                <a:lnTo>
                  <a:pt x="478" y="82"/>
                </a:lnTo>
                <a:lnTo>
                  <a:pt x="480" y="84"/>
                </a:lnTo>
                <a:lnTo>
                  <a:pt x="480" y="380"/>
                </a:lnTo>
                <a:lnTo>
                  <a:pt x="18" y="380"/>
                </a:lnTo>
                <a:lnTo>
                  <a:pt x="17" y="376"/>
                </a:lnTo>
                <a:lnTo>
                  <a:pt x="15" y="370"/>
                </a:lnTo>
                <a:lnTo>
                  <a:pt x="13" y="363"/>
                </a:lnTo>
                <a:lnTo>
                  <a:pt x="11" y="357"/>
                </a:lnTo>
                <a:lnTo>
                  <a:pt x="9" y="350"/>
                </a:lnTo>
                <a:lnTo>
                  <a:pt x="7" y="343"/>
                </a:lnTo>
                <a:lnTo>
                  <a:pt x="6" y="336"/>
                </a:lnTo>
                <a:lnTo>
                  <a:pt x="4" y="330"/>
                </a:lnTo>
                <a:lnTo>
                  <a:pt x="3" y="323"/>
                </a:lnTo>
                <a:lnTo>
                  <a:pt x="2" y="316"/>
                </a:lnTo>
                <a:lnTo>
                  <a:pt x="1" y="309"/>
                </a:lnTo>
                <a:lnTo>
                  <a:pt x="1" y="302"/>
                </a:lnTo>
                <a:lnTo>
                  <a:pt x="0" y="294"/>
                </a:lnTo>
                <a:lnTo>
                  <a:pt x="0" y="287"/>
                </a:lnTo>
                <a:lnTo>
                  <a:pt x="0" y="280"/>
                </a:lnTo>
                <a:lnTo>
                  <a:pt x="0" y="273"/>
                </a:lnTo>
                <a:lnTo>
                  <a:pt x="0" y="266"/>
                </a:lnTo>
                <a:lnTo>
                  <a:pt x="1" y="258"/>
                </a:lnTo>
                <a:lnTo>
                  <a:pt x="1" y="251"/>
                </a:lnTo>
                <a:lnTo>
                  <a:pt x="2" y="244"/>
                </a:lnTo>
                <a:lnTo>
                  <a:pt x="3" y="237"/>
                </a:lnTo>
                <a:lnTo>
                  <a:pt x="4" y="230"/>
                </a:lnTo>
                <a:lnTo>
                  <a:pt x="6" y="224"/>
                </a:lnTo>
                <a:lnTo>
                  <a:pt x="7" y="217"/>
                </a:lnTo>
                <a:lnTo>
                  <a:pt x="9" y="210"/>
                </a:lnTo>
                <a:lnTo>
                  <a:pt x="11" y="203"/>
                </a:lnTo>
                <a:lnTo>
                  <a:pt x="13" y="197"/>
                </a:lnTo>
                <a:lnTo>
                  <a:pt x="15" y="190"/>
                </a:lnTo>
                <a:lnTo>
                  <a:pt x="17" y="184"/>
                </a:lnTo>
                <a:lnTo>
                  <a:pt x="19" y="177"/>
                </a:lnTo>
                <a:lnTo>
                  <a:pt x="22" y="171"/>
                </a:lnTo>
                <a:lnTo>
                  <a:pt x="25" y="165"/>
                </a:lnTo>
                <a:lnTo>
                  <a:pt x="28" y="159"/>
                </a:lnTo>
                <a:lnTo>
                  <a:pt x="31" y="153"/>
                </a:lnTo>
                <a:lnTo>
                  <a:pt x="34" y="147"/>
                </a:lnTo>
                <a:lnTo>
                  <a:pt x="37" y="141"/>
                </a:lnTo>
                <a:lnTo>
                  <a:pt x="41" y="135"/>
                </a:lnTo>
                <a:lnTo>
                  <a:pt x="44" y="129"/>
                </a:lnTo>
                <a:lnTo>
                  <a:pt x="48" y="123"/>
                </a:lnTo>
                <a:lnTo>
                  <a:pt x="52" y="118"/>
                </a:lnTo>
                <a:lnTo>
                  <a:pt x="56" y="113"/>
                </a:lnTo>
                <a:lnTo>
                  <a:pt x="60" y="107"/>
                </a:lnTo>
                <a:lnTo>
                  <a:pt x="64" y="102"/>
                </a:lnTo>
                <a:lnTo>
                  <a:pt x="68" y="97"/>
                </a:lnTo>
                <a:lnTo>
                  <a:pt x="73" y="92"/>
                </a:lnTo>
                <a:lnTo>
                  <a:pt x="77" y="87"/>
                </a:lnTo>
                <a:lnTo>
                  <a:pt x="82" y="82"/>
                </a:lnTo>
                <a:lnTo>
                  <a:pt x="87" y="77"/>
                </a:lnTo>
                <a:lnTo>
                  <a:pt x="92" y="73"/>
                </a:lnTo>
                <a:lnTo>
                  <a:pt x="97" y="68"/>
                </a:lnTo>
                <a:lnTo>
                  <a:pt x="102" y="64"/>
                </a:lnTo>
                <a:lnTo>
                  <a:pt x="107" y="60"/>
                </a:lnTo>
                <a:lnTo>
                  <a:pt x="113" y="56"/>
                </a:lnTo>
                <a:lnTo>
                  <a:pt x="118" y="52"/>
                </a:lnTo>
                <a:lnTo>
                  <a:pt x="123" y="48"/>
                </a:lnTo>
                <a:lnTo>
                  <a:pt x="129" y="44"/>
                </a:lnTo>
                <a:lnTo>
                  <a:pt x="135" y="41"/>
                </a:lnTo>
                <a:lnTo>
                  <a:pt x="141" y="37"/>
                </a:lnTo>
                <a:lnTo>
                  <a:pt x="147" y="34"/>
                </a:lnTo>
                <a:lnTo>
                  <a:pt x="153" y="31"/>
                </a:lnTo>
                <a:lnTo>
                  <a:pt x="159" y="28"/>
                </a:lnTo>
                <a:lnTo>
                  <a:pt x="165" y="25"/>
                </a:lnTo>
                <a:lnTo>
                  <a:pt x="171" y="22"/>
                </a:lnTo>
                <a:lnTo>
                  <a:pt x="177" y="19"/>
                </a:lnTo>
                <a:lnTo>
                  <a:pt x="184" y="17"/>
                </a:lnTo>
                <a:lnTo>
                  <a:pt x="190" y="15"/>
                </a:lnTo>
                <a:lnTo>
                  <a:pt x="197" y="13"/>
                </a:lnTo>
                <a:lnTo>
                  <a:pt x="203" y="11"/>
                </a:lnTo>
                <a:lnTo>
                  <a:pt x="210" y="9"/>
                </a:lnTo>
                <a:lnTo>
                  <a:pt x="217" y="7"/>
                </a:lnTo>
                <a:lnTo>
                  <a:pt x="224" y="6"/>
                </a:lnTo>
                <a:lnTo>
                  <a:pt x="230" y="4"/>
                </a:lnTo>
                <a:lnTo>
                  <a:pt x="237" y="3"/>
                </a:lnTo>
                <a:lnTo>
                  <a:pt x="244" y="2"/>
                </a:lnTo>
                <a:lnTo>
                  <a:pt x="251" y="1"/>
                </a:lnTo>
                <a:lnTo>
                  <a:pt x="258" y="1"/>
                </a:lnTo>
                <a:lnTo>
                  <a:pt x="266" y="0"/>
                </a:lnTo>
                <a:lnTo>
                  <a:pt x="273" y="0"/>
                </a:lnTo>
                <a:lnTo>
                  <a:pt x="280" y="0"/>
                </a:lnTo>
                <a:close/>
              </a:path>
            </a:pathLst>
          </a:custGeom>
          <a:gradFill>
            <a:gsLst>
              <a:gs pos="0">
                <a:srgbClr val="1E4FA8">
                  <a:alpha val="28000"/>
                </a:srgbClr>
              </a:gs>
              <a:gs pos="72000">
                <a:srgbClr val="0A2A52">
                  <a:alpha val="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/>
          <a:p/>
        </p:txBody>
      </p:sp>
      <p:sp>
        <p:nvSpPr>
          <p:cNvPr id="185" name="Rectangles 184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3D7BD9"/>
          </a:solidFill>
        </p:spPr>
        <p:txBody>
          <a:bodyPr/>
          <a:p/>
        </p:txBody>
      </p:sp>
      <p:sp>
        <p:nvSpPr>
          <p:cNvPr id="186" name="Text Box 185" descr="{&quot;isTemplate&quot;:true,&quot;type&quot;:&quot;text&quot;}"/>
          <p:cNvSpPr txBox="1"/>
          <p:nvPr/>
        </p:nvSpPr>
        <p:spPr>
          <a:xfrm>
            <a:off x="8134350" y="723900"/>
            <a:ext cx="35242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9DB4D6"/>
                </a:solidFill>
                <a:latin typeface="Microsoft YaHei"/>
                <a:ea typeface="Microsoft YaHei"/>
              </a:rPr>
              <a:t>2026 Energy Evaluation Asia Pacific Virtual Conference</a:t>
            </a:r>
            <a:endParaRPr lang="en-US" sz="1125">
              <a:solidFill>
                <a:srgbClr val="9DB4D6"/>
              </a:solidFill>
              <a:latin typeface="Microsoft YaHei"/>
              <a:ea typeface="Microsoft YaHei"/>
            </a:endParaRPr>
          </a:p>
        </p:txBody>
      </p:sp>
      <p:pic>
        <p:nvPicPr>
          <p:cNvPr id="187" name="Picture 186"/>
          <p:cNvPicPr>
            <a:picLocks noChangeAspect="1"/>
          </p:cNvPicPr>
          <p:nvPr/>
        </p:nvPicPr>
        <p:blipFill>
          <a:blip r:embed="rId1">
            <a:alphaModFix amt="95000"/>
          </a:blip>
          <a:srcRect l="128" r="128"/>
          <a:stretch>
            <a:fillRect/>
          </a:stretch>
        </p:blipFill>
        <p:spPr>
          <a:xfrm>
            <a:off x="533400" y="495300"/>
            <a:ext cx="2381250" cy="628650"/>
          </a:xfrm>
          <a:prstGeom prst="rect">
            <a:avLst/>
          </a:prstGeom>
        </p:spPr>
      </p:pic>
      <p:sp>
        <p:nvSpPr>
          <p:cNvPr id="188" name="Text Box 187" descr="{&quot;isTemplate&quot;:true,&quot;type&quot;:&quot;text&quot;}"/>
          <p:cNvSpPr txBox="1"/>
          <p:nvPr/>
        </p:nvSpPr>
        <p:spPr>
          <a:xfrm>
            <a:off x="533400" y="2190750"/>
            <a:ext cx="7810500" cy="600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900" b="1">
                <a:solidFill>
                  <a:srgbClr val="FFFFFF"/>
                </a:solidFill>
                <a:latin typeface="Georgia" panose="02040502050405090303"/>
                <a:ea typeface="Georgia" panose="02040502050405090303"/>
              </a:rPr>
              <a:t>Thank you</a:t>
            </a:r>
            <a:endParaRPr lang="en-US" sz="3900" b="1">
              <a:solidFill>
                <a:srgbClr val="FFFFFF"/>
              </a:solidFill>
              <a:latin typeface="Georgia" panose="02040502050405090303"/>
              <a:ea typeface="Georgia" panose="02040502050405090303"/>
            </a:endParaRPr>
          </a:p>
        </p:txBody>
      </p:sp>
      <p:sp>
        <p:nvSpPr>
          <p:cNvPr id="189" name="Text Box 188" descr="{&quot;isTemplate&quot;:true,&quot;type&quot;:&quot;text&quot;}"/>
          <p:cNvSpPr txBox="1"/>
          <p:nvPr/>
        </p:nvSpPr>
        <p:spPr>
          <a:xfrm>
            <a:off x="533400" y="3000375"/>
            <a:ext cx="7810500" cy="8572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1875">
                <a:solidFill>
                  <a:srgbClr val="BBD0EA"/>
                </a:solidFill>
                <a:latin typeface="Microsoft YaHei"/>
                <a:ea typeface="Microsoft YaHei"/>
              </a:rPr>
              <a:t>When evaluation is independent, credible and useful,</a:t>
            </a:r>
            <a:endParaRPr lang="en-US" sz="1875">
              <a:solidFill>
                <a:srgbClr val="BBD0EA"/>
              </a:solidFill>
              <a:latin typeface="Microsoft YaHei"/>
              <a:ea typeface="Microsoft YaHei"/>
            </a:endParaRPr>
          </a:p>
          <a:p>
            <a:pPr>
              <a:lnSpc>
                <a:spcPct val="150000"/>
              </a:lnSpc>
            </a:pPr>
            <a:r>
              <a:rPr lang="en-US" sz="1875">
                <a:solidFill>
                  <a:srgbClr val="BBD0EA"/>
                </a:solidFill>
                <a:latin typeface="Microsoft YaHei"/>
                <a:ea typeface="Microsoft YaHei"/>
              </a:rPr>
              <a:t>it becomes part of the infrastructure of justice.</a:t>
            </a:r>
            <a:endParaRPr lang="en-US" sz="1875">
              <a:solidFill>
                <a:srgbClr val="BBD0EA"/>
              </a:solidFill>
              <a:latin typeface="Microsoft YaHei"/>
              <a:ea typeface="Microsoft YaHei"/>
            </a:endParaRPr>
          </a:p>
        </p:txBody>
      </p:sp>
      <p:sp>
        <p:nvSpPr>
          <p:cNvPr id="190" name="Rounded Rectangle 189"/>
          <p:cNvSpPr/>
          <p:nvPr/>
        </p:nvSpPr>
        <p:spPr>
          <a:xfrm>
            <a:off x="533400" y="4067175"/>
            <a:ext cx="1047750" cy="47625"/>
          </a:xfrm>
          <a:prstGeom prst="roundRect">
            <a:avLst>
              <a:gd name="adj" fmla="val 40000"/>
            </a:avLst>
          </a:prstGeom>
          <a:solidFill>
            <a:srgbClr val="FFC107"/>
          </a:solidFill>
        </p:spPr>
        <p:txBody>
          <a:bodyPr/>
          <a:p/>
        </p:txBody>
      </p:sp>
      <p:sp>
        <p:nvSpPr>
          <p:cNvPr id="191" name="Rounded Rectangle 190"/>
          <p:cNvSpPr/>
          <p:nvPr/>
        </p:nvSpPr>
        <p:spPr>
          <a:xfrm>
            <a:off x="533400" y="4181475"/>
            <a:ext cx="4495800" cy="1247775"/>
          </a:xfrm>
          <a:prstGeom prst="roundRect">
            <a:avLst>
              <a:gd name="adj" fmla="val 9160"/>
            </a:avLst>
          </a:prstGeom>
          <a:solidFill>
            <a:srgbClr val="FFFFFF">
              <a:alpha val="8000"/>
            </a:srgbClr>
          </a:solidFill>
        </p:spPr>
        <p:txBody>
          <a:bodyPr/>
          <a:p/>
        </p:txBody>
      </p:sp>
      <p:sp>
        <p:nvSpPr>
          <p:cNvPr id="192" name="Text Box 191" descr="{&quot;isTemplate&quot;:true,&quot;type&quot;:&quot;text&quot;}"/>
          <p:cNvSpPr txBox="1"/>
          <p:nvPr/>
        </p:nvSpPr>
        <p:spPr>
          <a:xfrm>
            <a:off x="762000" y="4352925"/>
            <a:ext cx="4038600" cy="4572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</a:rPr>
              <a:t>Lan WU · Lecturer, Ocean University of China</a:t>
            </a:r>
            <a:endParaRPr lang="en-US" sz="1500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193" name="Text Box 192" descr="{&quot;isTemplate&quot;:true,&quot;type&quot;:&quot;text&quot;}"/>
          <p:cNvSpPr txBox="1"/>
          <p:nvPr/>
        </p:nvSpPr>
        <p:spPr>
          <a:xfrm>
            <a:off x="762000" y="4867275"/>
            <a:ext cx="4038600" cy="3905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en-US" sz="1275">
                <a:solidFill>
                  <a:srgbClr val="BBD0EA"/>
                </a:solidFill>
                <a:latin typeface="Microsoft YaHei"/>
                <a:ea typeface="Microsoft YaHei"/>
              </a:rPr>
              <a:t>wulan@ouc.edu.cn · questions, data and collaboration welcome</a:t>
            </a:r>
            <a:endParaRPr lang="en-US" sz="1275">
              <a:solidFill>
                <a:srgbClr val="BBD0EA"/>
              </a:solidFill>
              <a:latin typeface="Microsoft YaHei"/>
              <a:ea typeface="Microsoft YaHei"/>
            </a:endParaRPr>
          </a:p>
        </p:txBody>
      </p:sp>
      <p:sp>
        <p:nvSpPr>
          <p:cNvPr id="194" name="Rounded Rectangle 193"/>
          <p:cNvSpPr/>
          <p:nvPr/>
        </p:nvSpPr>
        <p:spPr>
          <a:xfrm>
            <a:off x="5238750" y="4181475"/>
            <a:ext cx="3733800" cy="1247775"/>
          </a:xfrm>
          <a:prstGeom prst="roundRect">
            <a:avLst>
              <a:gd name="adj" fmla="val 9160"/>
            </a:avLst>
          </a:prstGeom>
          <a:solidFill>
            <a:srgbClr val="3D7BD9">
              <a:alpha val="30000"/>
            </a:srgbClr>
          </a:solidFill>
        </p:spPr>
        <p:txBody>
          <a:bodyPr/>
          <a:p/>
        </p:txBody>
      </p:sp>
      <p:sp>
        <p:nvSpPr>
          <p:cNvPr id="195" name="Text Box 194" descr="{&quot;isTemplate&quot;:true,&quot;type&quot;:&quot;text&quot;}"/>
          <p:cNvSpPr txBox="1"/>
          <p:nvPr/>
        </p:nvSpPr>
        <p:spPr>
          <a:xfrm>
            <a:off x="5467350" y="4352925"/>
            <a:ext cx="32766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</a:rPr>
              <a:t>Junhua QU · Pratus Group</a:t>
            </a:r>
            <a:endParaRPr lang="en-US" sz="1500" b="1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196" name="Text Box 195" descr="{&quot;isTemplate&quot;:true,&quot;type&quot;:&quot;text&quot;}"/>
          <p:cNvSpPr txBox="1"/>
          <p:nvPr/>
        </p:nvSpPr>
        <p:spPr>
          <a:xfrm>
            <a:off x="5467350" y="4638675"/>
            <a:ext cx="32766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>
                <a:solidFill>
                  <a:srgbClr val="BBD0EA"/>
                </a:solidFill>
                <a:latin typeface="Microsoft YaHei"/>
                <a:ea typeface="Microsoft YaHei"/>
              </a:rPr>
              <a:t>Energy Analyst</a:t>
            </a:r>
            <a:endParaRPr lang="en-US" sz="1275">
              <a:solidFill>
                <a:srgbClr val="BBD0EA"/>
              </a:solidFill>
              <a:latin typeface="Microsoft YaHei"/>
              <a:ea typeface="Microsoft YaHei"/>
            </a:endParaRPr>
          </a:p>
        </p:txBody>
      </p:sp>
      <p:sp>
        <p:nvSpPr>
          <p:cNvPr id="197" name="Rounded Rectangle 196"/>
          <p:cNvSpPr/>
          <p:nvPr/>
        </p:nvSpPr>
        <p:spPr>
          <a:xfrm>
            <a:off x="533400" y="6153150"/>
            <a:ext cx="95250" cy="95250"/>
          </a:xfrm>
          <a:prstGeom prst="roundRect">
            <a:avLst>
              <a:gd name="adj" fmla="val 50000"/>
            </a:avLst>
          </a:prstGeom>
          <a:solidFill>
            <a:srgbClr val="FFC107"/>
          </a:solidFill>
        </p:spPr>
        <p:txBody>
          <a:bodyPr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13755</Words>
  <Application>WPS Presentation</Application>
  <PresentationFormat/>
  <Paragraphs>547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Arial</vt:lpstr>
      <vt:lpstr>SimSun</vt:lpstr>
      <vt:lpstr>Wingdings</vt:lpstr>
      <vt:lpstr>Microsoft YaHei</vt:lpstr>
      <vt:lpstr>汉仪旗黑</vt:lpstr>
      <vt:lpstr>Georgia</vt:lpstr>
      <vt:lpstr>Calibri</vt:lpstr>
      <vt:lpstr>Helvetica Neue</vt:lpstr>
      <vt:lpstr>SimSun</vt:lpstr>
      <vt:lpstr>Arial Unicode MS</vt:lpstr>
      <vt:lpstr>Georgia</vt:lpstr>
      <vt:lpstr>Microsoft YaHei</vt:lpstr>
      <vt:lpstr>汉仪书宋二KW</vt:lpstr>
      <vt:lpstr>宋体-简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WU Lan</cp:lastModifiedBy>
  <cp:revision>3</cp:revision>
  <dcterms:created xsi:type="dcterms:W3CDTF">2026-09-30T15:51:38Z</dcterms:created>
  <dcterms:modified xsi:type="dcterms:W3CDTF">2026-09-30T15:51:38Z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121183D2D2B755BC0A30BD6AC2676F01_43</vt:lpwstr>
  </property>
  <property fmtid="{D5CDD505-2E9C-101B-9397-08002B2CF9AE}" pid="3" name="KSOProductBuildVer">
    <vt:lpwstr>1033-7.2.2.8955</vt:lpwstr>
  </property>
</Properties>
</file>