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3" r:id="rId2"/>
    <p:sldId id="2147475392" r:id="rId3"/>
    <p:sldId id="2147475426" r:id="rId4"/>
    <p:sldId id="2147475422" r:id="rId5"/>
    <p:sldId id="266" r:id="rId6"/>
    <p:sldId id="267" r:id="rId7"/>
    <p:sldId id="2147475446" r:id="rId8"/>
    <p:sldId id="2147475428" r:id="rId9"/>
    <p:sldId id="2147475433" r:id="rId10"/>
    <p:sldId id="2147475444" r:id="rId11"/>
    <p:sldId id="2147475442" r:id="rId12"/>
    <p:sldId id="2147475424" r:id="rId13"/>
    <p:sldId id="2147475437" r:id="rId14"/>
    <p:sldId id="2147475438" r:id="rId15"/>
    <p:sldId id="2147475445" r:id="rId16"/>
    <p:sldId id="2147475436" r:id="rId17"/>
    <p:sldId id="2147475429" r:id="rId18"/>
    <p:sldId id="2147475431" r:id="rId19"/>
    <p:sldId id="2147475432" r:id="rId20"/>
    <p:sldId id="271" r:id="rId2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63E546-5B59-E5A2-EC8F-404BEC0EF5F9}" name="Sumin Song" initials="SS" userId="S::sumin.song@gggi.org::5a8b46b1-d4b6-44b5-8ac0-8140073c9437" providerId="AD"/>
  <p188:author id="{59A54775-FAA7-BDF3-75D5-A4A2CDE3B1A7}" name="Yoonyoung Jung" initials="YJ" userId="S::yoonyoung.jung@gggi.org::24c5cede-95a0-4125-ba45-ff19eeb9668c" providerId="AD"/>
  <p188:author id="{B69048F9-1A2D-456C-7915-14262B040099}" name="Sohna Ngum" initials="SN" userId="S::sohna.ngum@gggi.org::ba7b4a05-f7f5-4468-8e00-2d2c3acc908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4AF97"/>
    <a:srgbClr val="FFF8A5"/>
    <a:srgbClr val="CDF2EB"/>
    <a:srgbClr val="06B89D"/>
    <a:srgbClr val="2523A4"/>
    <a:srgbClr val="D7D4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01" dt="2026-09-30T14:23:06.020"/>
    <p1510:client id="{5E4E65E9-F87C-1901-A75F-04DDBBFBBC95}" v="7" dt="2026-09-30T14:13:41.889"/>
    <p1510:client id="{AF0C67AE-4586-B04E-8BC8-15DE5B1C47D4}" v="660" dt="2026-09-30T08:40:28.161"/>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03"/>
    <p:restoredTop sz="94651"/>
  </p:normalViewPr>
  <p:slideViewPr>
    <p:cSldViewPr snapToGrid="0">
      <p:cViewPr>
        <p:scale>
          <a:sx n="81" d="100"/>
          <a:sy n="81" d="100"/>
        </p:scale>
        <p:origin x="680" y="7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0115D1-00A5-4BD4-94AC-2156039D86F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E234CC1-5432-4B35-BE55-3E589C2E9DA7}">
      <dgm:prSet custT="1"/>
      <dgm:spPr>
        <a:solidFill>
          <a:srgbClr val="CDF2EB"/>
        </a:solidFill>
      </dgm:spPr>
      <dgm:t>
        <a:bodyPr/>
        <a:lstStyle/>
        <a:p>
          <a:r>
            <a:rPr lang="en-US" sz="1400" b="1" dirty="0">
              <a:solidFill>
                <a:schemeClr val="tx1"/>
              </a:solidFill>
            </a:rPr>
            <a:t>RBM is an overarching management strategy that integrates and drives GGGI’s Value Chain and business process in the production of core goods and services</a:t>
          </a:r>
          <a:r>
            <a:rPr lang="en-US" sz="1400" dirty="0">
              <a:solidFill>
                <a:schemeClr val="tx1"/>
              </a:solidFill>
            </a:rPr>
            <a:t> that will deliver quality and higher-level outcomes and impact, which align with partner countries NDC and SDG commitments and national development priorities.</a:t>
          </a:r>
        </a:p>
      </dgm:t>
    </dgm:pt>
    <dgm:pt modelId="{B8E0CDF1-376A-45AB-862F-F5832DD7554B}" type="parTrans" cxnId="{49B7547B-DF89-41FF-8705-2CDEBAAAD721}">
      <dgm:prSet/>
      <dgm:spPr/>
      <dgm:t>
        <a:bodyPr/>
        <a:lstStyle/>
        <a:p>
          <a:endParaRPr lang="en-US" sz="1400"/>
        </a:p>
      </dgm:t>
    </dgm:pt>
    <dgm:pt modelId="{8B27A7A0-EF96-4711-9A46-6804AA507D1F}" type="sibTrans" cxnId="{49B7547B-DF89-41FF-8705-2CDEBAAAD721}">
      <dgm:prSet/>
      <dgm:spPr/>
      <dgm:t>
        <a:bodyPr/>
        <a:lstStyle/>
        <a:p>
          <a:endParaRPr lang="en-US" sz="1400"/>
        </a:p>
      </dgm:t>
    </dgm:pt>
    <dgm:pt modelId="{C174B761-EA2D-4049-AAEF-30FD10795742}">
      <dgm:prSet custT="1"/>
      <dgm:spPr>
        <a:solidFill>
          <a:srgbClr val="CDF2EB"/>
        </a:solidFill>
        <a:ln w="1905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l" defTabSz="711200">
            <a:lnSpc>
              <a:spcPct val="90000"/>
            </a:lnSpc>
            <a:spcBef>
              <a:spcPct val="0"/>
            </a:spcBef>
            <a:spcAft>
              <a:spcPct val="35000"/>
            </a:spcAft>
            <a:buNone/>
          </a:pPr>
          <a:r>
            <a:rPr lang="en-US" sz="1400" kern="1200" dirty="0">
              <a:solidFill>
                <a:schemeClr val="tx1"/>
              </a:solidFill>
              <a:latin typeface="Aptos" panose="02110004020202020204"/>
              <a:ea typeface="+mn-ea"/>
              <a:cs typeface="+mn-cs"/>
            </a:rPr>
            <a:t>It integrates and connects the components of strategy/budgeting, HR, finance, technology and project management through the various steps in the project cycle management (PCM 1-5) that form its established value chain into causal relationships, utilizing a feedback loop that facilitates the necessary adjustments and improvements to the results delivery and monitoring process. </a:t>
          </a:r>
          <a:r>
            <a:rPr lang="en-US" sz="1400" b="1" kern="1200" dirty="0">
              <a:solidFill>
                <a:schemeClr val="tx1"/>
              </a:solidFill>
              <a:latin typeface="Aptos" panose="02110004020202020204"/>
              <a:ea typeface="+mn-ea"/>
              <a:cs typeface="+mn-cs"/>
            </a:rPr>
            <a:t>The RBM process points to quality of design, implementation and reporting of results generated by our support to the partner countries in the transition to a model of green growth.</a:t>
          </a:r>
        </a:p>
      </dgm:t>
    </dgm:pt>
    <dgm:pt modelId="{3295F8CA-41CA-4145-A262-D725C73ACC89}" type="parTrans" cxnId="{B6A42178-06B2-4C7E-8881-653703A909C2}">
      <dgm:prSet/>
      <dgm:spPr/>
      <dgm:t>
        <a:bodyPr/>
        <a:lstStyle/>
        <a:p>
          <a:endParaRPr lang="en-US" sz="1400"/>
        </a:p>
      </dgm:t>
    </dgm:pt>
    <dgm:pt modelId="{8A16E562-986C-4EB9-AAFE-59616038A3A9}" type="sibTrans" cxnId="{B6A42178-06B2-4C7E-8881-653703A909C2}">
      <dgm:prSet/>
      <dgm:spPr/>
      <dgm:t>
        <a:bodyPr/>
        <a:lstStyle/>
        <a:p>
          <a:endParaRPr lang="en-US" sz="1400"/>
        </a:p>
      </dgm:t>
    </dgm:pt>
    <dgm:pt modelId="{63576943-C5A2-4661-A8CB-428EDC482102}">
      <dgm:prSet custT="1"/>
      <dgm:spPr>
        <a:solidFill>
          <a:srgbClr val="CDF2EB"/>
        </a:solidFill>
        <a:ln w="19050" cap="flat" cmpd="sng" algn="ctr">
          <a:solidFill>
            <a:prstClr val="white">
              <a:hueOff val="0"/>
              <a:satOff val="0"/>
              <a:lumOff val="0"/>
              <a:alphaOff val="0"/>
            </a:prstClr>
          </a:solidFill>
          <a:prstDash val="solid"/>
          <a:miter lim="800000"/>
        </a:ln>
        <a:effectLst/>
      </dgm:spPr>
      <dgm:t>
        <a:bodyPr spcFirstLastPara="0" vert="horz" wrap="square" lIns="60960" tIns="60960" rIns="60960" bIns="60960" numCol="1" spcCol="1270" anchor="ctr" anchorCtr="0"/>
        <a:lstStyle/>
        <a:p>
          <a:pPr marL="0" lvl="0" indent="0" algn="l" defTabSz="711200">
            <a:lnSpc>
              <a:spcPct val="90000"/>
            </a:lnSpc>
            <a:spcBef>
              <a:spcPct val="0"/>
            </a:spcBef>
            <a:spcAft>
              <a:spcPct val="35000"/>
            </a:spcAft>
            <a:buNone/>
          </a:pPr>
          <a:r>
            <a:rPr lang="en-US" sz="1400" kern="1200" dirty="0">
              <a:solidFill>
                <a:schemeClr val="tx1"/>
              </a:solidFill>
              <a:latin typeface="Aptos" panose="02110004020202020204"/>
              <a:ea typeface="+mn-ea"/>
              <a:cs typeface="+mn-cs"/>
            </a:rPr>
            <a:t>Strategy 2030 adopted six SOs for GGGI’s operations. These SOs form the core of GGGI’s RBM system and focus its operations on measurable impacts that anchor in-country and global programmatic activities to partner countries NDC and SDG commitments. This shift from a traditional, input-based approach, to a results-based approach challenges GGGI to define its contributions to the six SOs against partner countries’ official targets.  These changes have redefined GGGI’s long-term goals and results framework and will set the organization’s ambitions high in ensuring its organizational relevance and value addition in the context of the global compacts. </a:t>
          </a:r>
        </a:p>
      </dgm:t>
    </dgm:pt>
    <dgm:pt modelId="{8080BCEA-1BD3-4BB9-B7B8-1816E248C51F}" type="parTrans" cxnId="{BDEDBE1D-5A86-49E3-BDD7-D43B2429DDC3}">
      <dgm:prSet/>
      <dgm:spPr/>
      <dgm:t>
        <a:bodyPr/>
        <a:lstStyle/>
        <a:p>
          <a:endParaRPr lang="en-US" sz="1400"/>
        </a:p>
      </dgm:t>
    </dgm:pt>
    <dgm:pt modelId="{16589500-9ECB-4302-A836-DC3469DD5010}" type="sibTrans" cxnId="{BDEDBE1D-5A86-49E3-BDD7-D43B2429DDC3}">
      <dgm:prSet/>
      <dgm:spPr/>
      <dgm:t>
        <a:bodyPr/>
        <a:lstStyle/>
        <a:p>
          <a:endParaRPr lang="en-US" sz="1400"/>
        </a:p>
      </dgm:t>
    </dgm:pt>
    <dgm:pt modelId="{2D200DB3-8678-4976-9E46-70CD2EA653F8}" type="pres">
      <dgm:prSet presAssocID="{E80115D1-00A5-4BD4-94AC-2156039D86FB}" presName="linear" presStyleCnt="0">
        <dgm:presLayoutVars>
          <dgm:animLvl val="lvl"/>
          <dgm:resizeHandles val="exact"/>
        </dgm:presLayoutVars>
      </dgm:prSet>
      <dgm:spPr/>
    </dgm:pt>
    <dgm:pt modelId="{45ECCC9B-D7E0-4B30-AEB0-2ACFFA72BA1D}" type="pres">
      <dgm:prSet presAssocID="{EE234CC1-5432-4B35-BE55-3E589C2E9DA7}" presName="parentText" presStyleLbl="node1" presStyleIdx="0" presStyleCnt="3" custScaleY="104785" custLinFactNeighborX="-1249" custLinFactNeighborY="-20729">
        <dgm:presLayoutVars>
          <dgm:chMax val="0"/>
          <dgm:bulletEnabled val="1"/>
        </dgm:presLayoutVars>
      </dgm:prSet>
      <dgm:spPr/>
    </dgm:pt>
    <dgm:pt modelId="{9DC1B908-D53E-4B86-BBF3-D60DDCCF3592}" type="pres">
      <dgm:prSet presAssocID="{8B27A7A0-EF96-4711-9A46-6804AA507D1F}" presName="spacer" presStyleCnt="0"/>
      <dgm:spPr/>
    </dgm:pt>
    <dgm:pt modelId="{99615F19-EFE5-4580-916F-B21168A51913}" type="pres">
      <dgm:prSet presAssocID="{C174B761-EA2D-4049-AAEF-30FD10795742}" presName="parentText" presStyleLbl="node1" presStyleIdx="1" presStyleCnt="3" custLinFactNeighborY="1407">
        <dgm:presLayoutVars>
          <dgm:chMax val="0"/>
          <dgm:bulletEnabled val="1"/>
        </dgm:presLayoutVars>
      </dgm:prSet>
      <dgm:spPr>
        <a:xfrm>
          <a:off x="0" y="2176352"/>
          <a:ext cx="7056471" cy="1886515"/>
        </a:xfrm>
        <a:prstGeom prst="roundRect">
          <a:avLst/>
        </a:prstGeom>
      </dgm:spPr>
    </dgm:pt>
    <dgm:pt modelId="{71240BCA-DCD0-4E76-A2DA-5A46818237E0}" type="pres">
      <dgm:prSet presAssocID="{8A16E562-986C-4EB9-AAFE-59616038A3A9}" presName="spacer" presStyleCnt="0"/>
      <dgm:spPr/>
    </dgm:pt>
    <dgm:pt modelId="{23048AC8-293B-4C32-BFCE-0651432CF85A}" type="pres">
      <dgm:prSet presAssocID="{63576943-C5A2-4661-A8CB-428EDC482102}" presName="parentText" presStyleLbl="node1" presStyleIdx="2" presStyleCnt="3">
        <dgm:presLayoutVars>
          <dgm:chMax val="0"/>
          <dgm:bulletEnabled val="1"/>
        </dgm:presLayoutVars>
      </dgm:prSet>
      <dgm:spPr>
        <a:xfrm>
          <a:off x="0" y="4138677"/>
          <a:ext cx="7056471" cy="2005656"/>
        </a:xfrm>
        <a:prstGeom prst="roundRect">
          <a:avLst/>
        </a:prstGeom>
      </dgm:spPr>
    </dgm:pt>
  </dgm:ptLst>
  <dgm:cxnLst>
    <dgm:cxn modelId="{31F22A11-0E57-4D97-A0CB-7F6A28E187B5}" type="presOf" srcId="{E80115D1-00A5-4BD4-94AC-2156039D86FB}" destId="{2D200DB3-8678-4976-9E46-70CD2EA653F8}" srcOrd="0" destOrd="0" presId="urn:microsoft.com/office/officeart/2005/8/layout/vList2"/>
    <dgm:cxn modelId="{BDEDBE1D-5A86-49E3-BDD7-D43B2429DDC3}" srcId="{E80115D1-00A5-4BD4-94AC-2156039D86FB}" destId="{63576943-C5A2-4661-A8CB-428EDC482102}" srcOrd="2" destOrd="0" parTransId="{8080BCEA-1BD3-4BB9-B7B8-1816E248C51F}" sibTransId="{16589500-9ECB-4302-A836-DC3469DD5010}"/>
    <dgm:cxn modelId="{D50E8123-28D8-45E5-AFAD-DB21BBB780D7}" type="presOf" srcId="{63576943-C5A2-4661-A8CB-428EDC482102}" destId="{23048AC8-293B-4C32-BFCE-0651432CF85A}" srcOrd="0" destOrd="0" presId="urn:microsoft.com/office/officeart/2005/8/layout/vList2"/>
    <dgm:cxn modelId="{DFD9BA52-410E-42E4-BB91-761DEBF6D899}" type="presOf" srcId="{EE234CC1-5432-4B35-BE55-3E589C2E9DA7}" destId="{45ECCC9B-D7E0-4B30-AEB0-2ACFFA72BA1D}" srcOrd="0" destOrd="0" presId="urn:microsoft.com/office/officeart/2005/8/layout/vList2"/>
    <dgm:cxn modelId="{B6A42178-06B2-4C7E-8881-653703A909C2}" srcId="{E80115D1-00A5-4BD4-94AC-2156039D86FB}" destId="{C174B761-EA2D-4049-AAEF-30FD10795742}" srcOrd="1" destOrd="0" parTransId="{3295F8CA-41CA-4145-A262-D725C73ACC89}" sibTransId="{8A16E562-986C-4EB9-AAFE-59616038A3A9}"/>
    <dgm:cxn modelId="{49B7547B-DF89-41FF-8705-2CDEBAAAD721}" srcId="{E80115D1-00A5-4BD4-94AC-2156039D86FB}" destId="{EE234CC1-5432-4B35-BE55-3E589C2E9DA7}" srcOrd="0" destOrd="0" parTransId="{B8E0CDF1-376A-45AB-862F-F5832DD7554B}" sibTransId="{8B27A7A0-EF96-4711-9A46-6804AA507D1F}"/>
    <dgm:cxn modelId="{9A2515DA-B8A6-474F-B98E-9D990CE6CC4D}" type="presOf" srcId="{C174B761-EA2D-4049-AAEF-30FD10795742}" destId="{99615F19-EFE5-4580-916F-B21168A51913}" srcOrd="0" destOrd="0" presId="urn:microsoft.com/office/officeart/2005/8/layout/vList2"/>
    <dgm:cxn modelId="{2826C2E1-9554-418C-BBC2-BCAE24DAA82E}" type="presParOf" srcId="{2D200DB3-8678-4976-9E46-70CD2EA653F8}" destId="{45ECCC9B-D7E0-4B30-AEB0-2ACFFA72BA1D}" srcOrd="0" destOrd="0" presId="urn:microsoft.com/office/officeart/2005/8/layout/vList2"/>
    <dgm:cxn modelId="{3321B06C-FE53-4075-9D62-6C1B6C832CB5}" type="presParOf" srcId="{2D200DB3-8678-4976-9E46-70CD2EA653F8}" destId="{9DC1B908-D53E-4B86-BBF3-D60DDCCF3592}" srcOrd="1" destOrd="0" presId="urn:microsoft.com/office/officeart/2005/8/layout/vList2"/>
    <dgm:cxn modelId="{C6CA4869-5AA1-431C-B768-B72AF1085AAF}" type="presParOf" srcId="{2D200DB3-8678-4976-9E46-70CD2EA653F8}" destId="{99615F19-EFE5-4580-916F-B21168A51913}" srcOrd="2" destOrd="0" presId="urn:microsoft.com/office/officeart/2005/8/layout/vList2"/>
    <dgm:cxn modelId="{74F7529E-3A57-490B-885E-C5E9FAF5248F}" type="presParOf" srcId="{2D200DB3-8678-4976-9E46-70CD2EA653F8}" destId="{71240BCA-DCD0-4E76-A2DA-5A46818237E0}" srcOrd="3" destOrd="0" presId="urn:microsoft.com/office/officeart/2005/8/layout/vList2"/>
    <dgm:cxn modelId="{8F4A2095-35E6-43AC-AB62-7D34D182E62D}" type="presParOf" srcId="{2D200DB3-8678-4976-9E46-70CD2EA653F8}" destId="{23048AC8-293B-4C32-BFCE-0651432CF85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CCC9B-D7E0-4B30-AEB0-2ACFFA72BA1D}">
      <dsp:nvSpPr>
        <dsp:cNvPr id="0" name=""/>
        <dsp:cNvSpPr/>
      </dsp:nvSpPr>
      <dsp:spPr>
        <a:xfrm>
          <a:off x="0" y="1"/>
          <a:ext cx="7056471" cy="1958606"/>
        </a:xfrm>
        <a:prstGeom prst="roundRect">
          <a:avLst/>
        </a:prstGeom>
        <a:solidFill>
          <a:srgbClr val="CDF2E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tx1"/>
              </a:solidFill>
            </a:rPr>
            <a:t>RBM is an overarching management strategy that integrates and drives GGGI’s Value Chain and business process in the production of core goods and services</a:t>
          </a:r>
          <a:r>
            <a:rPr lang="en-US" sz="1400" kern="1200" dirty="0">
              <a:solidFill>
                <a:schemeClr val="tx1"/>
              </a:solidFill>
            </a:rPr>
            <a:t> that will deliver quality and higher-level outcomes and impact, which align with partner countries NDC and SDG commitments and national development priorities.</a:t>
          </a:r>
        </a:p>
      </dsp:txBody>
      <dsp:txXfrm>
        <a:off x="95611" y="95612"/>
        <a:ext cx="6865249" cy="1767384"/>
      </dsp:txXfrm>
    </dsp:sp>
    <dsp:sp modelId="{99615F19-EFE5-4580-916F-B21168A51913}">
      <dsp:nvSpPr>
        <dsp:cNvPr id="0" name=""/>
        <dsp:cNvSpPr/>
      </dsp:nvSpPr>
      <dsp:spPr>
        <a:xfrm>
          <a:off x="0" y="2187246"/>
          <a:ext cx="7056471" cy="1869166"/>
        </a:xfrm>
        <a:prstGeom prst="roundRect">
          <a:avLst/>
        </a:prstGeom>
        <a:solidFill>
          <a:srgbClr val="CDF2EB"/>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400" kern="1200" dirty="0">
              <a:solidFill>
                <a:schemeClr val="tx1"/>
              </a:solidFill>
              <a:latin typeface="Aptos" panose="02110004020202020204"/>
              <a:ea typeface="+mn-ea"/>
              <a:cs typeface="+mn-cs"/>
            </a:rPr>
            <a:t>It integrates and connects the components of strategy/budgeting, HR, finance, technology and project management through the various steps in the project cycle management (PCM 1-5) that form its established value chain into causal relationships, utilizing a feedback loop that facilitates the necessary adjustments and improvements to the results delivery and monitoring process. </a:t>
          </a:r>
          <a:r>
            <a:rPr lang="en-US" sz="1400" b="1" kern="1200" dirty="0">
              <a:solidFill>
                <a:schemeClr val="tx1"/>
              </a:solidFill>
              <a:latin typeface="Aptos" panose="02110004020202020204"/>
              <a:ea typeface="+mn-ea"/>
              <a:cs typeface="+mn-cs"/>
            </a:rPr>
            <a:t>The RBM process points to quality of design, implementation and reporting of results generated by our support to the partner countries in the transition to a model of green growth.</a:t>
          </a:r>
        </a:p>
      </dsp:txBody>
      <dsp:txXfrm>
        <a:off x="91245" y="2278491"/>
        <a:ext cx="6873981" cy="1686676"/>
      </dsp:txXfrm>
    </dsp:sp>
    <dsp:sp modelId="{23048AC8-293B-4C32-BFCE-0651432CF85A}">
      <dsp:nvSpPr>
        <dsp:cNvPr id="0" name=""/>
        <dsp:cNvSpPr/>
      </dsp:nvSpPr>
      <dsp:spPr>
        <a:xfrm>
          <a:off x="0" y="4240978"/>
          <a:ext cx="7056471" cy="1869166"/>
        </a:xfrm>
        <a:prstGeom prst="roundRect">
          <a:avLst/>
        </a:prstGeom>
        <a:solidFill>
          <a:srgbClr val="CDF2EB"/>
        </a:solidFill>
        <a:ln w="1905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400" kern="1200" dirty="0">
              <a:solidFill>
                <a:schemeClr val="tx1"/>
              </a:solidFill>
              <a:latin typeface="Aptos" panose="02110004020202020204"/>
              <a:ea typeface="+mn-ea"/>
              <a:cs typeface="+mn-cs"/>
            </a:rPr>
            <a:t>Strategy 2030 adopted six SOs for GGGI’s operations. These SOs form the core of GGGI’s RBM system and focus its operations on measurable impacts that anchor in-country and global programmatic activities to partner countries NDC and SDG commitments. This shift from a traditional, input-based approach, to a results-based approach challenges GGGI to define its contributions to the six SOs against partner countries’ official targets.  These changes have redefined GGGI’s long-term goals and results framework and will set the organization’s ambitions high in ensuring its organizational relevance and value addition in the context of the global compacts. </a:t>
          </a:r>
        </a:p>
      </dsp:txBody>
      <dsp:txXfrm>
        <a:off x="91245" y="4332223"/>
        <a:ext cx="6873981" cy="16866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076F03-99CB-4E9F-A214-0DE5638DD998}" type="datetimeFigureOut">
              <a:t>9/30/2026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12796-EA39-4DF9-A68F-0F03C3BCA826}" type="slidenum">
              <a:t>‹#›</a:t>
            </a:fld>
            <a:endParaRPr lang="ko-KR" altLang="en-US"/>
          </a:p>
        </p:txBody>
      </p:sp>
    </p:spTree>
    <p:extLst>
      <p:ext uri="{BB962C8B-B14F-4D97-AF65-F5344CB8AC3E}">
        <p14:creationId xmlns:p14="http://schemas.microsoft.com/office/powerpoint/2010/main" val="375137857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37AA5F-CDCA-4C53-B11F-6C63D082709A}" type="slidenum">
              <a:rPr lang="en-US" smtClean="0"/>
              <a:t>1</a:t>
            </a:fld>
            <a:endParaRPr lang="en-US"/>
          </a:p>
        </p:txBody>
      </p:sp>
    </p:spTree>
    <p:extLst>
      <p:ext uri="{BB962C8B-B14F-4D97-AF65-F5344CB8AC3E}">
        <p14:creationId xmlns:p14="http://schemas.microsoft.com/office/powerpoint/2010/main" val="276328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60612796-EA39-4DF9-A68F-0F03C3BCA826}" type="slidenum">
              <a:rPr lang="en-US" altLang="ko-KR" smtClean="0"/>
              <a:t>6</a:t>
            </a:fld>
            <a:endParaRPr lang="ko-KR" altLang="en-US"/>
          </a:p>
        </p:txBody>
      </p:sp>
    </p:spTree>
    <p:extLst>
      <p:ext uri="{BB962C8B-B14F-4D97-AF65-F5344CB8AC3E}">
        <p14:creationId xmlns:p14="http://schemas.microsoft.com/office/powerpoint/2010/main" val="2613305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84514-379A-6ED8-B84C-E4A858A6226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4BA17F18-ECA5-A912-0078-1AD389E164F3}"/>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F697861-5DAE-98C7-ECB9-4BF90D589DBD}"/>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83492F4D-6BF1-5A8F-6296-ACFDA6523A12}"/>
              </a:ext>
            </a:extLst>
          </p:cNvPr>
          <p:cNvSpPr>
            <a:spLocks noGrp="1"/>
          </p:cNvSpPr>
          <p:nvPr>
            <p:ph type="sldNum" sz="quarter" idx="5"/>
          </p:nvPr>
        </p:nvSpPr>
        <p:spPr/>
        <p:txBody>
          <a:bodyPr/>
          <a:lstStyle/>
          <a:p>
            <a:fld id="{60612796-EA39-4DF9-A68F-0F03C3BCA826}" type="slidenum">
              <a:rPr lang="en-US" altLang="ko-KR" smtClean="0"/>
              <a:t>12</a:t>
            </a:fld>
            <a:endParaRPr lang="ko-KR" altLang="en-US"/>
          </a:p>
        </p:txBody>
      </p:sp>
    </p:spTree>
    <p:extLst>
      <p:ext uri="{BB962C8B-B14F-4D97-AF65-F5344CB8AC3E}">
        <p14:creationId xmlns:p14="http://schemas.microsoft.com/office/powerpoint/2010/main" val="1633576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A71BC-70E9-F89A-8C40-CDD781B5627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4B3CBD3-CB64-6897-78E5-77B7BE6BB91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D90BE64C-252B-C91C-015B-83DDF121EE94}"/>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50C88CD9-7A19-3DF4-92A1-6B33BD2A4B41}"/>
              </a:ext>
            </a:extLst>
          </p:cNvPr>
          <p:cNvSpPr>
            <a:spLocks noGrp="1"/>
          </p:cNvSpPr>
          <p:nvPr>
            <p:ph type="sldNum" sz="quarter" idx="5"/>
          </p:nvPr>
        </p:nvSpPr>
        <p:spPr/>
        <p:txBody>
          <a:bodyPr/>
          <a:lstStyle/>
          <a:p>
            <a:fld id="{60612796-EA39-4DF9-A68F-0F03C3BCA826}" type="slidenum">
              <a:rPr lang="en-US" altLang="ko-KR" smtClean="0"/>
              <a:t>12</a:t>
            </a:fld>
            <a:endParaRPr lang="ko-KR" altLang="en-US"/>
          </a:p>
        </p:txBody>
      </p:sp>
    </p:spTree>
    <p:extLst>
      <p:ext uri="{BB962C8B-B14F-4D97-AF65-F5344CB8AC3E}">
        <p14:creationId xmlns:p14="http://schemas.microsoft.com/office/powerpoint/2010/main" val="706268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5248D-6C7E-67F4-0613-1CC420AE23E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B0740C7-39DD-F15B-8591-93065AEF8EC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F5DCE37-6352-E3CB-9224-0A6E9F9C2E3B}"/>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734696F3-8A32-846A-A604-29F3F1656357}"/>
              </a:ext>
            </a:extLst>
          </p:cNvPr>
          <p:cNvSpPr>
            <a:spLocks noGrp="1"/>
          </p:cNvSpPr>
          <p:nvPr>
            <p:ph type="sldNum" sz="quarter" idx="5"/>
          </p:nvPr>
        </p:nvSpPr>
        <p:spPr/>
        <p:txBody>
          <a:bodyPr/>
          <a:lstStyle/>
          <a:p>
            <a:fld id="{60612796-EA39-4DF9-A68F-0F03C3BCA826}" type="slidenum">
              <a:rPr lang="en-US" altLang="ko-KR" smtClean="0"/>
              <a:t>14</a:t>
            </a:fld>
            <a:endParaRPr lang="ko-KR" altLang="en-US"/>
          </a:p>
        </p:txBody>
      </p:sp>
    </p:spTree>
    <p:extLst>
      <p:ext uri="{BB962C8B-B14F-4D97-AF65-F5344CB8AC3E}">
        <p14:creationId xmlns:p14="http://schemas.microsoft.com/office/powerpoint/2010/main" val="648509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BC06F-FBED-7EE6-0BEC-8CDDAFA216D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D3016FD-94E9-967F-8090-7E5DF300D33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DF7D807-E384-DCF1-C8A4-B8558E9843B6}"/>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19BED0AF-5F4E-02B8-8636-694F1A2E6B45}"/>
              </a:ext>
            </a:extLst>
          </p:cNvPr>
          <p:cNvSpPr>
            <a:spLocks noGrp="1"/>
          </p:cNvSpPr>
          <p:nvPr>
            <p:ph type="sldNum" sz="quarter" idx="5"/>
          </p:nvPr>
        </p:nvSpPr>
        <p:spPr/>
        <p:txBody>
          <a:bodyPr/>
          <a:lstStyle/>
          <a:p>
            <a:fld id="{60612796-EA39-4DF9-A68F-0F03C3BCA826}" type="slidenum">
              <a:rPr lang="en-US" altLang="ko-KR" smtClean="0"/>
              <a:t>15</a:t>
            </a:fld>
            <a:endParaRPr lang="ko-KR" altLang="en-US"/>
          </a:p>
        </p:txBody>
      </p:sp>
    </p:spTree>
    <p:extLst>
      <p:ext uri="{BB962C8B-B14F-4D97-AF65-F5344CB8AC3E}">
        <p14:creationId xmlns:p14="http://schemas.microsoft.com/office/powerpoint/2010/main" val="3384284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0CC6-D01A-07E1-DACA-0DEF8D63ECD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08ED6528-0CEF-01BE-D627-1F00F4AC692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D808613-9BE6-5281-31F4-54E3074371BB}"/>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D44F6FEE-FF33-01A8-1D6D-8EEF6436259D}"/>
              </a:ext>
            </a:extLst>
          </p:cNvPr>
          <p:cNvSpPr>
            <a:spLocks noGrp="1"/>
          </p:cNvSpPr>
          <p:nvPr>
            <p:ph type="sldNum" sz="quarter" idx="5"/>
          </p:nvPr>
        </p:nvSpPr>
        <p:spPr/>
        <p:txBody>
          <a:bodyPr/>
          <a:lstStyle/>
          <a:p>
            <a:fld id="{60612796-EA39-4DF9-A68F-0F03C3BCA826}" type="slidenum">
              <a:rPr lang="en-US" altLang="ko-KR" smtClean="0"/>
              <a:t>16</a:t>
            </a:fld>
            <a:endParaRPr lang="ko-KR" altLang="en-US"/>
          </a:p>
        </p:txBody>
      </p:sp>
    </p:spTree>
    <p:extLst>
      <p:ext uri="{BB962C8B-B14F-4D97-AF65-F5344CB8AC3E}">
        <p14:creationId xmlns:p14="http://schemas.microsoft.com/office/powerpoint/2010/main" val="1629206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82483-2830-5F1F-F03F-35B26D89EC5D}"/>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973035-51B0-62A2-F685-A0F2C7B78EF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502A5C0-1EE2-49BC-D3CD-BC83D627D1FB}"/>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5BD7B015-5F2A-776C-7712-6DFC3FEE2C15}"/>
              </a:ext>
            </a:extLst>
          </p:cNvPr>
          <p:cNvSpPr>
            <a:spLocks noGrp="1"/>
          </p:cNvSpPr>
          <p:nvPr>
            <p:ph type="sldNum" sz="quarter" idx="5"/>
          </p:nvPr>
        </p:nvSpPr>
        <p:spPr/>
        <p:txBody>
          <a:bodyPr/>
          <a:lstStyle/>
          <a:p>
            <a:fld id="{60612796-EA39-4DF9-A68F-0F03C3BCA826}" type="slidenum">
              <a:rPr lang="en-US" altLang="ko-KR" smtClean="0"/>
              <a:t>17</a:t>
            </a:fld>
            <a:endParaRPr lang="ko-KR" altLang="en-US"/>
          </a:p>
        </p:txBody>
      </p:sp>
    </p:spTree>
    <p:extLst>
      <p:ext uri="{BB962C8B-B14F-4D97-AF65-F5344CB8AC3E}">
        <p14:creationId xmlns:p14="http://schemas.microsoft.com/office/powerpoint/2010/main" val="1542385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a:p>
        </p:txBody>
      </p:sp>
      <p:sp>
        <p:nvSpPr>
          <p:cNvPr id="4" name="슬라이드 번호 개체 틀 3"/>
          <p:cNvSpPr>
            <a:spLocks noGrp="1"/>
          </p:cNvSpPr>
          <p:nvPr>
            <p:ph type="sldNum" sz="quarter" idx="5"/>
          </p:nvPr>
        </p:nvSpPr>
        <p:spPr/>
        <p:txBody>
          <a:bodyPr/>
          <a:lstStyle/>
          <a:p>
            <a:fld id="{60612796-EA39-4DF9-A68F-0F03C3BCA826}" type="slidenum">
              <a:rPr lang="en-US" altLang="ko-KR" smtClean="0"/>
              <a:t>19</a:t>
            </a:fld>
            <a:endParaRPr lang="ko-KR" altLang="en-US"/>
          </a:p>
        </p:txBody>
      </p:sp>
    </p:spTree>
    <p:extLst>
      <p:ext uri="{BB962C8B-B14F-4D97-AF65-F5344CB8AC3E}">
        <p14:creationId xmlns:p14="http://schemas.microsoft.com/office/powerpoint/2010/main" val="2099639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80A3A-ADED-AEF8-395D-1A0DD61657A9}"/>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C13C1F4-A80D-4CC1-9B62-9D81C673AF3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440CC2F-CC6C-EE0C-91FA-FDDD40612CBE}"/>
              </a:ext>
            </a:extLst>
          </p:cNvPr>
          <p:cNvSpPr>
            <a:spLocks noGrp="1"/>
          </p:cNvSpPr>
          <p:nvPr>
            <p:ph type="body" idx="1"/>
          </p:nvPr>
        </p:nvSpPr>
        <p:spPr/>
        <p:txBody>
          <a:bodyPr/>
          <a:lstStyle/>
          <a:p>
            <a:endParaRPr kumimoji="1" lang="ko-KR" altLang="en-US" dirty="0"/>
          </a:p>
        </p:txBody>
      </p:sp>
      <p:sp>
        <p:nvSpPr>
          <p:cNvPr id="4" name="슬라이드 번호 개체 틀 3">
            <a:extLst>
              <a:ext uri="{FF2B5EF4-FFF2-40B4-BE49-F238E27FC236}">
                <a16:creationId xmlns:a16="http://schemas.microsoft.com/office/drawing/2014/main" id="{D01C8BF7-401D-5E13-2FAF-2B58B9C73DE8}"/>
              </a:ext>
            </a:extLst>
          </p:cNvPr>
          <p:cNvSpPr>
            <a:spLocks noGrp="1"/>
          </p:cNvSpPr>
          <p:nvPr>
            <p:ph type="sldNum" sz="quarter" idx="5"/>
          </p:nvPr>
        </p:nvSpPr>
        <p:spPr/>
        <p:txBody>
          <a:bodyPr/>
          <a:lstStyle/>
          <a:p>
            <a:fld id="{60612796-EA39-4DF9-A68F-0F03C3BCA826}" type="slidenum">
              <a:rPr lang="en-US" altLang="ko-KR" smtClean="0"/>
              <a:t>20</a:t>
            </a:fld>
            <a:endParaRPr lang="ko-KR" altLang="en-US"/>
          </a:p>
        </p:txBody>
      </p:sp>
    </p:spTree>
    <p:extLst>
      <p:ext uri="{BB962C8B-B14F-4D97-AF65-F5344CB8AC3E}">
        <p14:creationId xmlns:p14="http://schemas.microsoft.com/office/powerpoint/2010/main" val="1074998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D1516-48CF-9B6B-744F-15730DEDADF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7BB1DD7-CDA9-FB16-6B5B-63FA1826622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F49EFDF-189E-285C-4BA1-77B0BBA5F09D}"/>
              </a:ext>
            </a:extLst>
          </p:cNvPr>
          <p:cNvSpPr>
            <a:spLocks noGrp="1"/>
          </p:cNvSpPr>
          <p:nvPr>
            <p:ph type="body" idx="1"/>
          </p:nvPr>
        </p:nvSpPr>
        <p:spPr/>
        <p:txBody>
          <a:bodyPr/>
          <a:lstStyle/>
          <a:p>
            <a:endParaRPr kumimoji="1" lang="ko-KR" altLang="en-US"/>
          </a:p>
        </p:txBody>
      </p:sp>
      <p:sp>
        <p:nvSpPr>
          <p:cNvPr id="4" name="슬라이드 번호 개체 틀 3">
            <a:extLst>
              <a:ext uri="{FF2B5EF4-FFF2-40B4-BE49-F238E27FC236}">
                <a16:creationId xmlns:a16="http://schemas.microsoft.com/office/drawing/2014/main" id="{85061E81-F97A-46BA-3220-9BEA6B640757}"/>
              </a:ext>
            </a:extLst>
          </p:cNvPr>
          <p:cNvSpPr>
            <a:spLocks noGrp="1"/>
          </p:cNvSpPr>
          <p:nvPr>
            <p:ph type="sldNum" sz="quarter" idx="5"/>
          </p:nvPr>
        </p:nvSpPr>
        <p:spPr/>
        <p:txBody>
          <a:bodyPr/>
          <a:lstStyle/>
          <a:p>
            <a:fld id="{60612796-EA39-4DF9-A68F-0F03C3BCA826}" type="slidenum">
              <a:rPr lang="en-US" altLang="ko-KR" smtClean="0"/>
              <a:t>21</a:t>
            </a:fld>
            <a:endParaRPr lang="ko-KR" altLang="en-US"/>
          </a:p>
        </p:txBody>
      </p:sp>
    </p:spTree>
    <p:extLst>
      <p:ext uri="{BB962C8B-B14F-4D97-AF65-F5344CB8AC3E}">
        <p14:creationId xmlns:p14="http://schemas.microsoft.com/office/powerpoint/2010/main" val="3347629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마스터 부제목 스타일 편집</a:t>
            </a:r>
          </a:p>
        </p:txBody>
      </p:sp>
      <p:sp>
        <p:nvSpPr>
          <p:cNvPr id="4" name="날짜 개체 틀 3"/>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346971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463982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214623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62196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292346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1130272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194568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341960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1416493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510513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3663956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D4F676ED-E2FF-0CEF-7FFE-21AFA4E8C100}"/>
              </a:ext>
            </a:extLst>
          </p:cNvPr>
          <p:cNvSpPr>
            <a:spLocks noGrp="1"/>
          </p:cNvSpPr>
          <p:nvPr>
            <p:ph type="pic" sz="quarter" idx="10"/>
          </p:nvPr>
        </p:nvSpPr>
        <p:spPr>
          <a:xfrm>
            <a:off x="1" y="0"/>
            <a:ext cx="6763931" cy="6858000"/>
          </a:xfrm>
          <a:pattFill prst="pct5">
            <a:fgClr>
              <a:srgbClr val="0070C0"/>
            </a:fgClr>
            <a:bgClr>
              <a:schemeClr val="bg1"/>
            </a:bgClr>
          </a:pattFill>
        </p:spPr>
        <p:txBody>
          <a:bodyPr/>
          <a:lstStyle/>
          <a:p>
            <a:r>
              <a:rPr lang="en-US"/>
              <a:t>Click icon to add picture</a:t>
            </a:r>
          </a:p>
        </p:txBody>
      </p:sp>
      <p:sp>
        <p:nvSpPr>
          <p:cNvPr id="7" name="object 5">
            <a:extLst>
              <a:ext uri="{FF2B5EF4-FFF2-40B4-BE49-F238E27FC236}">
                <a16:creationId xmlns:a16="http://schemas.microsoft.com/office/drawing/2014/main" id="{1BBF21DA-0C95-F8BA-DA45-51F7F32E02F2}"/>
              </a:ext>
            </a:extLst>
          </p:cNvPr>
          <p:cNvSpPr/>
          <p:nvPr userDrawn="1"/>
        </p:nvSpPr>
        <p:spPr>
          <a:xfrm>
            <a:off x="6763931" y="0"/>
            <a:ext cx="5428069" cy="6858000"/>
          </a:xfrm>
          <a:custGeom>
            <a:avLst/>
            <a:gdLst/>
            <a:ahLst/>
            <a:cxnLst/>
            <a:rect l="l" t="t" r="r" b="b"/>
            <a:pathLst>
              <a:path w="20104100" h="1759585">
                <a:moveTo>
                  <a:pt x="20104099" y="0"/>
                </a:moveTo>
                <a:lnTo>
                  <a:pt x="0" y="0"/>
                </a:lnTo>
                <a:lnTo>
                  <a:pt x="0" y="1759108"/>
                </a:lnTo>
                <a:lnTo>
                  <a:pt x="20104099" y="1759108"/>
                </a:lnTo>
                <a:lnTo>
                  <a:pt x="20104099" y="0"/>
                </a:lnTo>
                <a:close/>
              </a:path>
            </a:pathLst>
          </a:custGeom>
          <a:solidFill>
            <a:srgbClr val="08B89D"/>
          </a:solidFill>
        </p:spPr>
        <p:txBody>
          <a:bodyPr wrap="square" lIns="0" tIns="0" rIns="0" bIns="0" rtlCol="0"/>
          <a:lstStyle/>
          <a:p>
            <a:endParaRPr sz="1092"/>
          </a:p>
        </p:txBody>
      </p:sp>
      <p:sp>
        <p:nvSpPr>
          <p:cNvPr id="8" name="object 5">
            <a:extLst>
              <a:ext uri="{FF2B5EF4-FFF2-40B4-BE49-F238E27FC236}">
                <a16:creationId xmlns:a16="http://schemas.microsoft.com/office/drawing/2014/main" id="{16753722-0465-D4C7-936E-3B65BB3D4A28}"/>
              </a:ext>
            </a:extLst>
          </p:cNvPr>
          <p:cNvSpPr/>
          <p:nvPr userDrawn="1"/>
        </p:nvSpPr>
        <p:spPr>
          <a:xfrm>
            <a:off x="9978109" y="336527"/>
            <a:ext cx="1767956" cy="660386"/>
          </a:xfrm>
          <a:custGeom>
            <a:avLst/>
            <a:gdLst/>
            <a:ahLst/>
            <a:cxnLst/>
            <a:rect l="l" t="t" r="r" b="b"/>
            <a:pathLst>
              <a:path w="2915284" h="1089025">
                <a:moveTo>
                  <a:pt x="159588" y="356260"/>
                </a:moveTo>
                <a:lnTo>
                  <a:pt x="0" y="264185"/>
                </a:lnTo>
                <a:lnTo>
                  <a:pt x="0" y="797280"/>
                </a:lnTo>
                <a:lnTo>
                  <a:pt x="159588" y="705281"/>
                </a:lnTo>
                <a:lnTo>
                  <a:pt x="159588" y="356260"/>
                </a:lnTo>
                <a:close/>
              </a:path>
              <a:path w="2915284" h="1089025">
                <a:moveTo>
                  <a:pt x="457517" y="0"/>
                </a:moveTo>
                <a:lnTo>
                  <a:pt x="35483" y="243751"/>
                </a:lnTo>
                <a:lnTo>
                  <a:pt x="187210" y="331266"/>
                </a:lnTo>
                <a:lnTo>
                  <a:pt x="457517" y="175209"/>
                </a:lnTo>
                <a:lnTo>
                  <a:pt x="457517" y="0"/>
                </a:lnTo>
                <a:close/>
              </a:path>
              <a:path w="2915284" h="1089025">
                <a:moveTo>
                  <a:pt x="931392" y="826185"/>
                </a:moveTo>
                <a:lnTo>
                  <a:pt x="776262" y="736587"/>
                </a:lnTo>
                <a:lnTo>
                  <a:pt x="513676" y="888238"/>
                </a:lnTo>
                <a:lnTo>
                  <a:pt x="513676" y="1067371"/>
                </a:lnTo>
                <a:lnTo>
                  <a:pt x="931392" y="826185"/>
                </a:lnTo>
                <a:close/>
              </a:path>
              <a:path w="2915284" h="1089025">
                <a:moveTo>
                  <a:pt x="952500" y="305396"/>
                </a:moveTo>
                <a:lnTo>
                  <a:pt x="513676" y="558774"/>
                </a:lnTo>
                <a:lnTo>
                  <a:pt x="513676" y="847229"/>
                </a:lnTo>
                <a:lnTo>
                  <a:pt x="756297" y="707110"/>
                </a:lnTo>
                <a:lnTo>
                  <a:pt x="756297" y="584238"/>
                </a:lnTo>
                <a:lnTo>
                  <a:pt x="635660" y="653923"/>
                </a:lnTo>
                <a:lnTo>
                  <a:pt x="635660" y="612965"/>
                </a:lnTo>
                <a:lnTo>
                  <a:pt x="793686" y="521627"/>
                </a:lnTo>
                <a:lnTo>
                  <a:pt x="793686" y="705777"/>
                </a:lnTo>
                <a:lnTo>
                  <a:pt x="952500" y="797293"/>
                </a:lnTo>
                <a:lnTo>
                  <a:pt x="952500" y="305396"/>
                </a:lnTo>
                <a:close/>
              </a:path>
              <a:path w="2915284" h="1089025">
                <a:moveTo>
                  <a:pt x="952500" y="264172"/>
                </a:moveTo>
                <a:lnTo>
                  <a:pt x="494982" y="0"/>
                </a:lnTo>
                <a:lnTo>
                  <a:pt x="494982" y="175209"/>
                </a:lnTo>
                <a:lnTo>
                  <a:pt x="747077" y="320763"/>
                </a:lnTo>
                <a:lnTo>
                  <a:pt x="711593" y="341312"/>
                </a:lnTo>
                <a:lnTo>
                  <a:pt x="476211" y="205460"/>
                </a:lnTo>
                <a:lnTo>
                  <a:pt x="222694" y="351726"/>
                </a:lnTo>
                <a:lnTo>
                  <a:pt x="422592" y="467258"/>
                </a:lnTo>
                <a:lnTo>
                  <a:pt x="545350" y="396290"/>
                </a:lnTo>
                <a:lnTo>
                  <a:pt x="453199" y="343014"/>
                </a:lnTo>
                <a:lnTo>
                  <a:pt x="488683" y="322554"/>
                </a:lnTo>
                <a:lnTo>
                  <a:pt x="616394" y="396290"/>
                </a:lnTo>
                <a:lnTo>
                  <a:pt x="422592" y="508088"/>
                </a:lnTo>
                <a:lnTo>
                  <a:pt x="196977" y="377939"/>
                </a:lnTo>
                <a:lnTo>
                  <a:pt x="196977" y="706056"/>
                </a:lnTo>
                <a:lnTo>
                  <a:pt x="385127" y="814641"/>
                </a:lnTo>
                <a:lnTo>
                  <a:pt x="385127" y="666813"/>
                </a:lnTo>
                <a:lnTo>
                  <a:pt x="294944" y="614730"/>
                </a:lnTo>
                <a:lnTo>
                  <a:pt x="294944" y="573786"/>
                </a:lnTo>
                <a:lnTo>
                  <a:pt x="422592" y="647382"/>
                </a:lnTo>
                <a:lnTo>
                  <a:pt x="422592" y="877328"/>
                </a:lnTo>
                <a:lnTo>
                  <a:pt x="177584" y="735876"/>
                </a:lnTo>
                <a:lnTo>
                  <a:pt x="21043" y="826185"/>
                </a:lnTo>
                <a:lnTo>
                  <a:pt x="476211" y="1088986"/>
                </a:lnTo>
                <a:lnTo>
                  <a:pt x="476211" y="539407"/>
                </a:lnTo>
                <a:lnTo>
                  <a:pt x="952500" y="264350"/>
                </a:lnTo>
                <a:lnTo>
                  <a:pt x="952500" y="264172"/>
                </a:lnTo>
                <a:close/>
              </a:path>
              <a:path w="2915284" h="1089025">
                <a:moveTo>
                  <a:pt x="1596720" y="684047"/>
                </a:moveTo>
                <a:lnTo>
                  <a:pt x="1331785" y="684047"/>
                </a:lnTo>
                <a:lnTo>
                  <a:pt x="1331785" y="749363"/>
                </a:lnTo>
                <a:lnTo>
                  <a:pt x="1527060" y="749363"/>
                </a:lnTo>
                <a:lnTo>
                  <a:pt x="1516824" y="798436"/>
                </a:lnTo>
                <a:lnTo>
                  <a:pt x="1496606" y="841844"/>
                </a:lnTo>
                <a:lnTo>
                  <a:pt x="1467027" y="878141"/>
                </a:lnTo>
                <a:lnTo>
                  <a:pt x="1428661" y="905865"/>
                </a:lnTo>
                <a:lnTo>
                  <a:pt x="1382115" y="923569"/>
                </a:lnTo>
                <a:lnTo>
                  <a:pt x="1327962" y="929792"/>
                </a:lnTo>
                <a:lnTo>
                  <a:pt x="1280147" y="923823"/>
                </a:lnTo>
                <a:lnTo>
                  <a:pt x="1236256" y="906856"/>
                </a:lnTo>
                <a:lnTo>
                  <a:pt x="1197546" y="880287"/>
                </a:lnTo>
                <a:lnTo>
                  <a:pt x="1165263" y="845527"/>
                </a:lnTo>
                <a:lnTo>
                  <a:pt x="1140650" y="803986"/>
                </a:lnTo>
                <a:lnTo>
                  <a:pt x="1124966" y="757059"/>
                </a:lnTo>
                <a:lnTo>
                  <a:pt x="1119466" y="706158"/>
                </a:lnTo>
                <a:lnTo>
                  <a:pt x="1124966" y="655701"/>
                </a:lnTo>
                <a:lnTo>
                  <a:pt x="1140650" y="609079"/>
                </a:lnTo>
                <a:lnTo>
                  <a:pt x="1165263" y="567715"/>
                </a:lnTo>
                <a:lnTo>
                  <a:pt x="1197546" y="533044"/>
                </a:lnTo>
                <a:lnTo>
                  <a:pt x="1236256" y="506501"/>
                </a:lnTo>
                <a:lnTo>
                  <a:pt x="1280147" y="489521"/>
                </a:lnTo>
                <a:lnTo>
                  <a:pt x="1327962" y="483552"/>
                </a:lnTo>
                <a:lnTo>
                  <a:pt x="1375244" y="488886"/>
                </a:lnTo>
                <a:lnTo>
                  <a:pt x="1418234" y="504304"/>
                </a:lnTo>
                <a:lnTo>
                  <a:pt x="1455991" y="528967"/>
                </a:lnTo>
                <a:lnTo>
                  <a:pt x="1487589" y="562000"/>
                </a:lnTo>
                <a:lnTo>
                  <a:pt x="1512087" y="602576"/>
                </a:lnTo>
                <a:lnTo>
                  <a:pt x="1583791" y="602576"/>
                </a:lnTo>
                <a:lnTo>
                  <a:pt x="1561820" y="553910"/>
                </a:lnTo>
                <a:lnTo>
                  <a:pt x="1533448" y="512610"/>
                </a:lnTo>
                <a:lnTo>
                  <a:pt x="1499590" y="478726"/>
                </a:lnTo>
                <a:lnTo>
                  <a:pt x="1461185" y="452285"/>
                </a:lnTo>
                <a:lnTo>
                  <a:pt x="1419148" y="433362"/>
                </a:lnTo>
                <a:lnTo>
                  <a:pt x="1374432" y="421970"/>
                </a:lnTo>
                <a:lnTo>
                  <a:pt x="1327962" y="418160"/>
                </a:lnTo>
                <a:lnTo>
                  <a:pt x="1283106" y="421932"/>
                </a:lnTo>
                <a:lnTo>
                  <a:pt x="1240612" y="432866"/>
                </a:lnTo>
                <a:lnTo>
                  <a:pt x="1201026" y="450342"/>
                </a:lnTo>
                <a:lnTo>
                  <a:pt x="1164920" y="473786"/>
                </a:lnTo>
                <a:lnTo>
                  <a:pt x="1132840" y="502589"/>
                </a:lnTo>
                <a:lnTo>
                  <a:pt x="1105331" y="536168"/>
                </a:lnTo>
                <a:lnTo>
                  <a:pt x="1082979" y="573900"/>
                </a:lnTo>
                <a:lnTo>
                  <a:pt x="1066317" y="615213"/>
                </a:lnTo>
                <a:lnTo>
                  <a:pt x="1055903" y="659498"/>
                </a:lnTo>
                <a:lnTo>
                  <a:pt x="1052322" y="706158"/>
                </a:lnTo>
                <a:lnTo>
                  <a:pt x="1055903" y="753033"/>
                </a:lnTo>
                <a:lnTo>
                  <a:pt x="1066317" y="797496"/>
                </a:lnTo>
                <a:lnTo>
                  <a:pt x="1082979" y="838962"/>
                </a:lnTo>
                <a:lnTo>
                  <a:pt x="1105331" y="876833"/>
                </a:lnTo>
                <a:lnTo>
                  <a:pt x="1132840" y="910513"/>
                </a:lnTo>
                <a:lnTo>
                  <a:pt x="1164920" y="939406"/>
                </a:lnTo>
                <a:lnTo>
                  <a:pt x="1201026" y="962914"/>
                </a:lnTo>
                <a:lnTo>
                  <a:pt x="1240612" y="980452"/>
                </a:lnTo>
                <a:lnTo>
                  <a:pt x="1283106" y="991400"/>
                </a:lnTo>
                <a:lnTo>
                  <a:pt x="1327962" y="995184"/>
                </a:lnTo>
                <a:lnTo>
                  <a:pt x="1374190" y="991882"/>
                </a:lnTo>
                <a:lnTo>
                  <a:pt x="1417078" y="982192"/>
                </a:lnTo>
                <a:lnTo>
                  <a:pt x="1456258" y="966431"/>
                </a:lnTo>
                <a:lnTo>
                  <a:pt x="1491373" y="944918"/>
                </a:lnTo>
                <a:lnTo>
                  <a:pt x="1522069" y="917956"/>
                </a:lnTo>
                <a:lnTo>
                  <a:pt x="1547990" y="885888"/>
                </a:lnTo>
                <a:lnTo>
                  <a:pt x="1568767" y="849033"/>
                </a:lnTo>
                <a:lnTo>
                  <a:pt x="1584058" y="807681"/>
                </a:lnTo>
                <a:lnTo>
                  <a:pt x="1593494" y="762177"/>
                </a:lnTo>
                <a:lnTo>
                  <a:pt x="1596720" y="712838"/>
                </a:lnTo>
                <a:lnTo>
                  <a:pt x="1596720" y="684047"/>
                </a:lnTo>
                <a:close/>
              </a:path>
              <a:path w="2915284" h="1089025">
                <a:moveTo>
                  <a:pt x="2195182" y="684047"/>
                </a:moveTo>
                <a:lnTo>
                  <a:pt x="1930247" y="684047"/>
                </a:lnTo>
                <a:lnTo>
                  <a:pt x="1930247" y="749363"/>
                </a:lnTo>
                <a:lnTo>
                  <a:pt x="2125522" y="749363"/>
                </a:lnTo>
                <a:lnTo>
                  <a:pt x="2115286" y="798436"/>
                </a:lnTo>
                <a:lnTo>
                  <a:pt x="2095068" y="841844"/>
                </a:lnTo>
                <a:lnTo>
                  <a:pt x="2065489" y="878141"/>
                </a:lnTo>
                <a:lnTo>
                  <a:pt x="2027123" y="905865"/>
                </a:lnTo>
                <a:lnTo>
                  <a:pt x="1980577" y="923569"/>
                </a:lnTo>
                <a:lnTo>
                  <a:pt x="1926424" y="929792"/>
                </a:lnTo>
                <a:lnTo>
                  <a:pt x="1878609" y="923823"/>
                </a:lnTo>
                <a:lnTo>
                  <a:pt x="1834718" y="906856"/>
                </a:lnTo>
                <a:lnTo>
                  <a:pt x="1796008" y="880287"/>
                </a:lnTo>
                <a:lnTo>
                  <a:pt x="1763712" y="845527"/>
                </a:lnTo>
                <a:lnTo>
                  <a:pt x="1739112" y="803986"/>
                </a:lnTo>
                <a:lnTo>
                  <a:pt x="1723428" y="757059"/>
                </a:lnTo>
                <a:lnTo>
                  <a:pt x="1717929" y="706158"/>
                </a:lnTo>
                <a:lnTo>
                  <a:pt x="1723428" y="655701"/>
                </a:lnTo>
                <a:lnTo>
                  <a:pt x="1739112" y="609079"/>
                </a:lnTo>
                <a:lnTo>
                  <a:pt x="1763712" y="567715"/>
                </a:lnTo>
                <a:lnTo>
                  <a:pt x="1796008" y="533044"/>
                </a:lnTo>
                <a:lnTo>
                  <a:pt x="1834718" y="506501"/>
                </a:lnTo>
                <a:lnTo>
                  <a:pt x="1878609" y="489521"/>
                </a:lnTo>
                <a:lnTo>
                  <a:pt x="1926424" y="483552"/>
                </a:lnTo>
                <a:lnTo>
                  <a:pt x="1973707" y="488886"/>
                </a:lnTo>
                <a:lnTo>
                  <a:pt x="2016683" y="504304"/>
                </a:lnTo>
                <a:lnTo>
                  <a:pt x="2054453" y="528967"/>
                </a:lnTo>
                <a:lnTo>
                  <a:pt x="2086051" y="562000"/>
                </a:lnTo>
                <a:lnTo>
                  <a:pt x="2110549" y="602576"/>
                </a:lnTo>
                <a:lnTo>
                  <a:pt x="2182253" y="602576"/>
                </a:lnTo>
                <a:lnTo>
                  <a:pt x="2160282" y="553910"/>
                </a:lnTo>
                <a:lnTo>
                  <a:pt x="2131911" y="512610"/>
                </a:lnTo>
                <a:lnTo>
                  <a:pt x="2098052" y="478726"/>
                </a:lnTo>
                <a:lnTo>
                  <a:pt x="2059635" y="452285"/>
                </a:lnTo>
                <a:lnTo>
                  <a:pt x="2017610" y="433362"/>
                </a:lnTo>
                <a:lnTo>
                  <a:pt x="1972894" y="421970"/>
                </a:lnTo>
                <a:lnTo>
                  <a:pt x="1926424" y="418160"/>
                </a:lnTo>
                <a:lnTo>
                  <a:pt x="1881568" y="421932"/>
                </a:lnTo>
                <a:lnTo>
                  <a:pt x="1839074" y="432866"/>
                </a:lnTo>
                <a:lnTo>
                  <a:pt x="1799488" y="450342"/>
                </a:lnTo>
                <a:lnTo>
                  <a:pt x="1763382" y="473786"/>
                </a:lnTo>
                <a:lnTo>
                  <a:pt x="1731302" y="502589"/>
                </a:lnTo>
                <a:lnTo>
                  <a:pt x="1703793" y="536168"/>
                </a:lnTo>
                <a:lnTo>
                  <a:pt x="1681429" y="573900"/>
                </a:lnTo>
                <a:lnTo>
                  <a:pt x="1664779" y="615213"/>
                </a:lnTo>
                <a:lnTo>
                  <a:pt x="1654365" y="659498"/>
                </a:lnTo>
                <a:lnTo>
                  <a:pt x="1650771" y="706158"/>
                </a:lnTo>
                <a:lnTo>
                  <a:pt x="1654365" y="753033"/>
                </a:lnTo>
                <a:lnTo>
                  <a:pt x="1664779" y="797496"/>
                </a:lnTo>
                <a:lnTo>
                  <a:pt x="1681429" y="838962"/>
                </a:lnTo>
                <a:lnTo>
                  <a:pt x="1703793" y="876833"/>
                </a:lnTo>
                <a:lnTo>
                  <a:pt x="1731302" y="910513"/>
                </a:lnTo>
                <a:lnTo>
                  <a:pt x="1763382" y="939406"/>
                </a:lnTo>
                <a:lnTo>
                  <a:pt x="1799488" y="962914"/>
                </a:lnTo>
                <a:lnTo>
                  <a:pt x="1839074" y="980452"/>
                </a:lnTo>
                <a:lnTo>
                  <a:pt x="1881568" y="991400"/>
                </a:lnTo>
                <a:lnTo>
                  <a:pt x="1926424" y="995184"/>
                </a:lnTo>
                <a:lnTo>
                  <a:pt x="1972652" y="991882"/>
                </a:lnTo>
                <a:lnTo>
                  <a:pt x="2015540" y="982192"/>
                </a:lnTo>
                <a:lnTo>
                  <a:pt x="2054720" y="966431"/>
                </a:lnTo>
                <a:lnTo>
                  <a:pt x="2089835" y="944918"/>
                </a:lnTo>
                <a:lnTo>
                  <a:pt x="2120531" y="917956"/>
                </a:lnTo>
                <a:lnTo>
                  <a:pt x="2146452" y="885888"/>
                </a:lnTo>
                <a:lnTo>
                  <a:pt x="2167229" y="849033"/>
                </a:lnTo>
                <a:lnTo>
                  <a:pt x="2182520" y="807681"/>
                </a:lnTo>
                <a:lnTo>
                  <a:pt x="2191956" y="762177"/>
                </a:lnTo>
                <a:lnTo>
                  <a:pt x="2195182" y="712838"/>
                </a:lnTo>
                <a:lnTo>
                  <a:pt x="2195182" y="684047"/>
                </a:lnTo>
                <a:close/>
              </a:path>
              <a:path w="2915284" h="1089025">
                <a:moveTo>
                  <a:pt x="2790583" y="684047"/>
                </a:moveTo>
                <a:lnTo>
                  <a:pt x="2525649" y="684047"/>
                </a:lnTo>
                <a:lnTo>
                  <a:pt x="2525649" y="749363"/>
                </a:lnTo>
                <a:lnTo>
                  <a:pt x="2720937" y="749363"/>
                </a:lnTo>
                <a:lnTo>
                  <a:pt x="2710688" y="798436"/>
                </a:lnTo>
                <a:lnTo>
                  <a:pt x="2690469" y="841844"/>
                </a:lnTo>
                <a:lnTo>
                  <a:pt x="2660891" y="878141"/>
                </a:lnTo>
                <a:lnTo>
                  <a:pt x="2622524" y="905865"/>
                </a:lnTo>
                <a:lnTo>
                  <a:pt x="2575979" y="923569"/>
                </a:lnTo>
                <a:lnTo>
                  <a:pt x="2521826" y="929792"/>
                </a:lnTo>
                <a:lnTo>
                  <a:pt x="2474010" y="923823"/>
                </a:lnTo>
                <a:lnTo>
                  <a:pt x="2430119" y="906856"/>
                </a:lnTo>
                <a:lnTo>
                  <a:pt x="2391410" y="880287"/>
                </a:lnTo>
                <a:lnTo>
                  <a:pt x="2359126" y="845527"/>
                </a:lnTo>
                <a:lnTo>
                  <a:pt x="2334514" y="803986"/>
                </a:lnTo>
                <a:lnTo>
                  <a:pt x="2318842" y="757059"/>
                </a:lnTo>
                <a:lnTo>
                  <a:pt x="2313330" y="706158"/>
                </a:lnTo>
                <a:lnTo>
                  <a:pt x="2318842" y="655701"/>
                </a:lnTo>
                <a:lnTo>
                  <a:pt x="2334514" y="609079"/>
                </a:lnTo>
                <a:lnTo>
                  <a:pt x="2359126" y="567715"/>
                </a:lnTo>
                <a:lnTo>
                  <a:pt x="2391410" y="533044"/>
                </a:lnTo>
                <a:lnTo>
                  <a:pt x="2430119" y="506501"/>
                </a:lnTo>
                <a:lnTo>
                  <a:pt x="2474010" y="489521"/>
                </a:lnTo>
                <a:lnTo>
                  <a:pt x="2521826" y="483552"/>
                </a:lnTo>
                <a:lnTo>
                  <a:pt x="2569108" y="488886"/>
                </a:lnTo>
                <a:lnTo>
                  <a:pt x="2612098" y="504304"/>
                </a:lnTo>
                <a:lnTo>
                  <a:pt x="2649855" y="528967"/>
                </a:lnTo>
                <a:lnTo>
                  <a:pt x="2681452" y="562000"/>
                </a:lnTo>
                <a:lnTo>
                  <a:pt x="2705951" y="602576"/>
                </a:lnTo>
                <a:lnTo>
                  <a:pt x="2777655" y="602576"/>
                </a:lnTo>
                <a:lnTo>
                  <a:pt x="2755684" y="553910"/>
                </a:lnTo>
                <a:lnTo>
                  <a:pt x="2727312" y="512610"/>
                </a:lnTo>
                <a:lnTo>
                  <a:pt x="2693454" y="478726"/>
                </a:lnTo>
                <a:lnTo>
                  <a:pt x="2655049" y="452285"/>
                </a:lnTo>
                <a:lnTo>
                  <a:pt x="2613025" y="433362"/>
                </a:lnTo>
                <a:lnTo>
                  <a:pt x="2568308" y="421970"/>
                </a:lnTo>
                <a:lnTo>
                  <a:pt x="2521826" y="418160"/>
                </a:lnTo>
                <a:lnTo>
                  <a:pt x="2476982" y="421932"/>
                </a:lnTo>
                <a:lnTo>
                  <a:pt x="2434475" y="432866"/>
                </a:lnTo>
                <a:lnTo>
                  <a:pt x="2394902" y="450342"/>
                </a:lnTo>
                <a:lnTo>
                  <a:pt x="2358783" y="473786"/>
                </a:lnTo>
                <a:lnTo>
                  <a:pt x="2326703" y="502589"/>
                </a:lnTo>
                <a:lnTo>
                  <a:pt x="2299195" y="536168"/>
                </a:lnTo>
                <a:lnTo>
                  <a:pt x="2276843" y="573900"/>
                </a:lnTo>
                <a:lnTo>
                  <a:pt x="2260181" y="615213"/>
                </a:lnTo>
                <a:lnTo>
                  <a:pt x="2249779" y="659498"/>
                </a:lnTo>
                <a:lnTo>
                  <a:pt x="2246185" y="706158"/>
                </a:lnTo>
                <a:lnTo>
                  <a:pt x="2249779" y="753033"/>
                </a:lnTo>
                <a:lnTo>
                  <a:pt x="2260181" y="797496"/>
                </a:lnTo>
                <a:lnTo>
                  <a:pt x="2276843" y="838962"/>
                </a:lnTo>
                <a:lnTo>
                  <a:pt x="2299195" y="876833"/>
                </a:lnTo>
                <a:lnTo>
                  <a:pt x="2326703" y="910513"/>
                </a:lnTo>
                <a:lnTo>
                  <a:pt x="2358783" y="939406"/>
                </a:lnTo>
                <a:lnTo>
                  <a:pt x="2394902" y="962914"/>
                </a:lnTo>
                <a:lnTo>
                  <a:pt x="2434475" y="980452"/>
                </a:lnTo>
                <a:lnTo>
                  <a:pt x="2476982" y="991400"/>
                </a:lnTo>
                <a:lnTo>
                  <a:pt x="2521826" y="995184"/>
                </a:lnTo>
                <a:lnTo>
                  <a:pt x="2568054" y="991882"/>
                </a:lnTo>
                <a:lnTo>
                  <a:pt x="2610942" y="982192"/>
                </a:lnTo>
                <a:lnTo>
                  <a:pt x="2650121" y="966431"/>
                </a:lnTo>
                <a:lnTo>
                  <a:pt x="2685237" y="944918"/>
                </a:lnTo>
                <a:lnTo>
                  <a:pt x="2715933" y="917956"/>
                </a:lnTo>
                <a:lnTo>
                  <a:pt x="2741853" y="885888"/>
                </a:lnTo>
                <a:lnTo>
                  <a:pt x="2762643" y="849033"/>
                </a:lnTo>
                <a:lnTo>
                  <a:pt x="2777921" y="807681"/>
                </a:lnTo>
                <a:lnTo>
                  <a:pt x="2787358" y="762177"/>
                </a:lnTo>
                <a:lnTo>
                  <a:pt x="2790583" y="712838"/>
                </a:lnTo>
                <a:lnTo>
                  <a:pt x="2790583" y="684047"/>
                </a:lnTo>
                <a:close/>
              </a:path>
              <a:path w="2915284" h="1089025">
                <a:moveTo>
                  <a:pt x="2915056" y="433819"/>
                </a:moveTo>
                <a:lnTo>
                  <a:pt x="2847746" y="433819"/>
                </a:lnTo>
                <a:lnTo>
                  <a:pt x="2847746" y="984161"/>
                </a:lnTo>
                <a:lnTo>
                  <a:pt x="2915056" y="984161"/>
                </a:lnTo>
                <a:lnTo>
                  <a:pt x="2915056" y="433819"/>
                </a:lnTo>
                <a:close/>
              </a:path>
            </a:pathLst>
          </a:custGeom>
          <a:solidFill>
            <a:srgbClr val="FFFFFF"/>
          </a:solidFill>
        </p:spPr>
        <p:txBody>
          <a:bodyPr wrap="square" lIns="0" tIns="0" rIns="0" bIns="0" rtlCol="0"/>
          <a:lstStyle/>
          <a:p>
            <a:endParaRPr sz="1092"/>
          </a:p>
        </p:txBody>
      </p:sp>
      <p:sp>
        <p:nvSpPr>
          <p:cNvPr id="9" name="SmartArt Placeholder 26">
            <a:extLst>
              <a:ext uri="{FF2B5EF4-FFF2-40B4-BE49-F238E27FC236}">
                <a16:creationId xmlns:a16="http://schemas.microsoft.com/office/drawing/2014/main" id="{6B2C808D-4AD9-856B-8594-816052C0297D}"/>
              </a:ext>
            </a:extLst>
          </p:cNvPr>
          <p:cNvSpPr>
            <a:spLocks noGrp="1"/>
          </p:cNvSpPr>
          <p:nvPr>
            <p:ph type="dgm" sz="quarter" idx="15"/>
          </p:nvPr>
        </p:nvSpPr>
        <p:spPr>
          <a:xfrm>
            <a:off x="7074034" y="2350422"/>
            <a:ext cx="48085" cy="1078579"/>
          </a:xfrm>
          <a:solidFill>
            <a:schemeClr val="accent2"/>
          </a:solidFill>
        </p:spPr>
        <p:txBody>
          <a:bodyPr/>
          <a:lstStyle/>
          <a:p>
            <a:r>
              <a:rPr lang="en-US"/>
              <a:t>Click icon to add SmartArt graphic</a:t>
            </a:r>
          </a:p>
        </p:txBody>
      </p:sp>
      <p:sp>
        <p:nvSpPr>
          <p:cNvPr id="2" name="Title 1">
            <a:extLst>
              <a:ext uri="{FF2B5EF4-FFF2-40B4-BE49-F238E27FC236}">
                <a16:creationId xmlns:a16="http://schemas.microsoft.com/office/drawing/2014/main" id="{37B1FAB1-7FB1-6B78-311A-5D6FA4EC6F5E}"/>
              </a:ext>
            </a:extLst>
          </p:cNvPr>
          <p:cNvSpPr>
            <a:spLocks noGrp="1"/>
          </p:cNvSpPr>
          <p:nvPr>
            <p:ph type="title" hasCustomPrompt="1"/>
          </p:nvPr>
        </p:nvSpPr>
        <p:spPr>
          <a:xfrm>
            <a:off x="7281771" y="2350422"/>
            <a:ext cx="3273486" cy="559908"/>
          </a:xfrm>
        </p:spPr>
        <p:txBody>
          <a:bodyPr/>
          <a:lstStyle>
            <a:lvl1pPr>
              <a:defRPr sz="3639" b="1">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a:t>Your title here</a:t>
            </a:r>
          </a:p>
        </p:txBody>
      </p:sp>
      <p:sp>
        <p:nvSpPr>
          <p:cNvPr id="11" name="Text Placeholder 32">
            <a:extLst>
              <a:ext uri="{FF2B5EF4-FFF2-40B4-BE49-F238E27FC236}">
                <a16:creationId xmlns:a16="http://schemas.microsoft.com/office/drawing/2014/main" id="{34F3EE7D-2FE0-45DB-F203-CA3B46FBF5FC}"/>
              </a:ext>
            </a:extLst>
          </p:cNvPr>
          <p:cNvSpPr>
            <a:spLocks noGrp="1"/>
          </p:cNvSpPr>
          <p:nvPr>
            <p:ph type="body" sz="quarter" idx="18" hasCustomPrompt="1"/>
          </p:nvPr>
        </p:nvSpPr>
        <p:spPr>
          <a:xfrm>
            <a:off x="7180996" y="5301377"/>
            <a:ext cx="2014029" cy="228151"/>
          </a:xfrm>
        </p:spPr>
        <p:txBody>
          <a:bodyPr/>
          <a:lstStyle>
            <a:lvl1pPr>
              <a:defRPr sz="1456">
                <a:solidFill>
                  <a:schemeClr val="bg2"/>
                </a:solidFill>
                <a:latin typeface="+mj-lt"/>
              </a:defRPr>
            </a:lvl1pPr>
          </a:lstStyle>
          <a:p>
            <a:pPr lvl="0"/>
            <a:r>
              <a:rPr lang="en-US"/>
              <a:t>AUTHOR NAME</a:t>
            </a:r>
          </a:p>
        </p:txBody>
      </p:sp>
      <p:sp>
        <p:nvSpPr>
          <p:cNvPr id="12" name="Text Placeholder 32">
            <a:extLst>
              <a:ext uri="{FF2B5EF4-FFF2-40B4-BE49-F238E27FC236}">
                <a16:creationId xmlns:a16="http://schemas.microsoft.com/office/drawing/2014/main" id="{E3C51500-6528-0D37-7D98-939E17FC1A07}"/>
              </a:ext>
            </a:extLst>
          </p:cNvPr>
          <p:cNvSpPr>
            <a:spLocks noGrp="1"/>
          </p:cNvSpPr>
          <p:nvPr>
            <p:ph type="body" sz="quarter" idx="19" hasCustomPrompt="1"/>
          </p:nvPr>
        </p:nvSpPr>
        <p:spPr>
          <a:xfrm>
            <a:off x="7180995" y="5593304"/>
            <a:ext cx="2014029" cy="228151"/>
          </a:xfrm>
        </p:spPr>
        <p:txBody>
          <a:bodyPr/>
          <a:lstStyle>
            <a:lvl1pPr>
              <a:defRPr sz="1456">
                <a:solidFill>
                  <a:schemeClr val="bg2"/>
                </a:solidFill>
                <a:latin typeface="Lato Light" panose="020F0302020204030203" pitchFamily="34" charset="0"/>
              </a:defRPr>
            </a:lvl1pPr>
          </a:lstStyle>
          <a:p>
            <a:pPr lvl="0"/>
            <a:r>
              <a:rPr lang="en-US"/>
              <a:t>DATE</a:t>
            </a:r>
          </a:p>
        </p:txBody>
      </p:sp>
      <p:sp>
        <p:nvSpPr>
          <p:cNvPr id="5" name="Text Placeholder 4">
            <a:extLst>
              <a:ext uri="{FF2B5EF4-FFF2-40B4-BE49-F238E27FC236}">
                <a16:creationId xmlns:a16="http://schemas.microsoft.com/office/drawing/2014/main" id="{9F5D2E78-716D-0F6F-713D-D42483693994}"/>
              </a:ext>
            </a:extLst>
          </p:cNvPr>
          <p:cNvSpPr>
            <a:spLocks noGrp="1"/>
          </p:cNvSpPr>
          <p:nvPr>
            <p:ph type="body" sz="quarter" idx="20" hasCustomPrompt="1"/>
          </p:nvPr>
        </p:nvSpPr>
        <p:spPr>
          <a:xfrm>
            <a:off x="7281771" y="3149047"/>
            <a:ext cx="3273486" cy="279954"/>
          </a:xfrm>
        </p:spPr>
        <p:txBody>
          <a:bodyPr/>
          <a:lstStyle>
            <a:lvl1pPr>
              <a:defRPr sz="1819">
                <a:solidFill>
                  <a:schemeClr val="bg1"/>
                </a:solidFill>
                <a:latin typeface="Lato" panose="020F0502020204030203" pitchFamily="34" charset="0"/>
                <a:ea typeface="Lato" panose="020F0502020204030203" pitchFamily="34" charset="0"/>
                <a:cs typeface="Lato" panose="020F0502020204030203" pitchFamily="34" charset="0"/>
              </a:defRPr>
            </a:lvl1pPr>
          </a:lstStyle>
          <a:p>
            <a:pPr lvl="0"/>
            <a:r>
              <a:rPr lang="en-US"/>
              <a:t>Your subtitle here</a:t>
            </a:r>
          </a:p>
        </p:txBody>
      </p:sp>
    </p:spTree>
    <p:extLst>
      <p:ext uri="{BB962C8B-B14F-4D97-AF65-F5344CB8AC3E}">
        <p14:creationId xmlns:p14="http://schemas.microsoft.com/office/powerpoint/2010/main" val="3360071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object 33">
            <a:extLst>
              <a:ext uri="{FF2B5EF4-FFF2-40B4-BE49-F238E27FC236}">
                <a16:creationId xmlns:a16="http://schemas.microsoft.com/office/drawing/2014/main" id="{697AF15E-51FD-2D4D-89D0-6D5A68FC9601}"/>
              </a:ext>
            </a:extLst>
          </p:cNvPr>
          <p:cNvSpPr/>
          <p:nvPr userDrawn="1"/>
        </p:nvSpPr>
        <p:spPr>
          <a:xfrm>
            <a:off x="0" y="6343205"/>
            <a:ext cx="12192000" cy="514446"/>
          </a:xfrm>
          <a:custGeom>
            <a:avLst/>
            <a:gdLst/>
            <a:ahLst/>
            <a:cxnLst/>
            <a:rect l="l" t="t" r="r" b="b"/>
            <a:pathLst>
              <a:path w="20104100" h="848359">
                <a:moveTo>
                  <a:pt x="20104099" y="0"/>
                </a:moveTo>
                <a:lnTo>
                  <a:pt x="0" y="0"/>
                </a:lnTo>
                <a:lnTo>
                  <a:pt x="0" y="848141"/>
                </a:lnTo>
                <a:lnTo>
                  <a:pt x="20104099" y="848141"/>
                </a:lnTo>
                <a:lnTo>
                  <a:pt x="20104099" y="0"/>
                </a:lnTo>
                <a:close/>
              </a:path>
            </a:pathLst>
          </a:custGeom>
          <a:solidFill>
            <a:srgbClr val="08B89D"/>
          </a:solidFill>
        </p:spPr>
        <p:txBody>
          <a:bodyPr wrap="square" lIns="0" tIns="0" rIns="0" bIns="0" rtlCol="0"/>
          <a:lstStyle/>
          <a:p>
            <a:endParaRPr/>
          </a:p>
        </p:txBody>
      </p:sp>
      <p:grpSp>
        <p:nvGrpSpPr>
          <p:cNvPr id="4" name="Group 3">
            <a:extLst>
              <a:ext uri="{FF2B5EF4-FFF2-40B4-BE49-F238E27FC236}">
                <a16:creationId xmlns:a16="http://schemas.microsoft.com/office/drawing/2014/main" id="{290050A8-02F8-EA9A-2D49-F127479E26FB}"/>
              </a:ext>
            </a:extLst>
          </p:cNvPr>
          <p:cNvGrpSpPr/>
          <p:nvPr userDrawn="1"/>
        </p:nvGrpSpPr>
        <p:grpSpPr>
          <a:xfrm>
            <a:off x="10664196" y="228586"/>
            <a:ext cx="1138954" cy="425496"/>
            <a:chOff x="17584815" y="376954"/>
            <a:chExt cx="1878088" cy="701675"/>
          </a:xfrm>
        </p:grpSpPr>
        <p:sp>
          <p:nvSpPr>
            <p:cNvPr id="5" name="object 5">
              <a:extLst>
                <a:ext uri="{FF2B5EF4-FFF2-40B4-BE49-F238E27FC236}">
                  <a16:creationId xmlns:a16="http://schemas.microsoft.com/office/drawing/2014/main" id="{425F3128-5674-9265-88C7-5EE89DDB29BE}"/>
                </a:ext>
              </a:extLst>
            </p:cNvPr>
            <p:cNvSpPr/>
            <p:nvPr/>
          </p:nvSpPr>
          <p:spPr>
            <a:xfrm>
              <a:off x="18262753" y="646346"/>
              <a:ext cx="1200150" cy="372110"/>
            </a:xfrm>
            <a:custGeom>
              <a:avLst/>
              <a:gdLst/>
              <a:ahLst/>
              <a:cxnLst/>
              <a:rect l="l" t="t" r="r" b="b"/>
              <a:pathLst>
                <a:path w="1200150" h="372109">
                  <a:moveTo>
                    <a:pt x="350723" y="171284"/>
                  </a:moveTo>
                  <a:lnTo>
                    <a:pt x="180047" y="171284"/>
                  </a:lnTo>
                  <a:lnTo>
                    <a:pt x="180047" y="213372"/>
                  </a:lnTo>
                  <a:lnTo>
                    <a:pt x="305854" y="213372"/>
                  </a:lnTo>
                  <a:lnTo>
                    <a:pt x="293509" y="259486"/>
                  </a:lnTo>
                  <a:lnTo>
                    <a:pt x="267169" y="296341"/>
                  </a:lnTo>
                  <a:lnTo>
                    <a:pt x="228092" y="320763"/>
                  </a:lnTo>
                  <a:lnTo>
                    <a:pt x="177584" y="329603"/>
                  </a:lnTo>
                  <a:lnTo>
                    <a:pt x="135115" y="322186"/>
                  </a:lnTo>
                  <a:lnTo>
                    <a:pt x="98234" y="301586"/>
                  </a:lnTo>
                  <a:lnTo>
                    <a:pt x="69164" y="270294"/>
                  </a:lnTo>
                  <a:lnTo>
                    <a:pt x="50101" y="230771"/>
                  </a:lnTo>
                  <a:lnTo>
                    <a:pt x="43256" y="185521"/>
                  </a:lnTo>
                  <a:lnTo>
                    <a:pt x="50101" y="140665"/>
                  </a:lnTo>
                  <a:lnTo>
                    <a:pt x="69164" y="101358"/>
                  </a:lnTo>
                  <a:lnTo>
                    <a:pt x="98234" y="70129"/>
                  </a:lnTo>
                  <a:lnTo>
                    <a:pt x="135115" y="49542"/>
                  </a:lnTo>
                  <a:lnTo>
                    <a:pt x="177584" y="42113"/>
                  </a:lnTo>
                  <a:lnTo>
                    <a:pt x="215239" y="47447"/>
                  </a:lnTo>
                  <a:lnTo>
                    <a:pt x="248348" y="62725"/>
                  </a:lnTo>
                  <a:lnTo>
                    <a:pt x="275729" y="86868"/>
                  </a:lnTo>
                  <a:lnTo>
                    <a:pt x="296202" y="118795"/>
                  </a:lnTo>
                  <a:lnTo>
                    <a:pt x="342379" y="118795"/>
                  </a:lnTo>
                  <a:lnTo>
                    <a:pt x="321386" y="76238"/>
                  </a:lnTo>
                  <a:lnTo>
                    <a:pt x="292760" y="42989"/>
                  </a:lnTo>
                  <a:lnTo>
                    <a:pt x="258152" y="19151"/>
                  </a:lnTo>
                  <a:lnTo>
                    <a:pt x="219214" y="4800"/>
                  </a:lnTo>
                  <a:lnTo>
                    <a:pt x="177584" y="0"/>
                  </a:lnTo>
                  <a:lnTo>
                    <a:pt x="130251" y="6629"/>
                  </a:lnTo>
                  <a:lnTo>
                    <a:pt x="87782" y="25361"/>
                  </a:lnTo>
                  <a:lnTo>
                    <a:pt x="51866" y="54394"/>
                  </a:lnTo>
                  <a:lnTo>
                    <a:pt x="24155" y="91948"/>
                  </a:lnTo>
                  <a:lnTo>
                    <a:pt x="6311" y="136258"/>
                  </a:lnTo>
                  <a:lnTo>
                    <a:pt x="0" y="185521"/>
                  </a:lnTo>
                  <a:lnTo>
                    <a:pt x="6311" y="235013"/>
                  </a:lnTo>
                  <a:lnTo>
                    <a:pt x="24155" y="279488"/>
                  </a:lnTo>
                  <a:lnTo>
                    <a:pt x="51866" y="317182"/>
                  </a:lnTo>
                  <a:lnTo>
                    <a:pt x="87782" y="346303"/>
                  </a:lnTo>
                  <a:lnTo>
                    <a:pt x="130251" y="365074"/>
                  </a:lnTo>
                  <a:lnTo>
                    <a:pt x="177584" y="371729"/>
                  </a:lnTo>
                  <a:lnTo>
                    <a:pt x="226034" y="365887"/>
                  </a:lnTo>
                  <a:lnTo>
                    <a:pt x="268071" y="348983"/>
                  </a:lnTo>
                  <a:lnTo>
                    <a:pt x="302628" y="321983"/>
                  </a:lnTo>
                  <a:lnTo>
                    <a:pt x="328637" y="285826"/>
                  </a:lnTo>
                  <a:lnTo>
                    <a:pt x="345020" y="241452"/>
                  </a:lnTo>
                  <a:lnTo>
                    <a:pt x="350723" y="189839"/>
                  </a:lnTo>
                  <a:lnTo>
                    <a:pt x="350723" y="171284"/>
                  </a:lnTo>
                  <a:close/>
                </a:path>
                <a:path w="1200150" h="372109">
                  <a:moveTo>
                    <a:pt x="736269" y="171284"/>
                  </a:moveTo>
                  <a:lnTo>
                    <a:pt x="565594" y="171284"/>
                  </a:lnTo>
                  <a:lnTo>
                    <a:pt x="565594" y="213372"/>
                  </a:lnTo>
                  <a:lnTo>
                    <a:pt x="691400" y="213372"/>
                  </a:lnTo>
                  <a:lnTo>
                    <a:pt x="679056" y="259486"/>
                  </a:lnTo>
                  <a:lnTo>
                    <a:pt x="652716" y="296341"/>
                  </a:lnTo>
                  <a:lnTo>
                    <a:pt x="613638" y="320763"/>
                  </a:lnTo>
                  <a:lnTo>
                    <a:pt x="563130" y="329603"/>
                  </a:lnTo>
                  <a:lnTo>
                    <a:pt x="520661" y="322186"/>
                  </a:lnTo>
                  <a:lnTo>
                    <a:pt x="483781" y="301586"/>
                  </a:lnTo>
                  <a:lnTo>
                    <a:pt x="454710" y="270294"/>
                  </a:lnTo>
                  <a:lnTo>
                    <a:pt x="435648" y="230771"/>
                  </a:lnTo>
                  <a:lnTo>
                    <a:pt x="428802" y="185521"/>
                  </a:lnTo>
                  <a:lnTo>
                    <a:pt x="435648" y="140665"/>
                  </a:lnTo>
                  <a:lnTo>
                    <a:pt x="454710" y="101358"/>
                  </a:lnTo>
                  <a:lnTo>
                    <a:pt x="483781" y="70129"/>
                  </a:lnTo>
                  <a:lnTo>
                    <a:pt x="520661" y="49542"/>
                  </a:lnTo>
                  <a:lnTo>
                    <a:pt x="563130" y="42113"/>
                  </a:lnTo>
                  <a:lnTo>
                    <a:pt x="600786" y="47447"/>
                  </a:lnTo>
                  <a:lnTo>
                    <a:pt x="633895" y="62725"/>
                  </a:lnTo>
                  <a:lnTo>
                    <a:pt x="661276" y="86868"/>
                  </a:lnTo>
                  <a:lnTo>
                    <a:pt x="681748" y="118795"/>
                  </a:lnTo>
                  <a:lnTo>
                    <a:pt x="727925" y="118795"/>
                  </a:lnTo>
                  <a:lnTo>
                    <a:pt x="706932" y="76238"/>
                  </a:lnTo>
                  <a:lnTo>
                    <a:pt x="678307" y="42989"/>
                  </a:lnTo>
                  <a:lnTo>
                    <a:pt x="643699" y="19151"/>
                  </a:lnTo>
                  <a:lnTo>
                    <a:pt x="604761" y="4800"/>
                  </a:lnTo>
                  <a:lnTo>
                    <a:pt x="563130" y="0"/>
                  </a:lnTo>
                  <a:lnTo>
                    <a:pt x="515785" y="6629"/>
                  </a:lnTo>
                  <a:lnTo>
                    <a:pt x="473329" y="25361"/>
                  </a:lnTo>
                  <a:lnTo>
                    <a:pt x="437413" y="54394"/>
                  </a:lnTo>
                  <a:lnTo>
                    <a:pt x="409702" y="91948"/>
                  </a:lnTo>
                  <a:lnTo>
                    <a:pt x="391858" y="136258"/>
                  </a:lnTo>
                  <a:lnTo>
                    <a:pt x="385546" y="185521"/>
                  </a:lnTo>
                  <a:lnTo>
                    <a:pt x="391858" y="235013"/>
                  </a:lnTo>
                  <a:lnTo>
                    <a:pt x="409702" y="279488"/>
                  </a:lnTo>
                  <a:lnTo>
                    <a:pt x="437413" y="317182"/>
                  </a:lnTo>
                  <a:lnTo>
                    <a:pt x="473329" y="346303"/>
                  </a:lnTo>
                  <a:lnTo>
                    <a:pt x="515785" y="365074"/>
                  </a:lnTo>
                  <a:lnTo>
                    <a:pt x="563130" y="371729"/>
                  </a:lnTo>
                  <a:lnTo>
                    <a:pt x="611581" y="365887"/>
                  </a:lnTo>
                  <a:lnTo>
                    <a:pt x="653618" y="348983"/>
                  </a:lnTo>
                  <a:lnTo>
                    <a:pt x="688174" y="321983"/>
                  </a:lnTo>
                  <a:lnTo>
                    <a:pt x="714184" y="285826"/>
                  </a:lnTo>
                  <a:lnTo>
                    <a:pt x="730567" y="241452"/>
                  </a:lnTo>
                  <a:lnTo>
                    <a:pt x="736269" y="189839"/>
                  </a:lnTo>
                  <a:lnTo>
                    <a:pt x="736269" y="171284"/>
                  </a:lnTo>
                  <a:close/>
                </a:path>
                <a:path w="1200150" h="372109">
                  <a:moveTo>
                    <a:pt x="1119835" y="171284"/>
                  </a:moveTo>
                  <a:lnTo>
                    <a:pt x="949159" y="171284"/>
                  </a:lnTo>
                  <a:lnTo>
                    <a:pt x="949159" y="213372"/>
                  </a:lnTo>
                  <a:lnTo>
                    <a:pt x="1074978" y="213372"/>
                  </a:lnTo>
                  <a:lnTo>
                    <a:pt x="1062634" y="259486"/>
                  </a:lnTo>
                  <a:lnTo>
                    <a:pt x="1036294" y="296341"/>
                  </a:lnTo>
                  <a:lnTo>
                    <a:pt x="997216" y="320763"/>
                  </a:lnTo>
                  <a:lnTo>
                    <a:pt x="946708" y="329603"/>
                  </a:lnTo>
                  <a:lnTo>
                    <a:pt x="904240" y="322186"/>
                  </a:lnTo>
                  <a:lnTo>
                    <a:pt x="867359" y="301586"/>
                  </a:lnTo>
                  <a:lnTo>
                    <a:pt x="838288" y="270294"/>
                  </a:lnTo>
                  <a:lnTo>
                    <a:pt x="819226" y="230771"/>
                  </a:lnTo>
                  <a:lnTo>
                    <a:pt x="812380" y="185521"/>
                  </a:lnTo>
                  <a:lnTo>
                    <a:pt x="819226" y="140665"/>
                  </a:lnTo>
                  <a:lnTo>
                    <a:pt x="838288" y="101358"/>
                  </a:lnTo>
                  <a:lnTo>
                    <a:pt x="867359" y="70129"/>
                  </a:lnTo>
                  <a:lnTo>
                    <a:pt x="904240" y="49542"/>
                  </a:lnTo>
                  <a:lnTo>
                    <a:pt x="946708" y="42113"/>
                  </a:lnTo>
                  <a:lnTo>
                    <a:pt x="984364" y="47447"/>
                  </a:lnTo>
                  <a:lnTo>
                    <a:pt x="1017473" y="62725"/>
                  </a:lnTo>
                  <a:lnTo>
                    <a:pt x="1044854" y="86868"/>
                  </a:lnTo>
                  <a:lnTo>
                    <a:pt x="1065314" y="118795"/>
                  </a:lnTo>
                  <a:lnTo>
                    <a:pt x="1111504" y="118795"/>
                  </a:lnTo>
                  <a:lnTo>
                    <a:pt x="1090510" y="76238"/>
                  </a:lnTo>
                  <a:lnTo>
                    <a:pt x="1061885" y="42989"/>
                  </a:lnTo>
                  <a:lnTo>
                    <a:pt x="1027277" y="19151"/>
                  </a:lnTo>
                  <a:lnTo>
                    <a:pt x="988339" y="4800"/>
                  </a:lnTo>
                  <a:lnTo>
                    <a:pt x="946708" y="0"/>
                  </a:lnTo>
                  <a:lnTo>
                    <a:pt x="899363" y="6629"/>
                  </a:lnTo>
                  <a:lnTo>
                    <a:pt x="856907" y="25361"/>
                  </a:lnTo>
                  <a:lnTo>
                    <a:pt x="820991" y="54394"/>
                  </a:lnTo>
                  <a:lnTo>
                    <a:pt x="793280" y="91948"/>
                  </a:lnTo>
                  <a:lnTo>
                    <a:pt x="775436" y="136258"/>
                  </a:lnTo>
                  <a:lnTo>
                    <a:pt x="769124" y="185521"/>
                  </a:lnTo>
                  <a:lnTo>
                    <a:pt x="775436" y="235013"/>
                  </a:lnTo>
                  <a:lnTo>
                    <a:pt x="793280" y="279488"/>
                  </a:lnTo>
                  <a:lnTo>
                    <a:pt x="820991" y="317182"/>
                  </a:lnTo>
                  <a:lnTo>
                    <a:pt x="856907" y="346303"/>
                  </a:lnTo>
                  <a:lnTo>
                    <a:pt x="899363" y="365074"/>
                  </a:lnTo>
                  <a:lnTo>
                    <a:pt x="946708" y="371729"/>
                  </a:lnTo>
                  <a:lnTo>
                    <a:pt x="995159" y="365887"/>
                  </a:lnTo>
                  <a:lnTo>
                    <a:pt x="1037196" y="348983"/>
                  </a:lnTo>
                  <a:lnTo>
                    <a:pt x="1071753" y="321983"/>
                  </a:lnTo>
                  <a:lnTo>
                    <a:pt x="1097762" y="285826"/>
                  </a:lnTo>
                  <a:lnTo>
                    <a:pt x="1114145" y="241452"/>
                  </a:lnTo>
                  <a:lnTo>
                    <a:pt x="1119835" y="189839"/>
                  </a:lnTo>
                  <a:lnTo>
                    <a:pt x="1119835" y="171284"/>
                  </a:lnTo>
                  <a:close/>
                </a:path>
                <a:path w="1200150" h="372109">
                  <a:moveTo>
                    <a:pt x="1200035" y="10083"/>
                  </a:moveTo>
                  <a:lnTo>
                    <a:pt x="1156665" y="10083"/>
                  </a:lnTo>
                  <a:lnTo>
                    <a:pt x="1156665" y="364629"/>
                  </a:lnTo>
                  <a:lnTo>
                    <a:pt x="1200035" y="364629"/>
                  </a:lnTo>
                  <a:lnTo>
                    <a:pt x="1200035" y="10083"/>
                  </a:lnTo>
                  <a:close/>
                </a:path>
              </a:pathLst>
            </a:custGeom>
            <a:solidFill>
              <a:srgbClr val="08B89D"/>
            </a:solidFill>
          </p:spPr>
          <p:txBody>
            <a:bodyPr wrap="square" lIns="0" tIns="0" rIns="0" bIns="0" rtlCol="0"/>
            <a:lstStyle/>
            <a:p>
              <a:endParaRPr/>
            </a:p>
          </p:txBody>
        </p:sp>
        <p:sp>
          <p:nvSpPr>
            <p:cNvPr id="6" name="object 6">
              <a:extLst>
                <a:ext uri="{FF2B5EF4-FFF2-40B4-BE49-F238E27FC236}">
                  <a16:creationId xmlns:a16="http://schemas.microsoft.com/office/drawing/2014/main" id="{204F4540-AAA8-6A66-0B37-22EB2277F72E}"/>
                </a:ext>
              </a:extLst>
            </p:cNvPr>
            <p:cNvSpPr/>
            <p:nvPr/>
          </p:nvSpPr>
          <p:spPr>
            <a:xfrm>
              <a:off x="17584815" y="376954"/>
              <a:ext cx="614045" cy="701675"/>
            </a:xfrm>
            <a:custGeom>
              <a:avLst/>
              <a:gdLst/>
              <a:ahLst/>
              <a:cxnLst/>
              <a:rect l="l" t="t" r="r" b="b"/>
              <a:pathLst>
                <a:path w="614044" h="701675">
                  <a:moveTo>
                    <a:pt x="102819" y="229514"/>
                  </a:moveTo>
                  <a:lnTo>
                    <a:pt x="0" y="170192"/>
                  </a:lnTo>
                  <a:lnTo>
                    <a:pt x="0" y="513638"/>
                  </a:lnTo>
                  <a:lnTo>
                    <a:pt x="102819" y="454355"/>
                  </a:lnTo>
                  <a:lnTo>
                    <a:pt x="102819" y="229514"/>
                  </a:lnTo>
                  <a:close/>
                </a:path>
                <a:path w="614044" h="701675">
                  <a:moveTo>
                    <a:pt x="294754" y="0"/>
                  </a:moveTo>
                  <a:lnTo>
                    <a:pt x="22872" y="157022"/>
                  </a:lnTo>
                  <a:lnTo>
                    <a:pt x="120624" y="213410"/>
                  </a:lnTo>
                  <a:lnTo>
                    <a:pt x="294754" y="112877"/>
                  </a:lnTo>
                  <a:lnTo>
                    <a:pt x="294754" y="0"/>
                  </a:lnTo>
                  <a:close/>
                </a:path>
                <a:path w="614044" h="701675">
                  <a:moveTo>
                    <a:pt x="600036" y="532244"/>
                  </a:moveTo>
                  <a:lnTo>
                    <a:pt x="500100" y="474522"/>
                  </a:lnTo>
                  <a:lnTo>
                    <a:pt x="330936" y="572223"/>
                  </a:lnTo>
                  <a:lnTo>
                    <a:pt x="330936" y="687641"/>
                  </a:lnTo>
                  <a:lnTo>
                    <a:pt x="600036" y="532244"/>
                  </a:lnTo>
                  <a:close/>
                </a:path>
                <a:path w="614044" h="701675">
                  <a:moveTo>
                    <a:pt x="613625" y="196748"/>
                  </a:moveTo>
                  <a:lnTo>
                    <a:pt x="330936" y="359981"/>
                  </a:lnTo>
                  <a:lnTo>
                    <a:pt x="330936" y="545807"/>
                  </a:lnTo>
                  <a:lnTo>
                    <a:pt x="487235" y="455549"/>
                  </a:lnTo>
                  <a:lnTo>
                    <a:pt x="487235" y="376389"/>
                  </a:lnTo>
                  <a:lnTo>
                    <a:pt x="409524" y="421271"/>
                  </a:lnTo>
                  <a:lnTo>
                    <a:pt x="409524" y="394893"/>
                  </a:lnTo>
                  <a:lnTo>
                    <a:pt x="511327" y="336042"/>
                  </a:lnTo>
                  <a:lnTo>
                    <a:pt x="511327" y="454672"/>
                  </a:lnTo>
                  <a:lnTo>
                    <a:pt x="613625" y="513638"/>
                  </a:lnTo>
                  <a:lnTo>
                    <a:pt x="613625" y="196748"/>
                  </a:lnTo>
                  <a:close/>
                </a:path>
                <a:path w="614044" h="701675">
                  <a:moveTo>
                    <a:pt x="613638" y="170192"/>
                  </a:moveTo>
                  <a:lnTo>
                    <a:pt x="318884" y="0"/>
                  </a:lnTo>
                  <a:lnTo>
                    <a:pt x="318884" y="112877"/>
                  </a:lnTo>
                  <a:lnTo>
                    <a:pt x="481291" y="206654"/>
                  </a:lnTo>
                  <a:lnTo>
                    <a:pt x="458431" y="219875"/>
                  </a:lnTo>
                  <a:lnTo>
                    <a:pt x="306793" y="132359"/>
                  </a:lnTo>
                  <a:lnTo>
                    <a:pt x="143484" y="226593"/>
                  </a:lnTo>
                  <a:lnTo>
                    <a:pt x="272249" y="301015"/>
                  </a:lnTo>
                  <a:lnTo>
                    <a:pt x="351332" y="255308"/>
                  </a:lnTo>
                  <a:lnTo>
                    <a:pt x="291973" y="220980"/>
                  </a:lnTo>
                  <a:lnTo>
                    <a:pt x="314820" y="207797"/>
                  </a:lnTo>
                  <a:lnTo>
                    <a:pt x="397103" y="255308"/>
                  </a:lnTo>
                  <a:lnTo>
                    <a:pt x="272249" y="327329"/>
                  </a:lnTo>
                  <a:lnTo>
                    <a:pt x="126911" y="243484"/>
                  </a:lnTo>
                  <a:lnTo>
                    <a:pt x="126911" y="454850"/>
                  </a:lnTo>
                  <a:lnTo>
                    <a:pt x="248119" y="524814"/>
                  </a:lnTo>
                  <a:lnTo>
                    <a:pt x="248119" y="429577"/>
                  </a:lnTo>
                  <a:lnTo>
                    <a:pt x="190030" y="396036"/>
                  </a:lnTo>
                  <a:lnTo>
                    <a:pt x="190030" y="369658"/>
                  </a:lnTo>
                  <a:lnTo>
                    <a:pt x="272249" y="417068"/>
                  </a:lnTo>
                  <a:lnTo>
                    <a:pt x="272249" y="565200"/>
                  </a:lnTo>
                  <a:lnTo>
                    <a:pt x="114401" y="474065"/>
                  </a:lnTo>
                  <a:lnTo>
                    <a:pt x="13563" y="532257"/>
                  </a:lnTo>
                  <a:lnTo>
                    <a:pt x="306793" y="701548"/>
                  </a:lnTo>
                  <a:lnTo>
                    <a:pt x="306793" y="347497"/>
                  </a:lnTo>
                  <a:lnTo>
                    <a:pt x="613638" y="170192"/>
                  </a:lnTo>
                  <a:close/>
                </a:path>
              </a:pathLst>
            </a:custGeom>
            <a:solidFill>
              <a:srgbClr val="08B89D"/>
            </a:solidFill>
          </p:spPr>
          <p:txBody>
            <a:bodyPr wrap="square" lIns="0" tIns="0" rIns="0" bIns="0" rtlCol="0"/>
            <a:lstStyle/>
            <a:p>
              <a:endParaRPr/>
            </a:p>
          </p:txBody>
        </p:sp>
      </p:grpSp>
      <p:sp>
        <p:nvSpPr>
          <p:cNvPr id="8" name="Picture Placeholder 7">
            <a:extLst>
              <a:ext uri="{FF2B5EF4-FFF2-40B4-BE49-F238E27FC236}">
                <a16:creationId xmlns:a16="http://schemas.microsoft.com/office/drawing/2014/main" id="{C23561CF-341B-5B74-A545-CC9E39498F9A}"/>
              </a:ext>
            </a:extLst>
          </p:cNvPr>
          <p:cNvSpPr>
            <a:spLocks noGrp="1"/>
          </p:cNvSpPr>
          <p:nvPr>
            <p:ph type="pic" sz="quarter" idx="10"/>
          </p:nvPr>
        </p:nvSpPr>
        <p:spPr>
          <a:xfrm>
            <a:off x="0" y="3749354"/>
            <a:ext cx="12192000" cy="2593851"/>
          </a:xfrm>
          <a:pattFill prst="pct5">
            <a:fgClr>
              <a:srgbClr val="0070C0"/>
            </a:fgClr>
            <a:bgClr>
              <a:schemeClr val="bg1"/>
            </a:bgClr>
          </a:pattFill>
        </p:spPr>
        <p:txBody>
          <a:bodyPr/>
          <a:lstStyle/>
          <a:p>
            <a:endParaRPr lang="en-US"/>
          </a:p>
        </p:txBody>
      </p:sp>
    </p:spTree>
    <p:extLst>
      <p:ext uri="{BB962C8B-B14F-4D97-AF65-F5344CB8AC3E}">
        <p14:creationId xmlns:p14="http://schemas.microsoft.com/office/powerpoint/2010/main" val="1458362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D95A20-F516-06C5-85E1-52FB3A67E4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3" y="3623278"/>
            <a:ext cx="12197382" cy="3233117"/>
          </a:xfrm>
          <a:prstGeom prst="rect">
            <a:avLst/>
          </a:prstGeom>
        </p:spPr>
      </p:pic>
      <p:sp>
        <p:nvSpPr>
          <p:cNvPr id="3" name="TextBox 2">
            <a:extLst>
              <a:ext uri="{FF2B5EF4-FFF2-40B4-BE49-F238E27FC236}">
                <a16:creationId xmlns:a16="http://schemas.microsoft.com/office/drawing/2014/main" id="{1D5E1431-EA59-9D76-18A2-A134DD998B5E}"/>
              </a:ext>
            </a:extLst>
          </p:cNvPr>
          <p:cNvSpPr txBox="1"/>
          <p:nvPr userDrawn="1"/>
        </p:nvSpPr>
        <p:spPr>
          <a:xfrm>
            <a:off x="-9234" y="4276555"/>
            <a:ext cx="12192000" cy="764184"/>
          </a:xfrm>
          <a:prstGeom prst="rect">
            <a:avLst/>
          </a:prstGeom>
          <a:noFill/>
        </p:spPr>
        <p:txBody>
          <a:bodyPr wrap="square">
            <a:spAutoFit/>
          </a:bodyPr>
          <a:lstStyle/>
          <a:p>
            <a:pPr algn="ctr"/>
            <a:r>
              <a:rPr lang="en-US" sz="4366" b="1">
                <a:solidFill>
                  <a:schemeClr val="bg1"/>
                </a:solidFill>
                <a:latin typeface="Lato" panose="020F0502020204030203" pitchFamily="34" charset="0"/>
                <a:ea typeface="Lato" panose="020F0502020204030203" pitchFamily="34" charset="0"/>
                <a:cs typeface="Lato" panose="020F0502020204030203" pitchFamily="34" charset="0"/>
              </a:rPr>
              <a:t>Thank you</a:t>
            </a:r>
            <a:endParaRPr lang="en-PT" sz="4366" b="1">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5" name="Picture Placeholder 4">
            <a:extLst>
              <a:ext uri="{FF2B5EF4-FFF2-40B4-BE49-F238E27FC236}">
                <a16:creationId xmlns:a16="http://schemas.microsoft.com/office/drawing/2014/main" id="{5CD217D2-4590-A848-FA53-F87E85558909}"/>
              </a:ext>
            </a:extLst>
          </p:cNvPr>
          <p:cNvSpPr>
            <a:spLocks noGrp="1"/>
          </p:cNvSpPr>
          <p:nvPr>
            <p:ph type="pic" sz="quarter" idx="10"/>
          </p:nvPr>
        </p:nvSpPr>
        <p:spPr>
          <a:xfrm>
            <a:off x="3852" y="0"/>
            <a:ext cx="12188148" cy="3623458"/>
          </a:xfrm>
          <a:pattFill prst="pct5">
            <a:fgClr>
              <a:srgbClr val="0070C0"/>
            </a:fgClr>
            <a:bgClr>
              <a:schemeClr val="bg1"/>
            </a:bgClr>
          </a:pattFill>
        </p:spPr>
        <p:txBody>
          <a:bodyPr/>
          <a:lstStyle/>
          <a:p>
            <a:endParaRPr lang="en-US"/>
          </a:p>
        </p:txBody>
      </p:sp>
    </p:spTree>
    <p:extLst>
      <p:ext uri="{BB962C8B-B14F-4D97-AF65-F5344CB8AC3E}">
        <p14:creationId xmlns:p14="http://schemas.microsoft.com/office/powerpoint/2010/main" val="2738396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9B8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p>
        </p:txBody>
      </p:sp>
      <p:sp>
        <p:nvSpPr>
          <p:cNvPr id="2" name="Title 1"/>
          <p:cNvSpPr>
            <a:spLocks noGrp="1"/>
          </p:cNvSpPr>
          <p:nvPr>
            <p:ph type="title"/>
          </p:nvPr>
        </p:nvSpPr>
        <p:spPr>
          <a:xfrm>
            <a:off x="831850" y="1709739"/>
            <a:ext cx="10515600" cy="862012"/>
          </a:xfrm>
        </p:spPr>
        <p:txBody>
          <a:bodyPr anchor="ctr">
            <a:normAutofit/>
          </a:bodyPr>
          <a:lstStyle>
            <a:lvl1pPr algn="l">
              <a:defRPr sz="3600">
                <a:solidFill>
                  <a:schemeClr val="bg1"/>
                </a:solidFill>
                <a:latin typeface="Lato" panose="020F0502020204030203" pitchFamily="34" charset="0"/>
              </a:defRPr>
            </a:lvl1pPr>
          </a:lstStyle>
          <a:p>
            <a:r>
              <a:rPr lang="en-US"/>
              <a:t>Click to edit Master title style</a:t>
            </a:r>
          </a:p>
        </p:txBody>
      </p:sp>
      <p:sp>
        <p:nvSpPr>
          <p:cNvPr id="6" name="Slide Number Placeholder 5"/>
          <p:cNvSpPr>
            <a:spLocks noGrp="1"/>
          </p:cNvSpPr>
          <p:nvPr>
            <p:ph type="sldNum" sz="quarter" idx="12"/>
          </p:nvPr>
        </p:nvSpPr>
        <p:spPr/>
        <p:txBody>
          <a:bodyPr/>
          <a:lstStyle>
            <a:lvl1pPr>
              <a:defRPr>
                <a:solidFill>
                  <a:schemeClr val="bg1"/>
                </a:solidFill>
                <a:latin typeface="Lato" panose="020F0502020204030203" pitchFamily="34" charset="0"/>
              </a:defRPr>
            </a:lvl1pPr>
          </a:lstStyle>
          <a:p>
            <a:fld id="{41A78861-9695-4516-9AB0-7AB96960DF1D}" type="slidenum">
              <a:rPr lang="en-US" smtClean="0"/>
              <a:pPr/>
              <a:t>‹#›</a:t>
            </a:fld>
            <a:endParaRPr lang="en-US"/>
          </a:p>
        </p:txBody>
      </p:sp>
      <p:sp>
        <p:nvSpPr>
          <p:cNvPr id="11" name="object 3"/>
          <p:cNvSpPr/>
          <p:nvPr userDrawn="1"/>
        </p:nvSpPr>
        <p:spPr>
          <a:xfrm>
            <a:off x="3285194" y="4669441"/>
            <a:ext cx="1630114" cy="2188666"/>
          </a:xfrm>
          <a:custGeom>
            <a:avLst/>
            <a:gdLst/>
            <a:ahLst/>
            <a:cxnLst/>
            <a:rect l="l" t="t" r="r" b="b"/>
            <a:pathLst>
              <a:path w="2318385" h="3112770">
                <a:moveTo>
                  <a:pt x="57492" y="0"/>
                </a:moveTo>
                <a:lnTo>
                  <a:pt x="0" y="41782"/>
                </a:lnTo>
                <a:lnTo>
                  <a:pt x="2229942" y="3112617"/>
                </a:lnTo>
                <a:lnTo>
                  <a:pt x="2317775" y="3112617"/>
                </a:lnTo>
                <a:lnTo>
                  <a:pt x="57492" y="0"/>
                </a:lnTo>
                <a:close/>
              </a:path>
            </a:pathLst>
          </a:custGeom>
          <a:solidFill>
            <a:srgbClr val="0A7A64"/>
          </a:solidFill>
        </p:spPr>
        <p:txBody>
          <a:bodyPr wrap="square" lIns="0" tIns="0" rIns="0" bIns="0" rtlCol="0"/>
          <a:lstStyle/>
          <a:p>
            <a:endParaRPr sz="1266"/>
          </a:p>
        </p:txBody>
      </p:sp>
      <p:sp>
        <p:nvSpPr>
          <p:cNvPr id="12" name="object 5"/>
          <p:cNvSpPr/>
          <p:nvPr userDrawn="1"/>
        </p:nvSpPr>
        <p:spPr>
          <a:xfrm>
            <a:off x="2363853" y="3467059"/>
            <a:ext cx="1846213" cy="3391049"/>
          </a:xfrm>
          <a:custGeom>
            <a:avLst/>
            <a:gdLst/>
            <a:ahLst/>
            <a:cxnLst/>
            <a:rect l="l" t="t" r="r" b="b"/>
            <a:pathLst>
              <a:path w="2625725" h="4822825">
                <a:moveTo>
                  <a:pt x="62763" y="0"/>
                </a:moveTo>
                <a:lnTo>
                  <a:pt x="0" y="33375"/>
                </a:lnTo>
                <a:lnTo>
                  <a:pt x="2544991" y="4822672"/>
                </a:lnTo>
                <a:lnTo>
                  <a:pt x="2625496" y="4822672"/>
                </a:lnTo>
                <a:lnTo>
                  <a:pt x="62763" y="0"/>
                </a:lnTo>
                <a:close/>
              </a:path>
            </a:pathLst>
          </a:custGeom>
          <a:solidFill>
            <a:srgbClr val="FFFFFF"/>
          </a:solidFill>
        </p:spPr>
        <p:txBody>
          <a:bodyPr wrap="square" lIns="0" tIns="0" rIns="0" bIns="0" rtlCol="0"/>
          <a:lstStyle/>
          <a:p>
            <a:endParaRPr sz="1266"/>
          </a:p>
        </p:txBody>
      </p:sp>
      <p:sp>
        <p:nvSpPr>
          <p:cNvPr id="13" name="object 6"/>
          <p:cNvSpPr/>
          <p:nvPr userDrawn="1"/>
        </p:nvSpPr>
        <p:spPr>
          <a:xfrm>
            <a:off x="8965261" y="1"/>
            <a:ext cx="1576983" cy="5332809"/>
          </a:xfrm>
          <a:custGeom>
            <a:avLst/>
            <a:gdLst/>
            <a:ahLst/>
            <a:cxnLst/>
            <a:rect l="l" t="t" r="r" b="b"/>
            <a:pathLst>
              <a:path w="2242820" h="7584440">
                <a:moveTo>
                  <a:pt x="2242642" y="0"/>
                </a:moveTo>
                <a:lnTo>
                  <a:pt x="2168690" y="0"/>
                </a:lnTo>
                <a:lnTo>
                  <a:pt x="0" y="7564577"/>
                </a:lnTo>
                <a:lnTo>
                  <a:pt x="68326" y="7584173"/>
                </a:lnTo>
                <a:lnTo>
                  <a:pt x="2242642" y="0"/>
                </a:lnTo>
                <a:close/>
              </a:path>
            </a:pathLst>
          </a:custGeom>
          <a:solidFill>
            <a:srgbClr val="FFFFFF"/>
          </a:solidFill>
        </p:spPr>
        <p:txBody>
          <a:bodyPr wrap="square" lIns="0" tIns="0" rIns="0" bIns="0" rtlCol="0"/>
          <a:lstStyle/>
          <a:p>
            <a:endParaRPr sz="1266"/>
          </a:p>
        </p:txBody>
      </p:sp>
      <p:sp>
        <p:nvSpPr>
          <p:cNvPr id="14" name="object 14"/>
          <p:cNvSpPr/>
          <p:nvPr userDrawn="1"/>
        </p:nvSpPr>
        <p:spPr>
          <a:xfrm>
            <a:off x="9515027" y="0"/>
            <a:ext cx="133052" cy="727770"/>
          </a:xfrm>
          <a:custGeom>
            <a:avLst/>
            <a:gdLst/>
            <a:ahLst/>
            <a:cxnLst/>
            <a:rect l="l" t="t" r="r" b="b"/>
            <a:pathLst>
              <a:path w="189229" h="1035050">
                <a:moveTo>
                  <a:pt x="188950" y="0"/>
                </a:moveTo>
                <a:lnTo>
                  <a:pt x="163245" y="0"/>
                </a:lnTo>
                <a:lnTo>
                  <a:pt x="0" y="1031087"/>
                </a:lnTo>
                <a:lnTo>
                  <a:pt x="25082" y="1035062"/>
                </a:lnTo>
                <a:lnTo>
                  <a:pt x="188950" y="0"/>
                </a:lnTo>
                <a:close/>
              </a:path>
            </a:pathLst>
          </a:custGeom>
          <a:solidFill>
            <a:srgbClr val="FFFFFF"/>
          </a:solidFill>
        </p:spPr>
        <p:txBody>
          <a:bodyPr wrap="square" lIns="0" tIns="0" rIns="0" bIns="0" rtlCol="0"/>
          <a:lstStyle/>
          <a:p>
            <a:endParaRPr sz="1266"/>
          </a:p>
        </p:txBody>
      </p:sp>
      <p:pic>
        <p:nvPicPr>
          <p:cNvPr id="4" name="Picture 3">
            <a:extLst>
              <a:ext uri="{FF2B5EF4-FFF2-40B4-BE49-F238E27FC236}">
                <a16:creationId xmlns:a16="http://schemas.microsoft.com/office/drawing/2014/main" id="{7F225265-052A-490C-877A-A0A6445583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9757" y="436027"/>
            <a:ext cx="1843452" cy="687228"/>
          </a:xfrm>
          <a:prstGeom prst="rect">
            <a:avLst/>
          </a:prstGeom>
        </p:spPr>
      </p:pic>
    </p:spTree>
    <p:extLst>
      <p:ext uri="{BB962C8B-B14F-4D97-AF65-F5344CB8AC3E}">
        <p14:creationId xmlns:p14="http://schemas.microsoft.com/office/powerpoint/2010/main" val="1230780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66825D-2B69-4989-8861-A6901ABADB6C}" type="datetimeFigureOut">
              <a:rPr lang="ko-KR" altLang="en-US" smtClean="0"/>
              <a:t>2026-09-30</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6B6DB3-44B8-41C4-A846-21F6C6172237}" type="slidenum">
              <a:rPr lang="ko-KR" altLang="en-US" smtClean="0"/>
              <a:t>‹#›</a:t>
            </a:fld>
            <a:endParaRPr lang="ko-KR" altLang="en-US"/>
          </a:p>
        </p:txBody>
      </p:sp>
    </p:spTree>
    <p:extLst>
      <p:ext uri="{BB962C8B-B14F-4D97-AF65-F5344CB8AC3E}">
        <p14:creationId xmlns:p14="http://schemas.microsoft.com/office/powerpoint/2010/main" val="3686743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martArt Placeholder 2">
            <a:extLst>
              <a:ext uri="{FF2B5EF4-FFF2-40B4-BE49-F238E27FC236}">
                <a16:creationId xmlns:a16="http://schemas.microsoft.com/office/drawing/2014/main" id="{6714313E-DBCB-DACC-ACDE-8F415F13202A}"/>
              </a:ext>
            </a:extLst>
          </p:cNvPr>
          <p:cNvSpPr>
            <a:spLocks noGrp="1"/>
          </p:cNvSpPr>
          <p:nvPr>
            <p:ph type="dgm" sz="quarter" idx="15"/>
          </p:nvPr>
        </p:nvSpPr>
        <p:spPr>
          <a:xfrm flipH="1">
            <a:off x="7122117" y="2167856"/>
            <a:ext cx="45719" cy="1261145"/>
          </a:xfrm>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a:p>
        </p:txBody>
      </p:sp>
      <p:sp>
        <p:nvSpPr>
          <p:cNvPr id="7" name="제목 6">
            <a:extLst>
              <a:ext uri="{FF2B5EF4-FFF2-40B4-BE49-F238E27FC236}">
                <a16:creationId xmlns:a16="http://schemas.microsoft.com/office/drawing/2014/main" id="{9F089673-1EEE-6B84-6D82-9D3A5401963E}"/>
              </a:ext>
            </a:extLst>
          </p:cNvPr>
          <p:cNvSpPr>
            <a:spLocks noGrp="1"/>
          </p:cNvSpPr>
          <p:nvPr>
            <p:ph type="title"/>
          </p:nvPr>
        </p:nvSpPr>
        <p:spPr>
          <a:xfrm>
            <a:off x="7180995" y="2167856"/>
            <a:ext cx="5685042" cy="1261144"/>
          </a:xfrm>
        </p:spPr>
        <p:txBody>
          <a:bodyPr>
            <a:normAutofit fontScale="90000"/>
          </a:bodyPr>
          <a:lstStyle/>
          <a:p>
            <a:r>
              <a:rPr lang="en-US" altLang="ko-KR"/>
              <a:t>Results-Based </a:t>
            </a:r>
            <a:br>
              <a:rPr lang="en-US" altLang="ko-KR"/>
            </a:br>
            <a:r>
              <a:rPr lang="en-US" altLang="ko-KR"/>
              <a:t>Gender Just </a:t>
            </a:r>
            <a:br>
              <a:rPr lang="en-US" altLang="ko-KR"/>
            </a:br>
            <a:r>
              <a:rPr lang="en-US" altLang="ko-KR"/>
              <a:t>Energy Transitions</a:t>
            </a:r>
            <a:r>
              <a:rPr lang="en-US" altLang="ko-KR" b="0"/>
              <a:t> </a:t>
            </a:r>
            <a:endParaRPr lang="ko-KR" altLang="en-US"/>
          </a:p>
        </p:txBody>
      </p:sp>
      <p:sp>
        <p:nvSpPr>
          <p:cNvPr id="19" name="제목 6">
            <a:extLst>
              <a:ext uri="{FF2B5EF4-FFF2-40B4-BE49-F238E27FC236}">
                <a16:creationId xmlns:a16="http://schemas.microsoft.com/office/drawing/2014/main" id="{23DE2DC9-3B94-C088-1B52-EE870A8332D1}"/>
              </a:ext>
            </a:extLst>
          </p:cNvPr>
          <p:cNvSpPr txBox="1">
            <a:spLocks/>
          </p:cNvSpPr>
          <p:nvPr/>
        </p:nvSpPr>
        <p:spPr>
          <a:xfrm>
            <a:off x="7017508" y="1367200"/>
            <a:ext cx="4486261" cy="800656"/>
          </a:xfrm>
          <a:prstGeom prst="rect">
            <a:avLst/>
          </a:prstGeom>
        </p:spPr>
        <p:txBody>
          <a:bodyPr vert="horz" lIns="91440" tIns="45720" rIns="91440" bIns="45720" rtlCol="0" anchor="ctr">
            <a:normAutofit fontScale="97500"/>
          </a:bodyPr>
          <a:lstStyle>
            <a:lvl1pPr algn="l" defTabSz="914400" rtl="0" eaLnBrk="1" latinLnBrk="1" hangingPunct="1">
              <a:lnSpc>
                <a:spcPct val="90000"/>
              </a:lnSpc>
              <a:spcBef>
                <a:spcPct val="0"/>
              </a:spcBef>
              <a:buNone/>
              <a:defRPr sz="3639" b="1" kern="1200">
                <a:solidFill>
                  <a:schemeClr val="bg1"/>
                </a:solidFill>
                <a:latin typeface="Lato" panose="020F0502020204030203" pitchFamily="34" charset="0"/>
                <a:ea typeface="Lato" panose="020F0502020204030203" pitchFamily="34" charset="0"/>
                <a:cs typeface="Lato" panose="020F0502020204030203" pitchFamily="34" charset="0"/>
              </a:defRPr>
            </a:lvl1pPr>
          </a:lstStyle>
          <a:p>
            <a:r>
              <a:rPr lang="en-US" altLang="ko-KR" sz="2000" dirty="0"/>
              <a:t> EEAP Conference</a:t>
            </a:r>
            <a:endParaRPr lang="ko-KR" altLang="en-US" sz="2000" dirty="0"/>
          </a:p>
        </p:txBody>
      </p:sp>
      <p:pic>
        <p:nvPicPr>
          <p:cNvPr id="2" name="그림 1">
            <a:extLst>
              <a:ext uri="{FF2B5EF4-FFF2-40B4-BE49-F238E27FC236}">
                <a16:creationId xmlns:a16="http://schemas.microsoft.com/office/drawing/2014/main" id="{2A7D6B3B-4906-5C0E-E611-6A9A3C5EE116}"/>
              </a:ext>
            </a:extLst>
          </p:cNvPr>
          <p:cNvPicPr>
            <a:picLocks noChangeAspect="1"/>
          </p:cNvPicPr>
          <p:nvPr/>
        </p:nvPicPr>
        <p:blipFill>
          <a:blip r:embed="rId3">
            <a:clrChange>
              <a:clrFrom>
                <a:srgbClr val="030303"/>
              </a:clrFrom>
              <a:clrTo>
                <a:srgbClr val="030303">
                  <a:alpha val="0"/>
                </a:srgbClr>
              </a:clrTo>
            </a:clrChange>
            <a:duotone>
              <a:prstClr val="black"/>
              <a:srgbClr val="14AF97">
                <a:tint val="45000"/>
                <a:satMod val="400000"/>
              </a:srgbClr>
            </a:duotone>
            <a:extLst>
              <a:ext uri="{BEBA8EAE-BF5A-486C-A8C5-ECC9F3942E4B}">
                <a14:imgProps xmlns:a14="http://schemas.microsoft.com/office/drawing/2010/main">
                  <a14:imgLayer r:embed="rId4">
                    <a14:imgEffect>
                      <a14:artisticPhotocopy/>
                    </a14:imgEffect>
                    <a14:imgEffect>
                      <a14:sharpenSoften amount="10000"/>
                    </a14:imgEffect>
                    <a14:imgEffect>
                      <a14:saturation sat="101000"/>
                    </a14:imgEffect>
                    <a14:imgEffect>
                      <a14:brightnessContrast bright="47000"/>
                    </a14:imgEffect>
                  </a14:imgLayer>
                </a14:imgProps>
              </a:ext>
            </a:extLst>
          </a:blip>
          <a:srcRect/>
          <a:stretch>
            <a:fillRect/>
          </a:stretch>
        </p:blipFill>
        <p:spPr>
          <a:xfrm>
            <a:off x="3697246" y="-1"/>
            <a:ext cx="3125586" cy="3125586"/>
          </a:xfrm>
          <a:prstGeom prst="rect">
            <a:avLst/>
          </a:prstGeom>
        </p:spPr>
      </p:pic>
      <p:pic>
        <p:nvPicPr>
          <p:cNvPr id="9" name="그림 개체 틀 8">
            <a:extLst>
              <a:ext uri="{FF2B5EF4-FFF2-40B4-BE49-F238E27FC236}">
                <a16:creationId xmlns:a16="http://schemas.microsoft.com/office/drawing/2014/main" id="{3AADA40C-6CFF-47A3-6964-802C7B97369D}"/>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556" r="31688"/>
          <a:stretch>
            <a:fillRect/>
          </a:stretch>
        </p:blipFill>
        <p:spPr>
          <a:xfrm>
            <a:off x="0" y="-1"/>
            <a:ext cx="6763931" cy="6858000"/>
          </a:xfrm>
          <a:prstGeom prst="rect">
            <a:avLst/>
          </a:prstGeom>
          <a:pattFill prst="pct5">
            <a:fgClr>
              <a:srgbClr val="0070C0"/>
            </a:fgClr>
            <a:bgClr>
              <a:prstClr val="white"/>
            </a:bgClr>
          </a:pattFill>
        </p:spPr>
      </p:pic>
    </p:spTree>
    <p:extLst>
      <p:ext uri="{BB962C8B-B14F-4D97-AF65-F5344CB8AC3E}">
        <p14:creationId xmlns:p14="http://schemas.microsoft.com/office/powerpoint/2010/main" val="1316105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B79A8291-7A7C-9A97-DC60-3E2A99D86921}"/>
              </a:ext>
            </a:extLst>
          </p:cNvPr>
          <p:cNvSpPr/>
          <p:nvPr/>
        </p:nvSpPr>
        <p:spPr>
          <a:xfrm>
            <a:off x="1780286" y="1808870"/>
            <a:ext cx="107952" cy="1048629"/>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TextBox 50">
            <a:extLst>
              <a:ext uri="{FF2B5EF4-FFF2-40B4-BE49-F238E27FC236}">
                <a16:creationId xmlns:a16="http://schemas.microsoft.com/office/drawing/2014/main" id="{118DB727-C12C-8626-EBB4-C5FCCC93932C}"/>
              </a:ext>
            </a:extLst>
          </p:cNvPr>
          <p:cNvSpPr txBox="1"/>
          <p:nvPr/>
        </p:nvSpPr>
        <p:spPr>
          <a:xfrm>
            <a:off x="2061707" y="1618681"/>
            <a:ext cx="9046878" cy="2202654"/>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What is Results Based Management?</a:t>
            </a:r>
          </a:p>
          <a:p>
            <a:pPr>
              <a:lnSpc>
                <a:spcPts val="5882"/>
              </a:lnSpc>
            </a:pPr>
            <a:endParaRPr lang="en-US" sz="4200" b="1" spc="80">
              <a:solidFill>
                <a:schemeClr val="bg1"/>
              </a:solidFill>
              <a:latin typeface="Lato Heavy"/>
              <a:ea typeface="Lato Heavy"/>
              <a:cs typeface="Lato Heavy"/>
              <a:sym typeface="Lato Heavy"/>
            </a:endParaRPr>
          </a:p>
        </p:txBody>
      </p:sp>
    </p:spTree>
    <p:extLst>
      <p:ext uri="{BB962C8B-B14F-4D97-AF65-F5344CB8AC3E}">
        <p14:creationId xmlns:p14="http://schemas.microsoft.com/office/powerpoint/2010/main" val="283975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506A-CF38-B261-799D-E052EAE479AD}"/>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3CDCE037-8A4B-E197-65C9-0CC2AF477672}"/>
              </a:ext>
            </a:extLst>
          </p:cNvPr>
          <p:cNvSpPr txBox="1"/>
          <p:nvPr/>
        </p:nvSpPr>
        <p:spPr>
          <a:xfrm>
            <a:off x="984506" y="493570"/>
            <a:ext cx="9046878" cy="710579"/>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105" dirty="0">
                <a:solidFill>
                  <a:srgbClr val="15AF97"/>
                </a:solidFill>
                <a:latin typeface="Lato Heavy"/>
                <a:ea typeface="맑은 고딕"/>
                <a:sym typeface="Lato Heavy"/>
              </a:rPr>
              <a:t>Result Based Management</a:t>
            </a:r>
            <a:r>
              <a:rPr lang="en-US" altLang="ko-KR" sz="4200" b="1" spc="105" dirty="0">
                <a:solidFill>
                  <a:srgbClr val="15AF97"/>
                </a:solidFill>
                <a:latin typeface="Lato Heavy"/>
                <a:ea typeface="맑은 고딕"/>
                <a:sym typeface="Lato Heavy"/>
              </a:rPr>
              <a:t>(RBM)</a:t>
            </a:r>
            <a:endParaRPr lang="en-US" dirty="0"/>
          </a:p>
        </p:txBody>
      </p:sp>
      <p:sp>
        <p:nvSpPr>
          <p:cNvPr id="6" name="Freeform 9">
            <a:extLst>
              <a:ext uri="{FF2B5EF4-FFF2-40B4-BE49-F238E27FC236}">
                <a16:creationId xmlns:a16="http://schemas.microsoft.com/office/drawing/2014/main" id="{CF1CB739-2E9A-29FC-B391-14141B595C30}"/>
              </a:ext>
            </a:extLst>
          </p:cNvPr>
          <p:cNvSpPr/>
          <p:nvPr/>
        </p:nvSpPr>
        <p:spPr>
          <a:xfrm>
            <a:off x="639444" y="509675"/>
            <a:ext cx="107952" cy="731520"/>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pic>
        <p:nvPicPr>
          <p:cNvPr id="1026" name="Picture 2">
            <a:extLst>
              <a:ext uri="{FF2B5EF4-FFF2-40B4-BE49-F238E27FC236}">
                <a16:creationId xmlns:a16="http://schemas.microsoft.com/office/drawing/2014/main" id="{ADE73934-412E-0864-CEFB-72B73DE51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6081" y="1826133"/>
            <a:ext cx="4814246" cy="3693318"/>
          </a:xfrm>
          <a:prstGeom prst="rect">
            <a:avLst/>
          </a:prstGeom>
          <a:noFill/>
          <a:ln>
            <a:solidFill>
              <a:srgbClr val="14AF97"/>
            </a:solidFill>
          </a:ln>
          <a:extLst>
            <a:ext uri="{909E8E84-426E-40DD-AFC4-6F175D3DCCD1}">
              <a14:hiddenFill xmlns:a14="http://schemas.microsoft.com/office/drawing/2010/main">
                <a:solidFill>
                  <a:srgbClr val="FFFFFF"/>
                </a:solidFill>
              </a14:hiddenFill>
            </a:ext>
          </a:extLst>
        </p:spPr>
      </p:pic>
      <p:sp>
        <p:nvSpPr>
          <p:cNvPr id="5" name="모서리가 둥근 직사각형 4">
            <a:extLst>
              <a:ext uri="{FF2B5EF4-FFF2-40B4-BE49-F238E27FC236}">
                <a16:creationId xmlns:a16="http://schemas.microsoft.com/office/drawing/2014/main" id="{18EAFCAF-8914-76BB-EB4A-4D6684907807}"/>
              </a:ext>
            </a:extLst>
          </p:cNvPr>
          <p:cNvSpPr/>
          <p:nvPr/>
        </p:nvSpPr>
        <p:spPr>
          <a:xfrm>
            <a:off x="747395" y="1826133"/>
            <a:ext cx="5739129" cy="3693318"/>
          </a:xfrm>
          <a:prstGeom prst="roundRect">
            <a:avLst/>
          </a:prstGeom>
          <a:solidFill>
            <a:srgbClr val="CDF2E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dirty="0">
                <a:solidFill>
                  <a:schemeClr val="tx1"/>
                </a:solidFill>
              </a:rPr>
              <a:t>              </a:t>
            </a:r>
            <a:r>
              <a:rPr lang="ko-KR" altLang="en-US" dirty="0">
                <a:solidFill>
                  <a:schemeClr val="tx1"/>
                </a:solidFill>
              </a:rPr>
              <a:t> </a:t>
            </a:r>
            <a:r>
              <a:rPr lang="en-US" altLang="ko-KR" dirty="0">
                <a:solidFill>
                  <a:schemeClr val="tx1"/>
                </a:solidFill>
              </a:rPr>
              <a:t>RBM is a management strategy focusing   on performance and achievement of outputs, outcomes and impacts. </a:t>
            </a:r>
          </a:p>
          <a:p>
            <a:endParaRPr lang="en-US" altLang="ko-KR" dirty="0">
              <a:solidFill>
                <a:schemeClr val="tx1"/>
              </a:solidFill>
            </a:endParaRPr>
          </a:p>
          <a:p>
            <a:r>
              <a:rPr lang="en-US" altLang="ko-KR" dirty="0">
                <a:solidFill>
                  <a:schemeClr val="tx1"/>
                </a:solidFill>
              </a:rPr>
              <a:t>This management approach provides the framework, tools and guidance for strategic planning, risk management, performance monitoring, evaluation and knowledge management. It serves four complementary purposes: decision-making, learning, accountability and communication</a:t>
            </a:r>
          </a:p>
          <a:p>
            <a:r>
              <a:rPr lang="en-US" altLang="ko-KR" dirty="0">
                <a:solidFill>
                  <a:schemeClr val="tx1"/>
                </a:solidFill>
              </a:rPr>
              <a:t>(OECD – Glossary)</a:t>
            </a:r>
          </a:p>
        </p:txBody>
      </p:sp>
      <p:sp>
        <p:nvSpPr>
          <p:cNvPr id="3" name="타원 2">
            <a:extLst>
              <a:ext uri="{FF2B5EF4-FFF2-40B4-BE49-F238E27FC236}">
                <a16:creationId xmlns:a16="http://schemas.microsoft.com/office/drawing/2014/main" id="{72AE95EE-269C-353C-F806-3E699052E76F}"/>
              </a:ext>
            </a:extLst>
          </p:cNvPr>
          <p:cNvSpPr/>
          <p:nvPr/>
        </p:nvSpPr>
        <p:spPr>
          <a:xfrm>
            <a:off x="517838" y="1206364"/>
            <a:ext cx="1180309" cy="1123130"/>
          </a:xfrm>
          <a:prstGeom prst="ellipse">
            <a:avLst/>
          </a:prstGeom>
          <a:solidFill>
            <a:srgbClr val="06B89D"/>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2200" b="1" dirty="0">
                <a:latin typeface="Lato" panose="020F0502020204030203" pitchFamily="34" charset="0"/>
                <a:ea typeface="Lato" panose="020F0502020204030203" pitchFamily="34" charset="0"/>
                <a:cs typeface="Lato" panose="020F0502020204030203" pitchFamily="34" charset="0"/>
              </a:rPr>
              <a:t>RBM</a:t>
            </a:r>
            <a:endParaRPr kumimoji="1" lang="ko-KR" altLang="en-US" sz="2200" b="1" dirty="0">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223299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1909-24F1-8A50-EE65-9F5BC0308FA1}"/>
            </a:ext>
          </a:extLst>
        </p:cNvPr>
        <p:cNvGrpSpPr/>
        <p:nvPr/>
      </p:nvGrpSpPr>
      <p:grpSpPr>
        <a:xfrm>
          <a:off x="0" y="0"/>
          <a:ext cx="0" cy="0"/>
          <a:chOff x="0" y="0"/>
          <a:chExt cx="0" cy="0"/>
        </a:xfrm>
      </p:grpSpPr>
      <p:sp>
        <p:nvSpPr>
          <p:cNvPr id="3" name="Freeform 9">
            <a:extLst>
              <a:ext uri="{FF2B5EF4-FFF2-40B4-BE49-F238E27FC236}">
                <a16:creationId xmlns:a16="http://schemas.microsoft.com/office/drawing/2014/main" id="{74A5BDE0-96C1-CAB6-E368-42C2357B8225}"/>
              </a:ext>
            </a:extLst>
          </p:cNvPr>
          <p:cNvSpPr/>
          <p:nvPr/>
        </p:nvSpPr>
        <p:spPr>
          <a:xfrm>
            <a:off x="1780286" y="1808870"/>
            <a:ext cx="107952" cy="1048629"/>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TextBox 50">
            <a:extLst>
              <a:ext uri="{FF2B5EF4-FFF2-40B4-BE49-F238E27FC236}">
                <a16:creationId xmlns:a16="http://schemas.microsoft.com/office/drawing/2014/main" id="{E75D8FD3-B368-E829-ABED-2E357F853312}"/>
              </a:ext>
            </a:extLst>
          </p:cNvPr>
          <p:cNvSpPr txBox="1"/>
          <p:nvPr/>
        </p:nvSpPr>
        <p:spPr>
          <a:xfrm>
            <a:off x="2061707" y="1923170"/>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How is it Applied at GGGI?</a:t>
            </a:r>
          </a:p>
        </p:txBody>
      </p:sp>
    </p:spTree>
    <p:extLst>
      <p:ext uri="{BB962C8B-B14F-4D97-AF65-F5344CB8AC3E}">
        <p14:creationId xmlns:p14="http://schemas.microsoft.com/office/powerpoint/2010/main" val="4107730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타원 3">
            <a:extLst>
              <a:ext uri="{FF2B5EF4-FFF2-40B4-BE49-F238E27FC236}">
                <a16:creationId xmlns:a16="http://schemas.microsoft.com/office/drawing/2014/main" id="{2F5D16B2-352F-29D4-EB7F-C2D74F5B63E6}"/>
              </a:ext>
            </a:extLst>
          </p:cNvPr>
          <p:cNvSpPr/>
          <p:nvPr/>
        </p:nvSpPr>
        <p:spPr>
          <a:xfrm>
            <a:off x="-3069572" y="43542"/>
            <a:ext cx="7231757" cy="6858000"/>
          </a:xfrm>
          <a:prstGeom prst="ellipse">
            <a:avLst/>
          </a:prstGeom>
          <a:solidFill>
            <a:srgbClr val="14AF97">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sp>
        <p:nvSpPr>
          <p:cNvPr id="2" name="Title 1">
            <a:extLst>
              <a:ext uri="{FF2B5EF4-FFF2-40B4-BE49-F238E27FC236}">
                <a16:creationId xmlns:a16="http://schemas.microsoft.com/office/drawing/2014/main" id="{C97BC9B2-C7F3-4DE6-80F1-8425204DDDD1}"/>
              </a:ext>
            </a:extLst>
          </p:cNvPr>
          <p:cNvSpPr>
            <a:spLocks noGrp="1"/>
          </p:cNvSpPr>
          <p:nvPr>
            <p:ph type="title"/>
          </p:nvPr>
        </p:nvSpPr>
        <p:spPr>
          <a:xfrm>
            <a:off x="252201" y="1190322"/>
            <a:ext cx="3539154" cy="4795408"/>
          </a:xfrm>
        </p:spPr>
        <p:txBody>
          <a:bodyPr>
            <a:normAutofit/>
          </a:bodyPr>
          <a:lstStyle/>
          <a:p>
            <a:r>
              <a:rPr lang="en-US" b="1" dirty="0">
                <a:solidFill>
                  <a:schemeClr val="bg1"/>
                </a:solidFill>
                <a:latin typeface="Lato"/>
                <a:ea typeface="Lato"/>
                <a:cs typeface="Lato"/>
              </a:rPr>
              <a:t>What is RBM at GGGI??</a:t>
            </a:r>
            <a:endParaRPr lang="en-US"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6" name="Content Placeholder 2">
            <a:extLst>
              <a:ext uri="{FF2B5EF4-FFF2-40B4-BE49-F238E27FC236}">
                <a16:creationId xmlns:a16="http://schemas.microsoft.com/office/drawing/2014/main" id="{0CF3AAED-15B4-44A4-A3EE-3D1D1732ADCD}"/>
              </a:ext>
            </a:extLst>
          </p:cNvPr>
          <p:cNvGraphicFramePr>
            <a:graphicFrameLocks noGrp="1"/>
          </p:cNvGraphicFramePr>
          <p:nvPr>
            <p:ph idx="1"/>
            <p:extLst>
              <p:ext uri="{D42A27DB-BD31-4B8C-83A1-F6EECF244321}">
                <p14:modId xmlns:p14="http://schemas.microsoft.com/office/powerpoint/2010/main" val="4243640065"/>
              </p:ext>
            </p:extLst>
          </p:nvPr>
        </p:nvGraphicFramePr>
        <p:xfrm>
          <a:off x="4533016" y="426444"/>
          <a:ext cx="7056471" cy="61489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2785922B-FCA5-4542-A4A8-CAD39043CB1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52335"/>
          <a:stretch/>
        </p:blipFill>
        <p:spPr>
          <a:xfrm>
            <a:off x="10558732" y="52331"/>
            <a:ext cx="1633268" cy="748227"/>
          </a:xfrm>
          <a:prstGeom prst="rect">
            <a:avLst/>
          </a:prstGeom>
        </p:spPr>
      </p:pic>
    </p:spTree>
    <p:extLst>
      <p:ext uri="{BB962C8B-B14F-4D97-AF65-F5344CB8AC3E}">
        <p14:creationId xmlns:p14="http://schemas.microsoft.com/office/powerpoint/2010/main" val="1584200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BD57-D560-4330-A4D8-DB659E33ECA9}"/>
              </a:ext>
            </a:extLst>
          </p:cNvPr>
          <p:cNvSpPr>
            <a:spLocks noGrp="1"/>
          </p:cNvSpPr>
          <p:nvPr>
            <p:ph type="title"/>
          </p:nvPr>
        </p:nvSpPr>
        <p:spPr>
          <a:xfrm>
            <a:off x="838200" y="299719"/>
            <a:ext cx="10515600" cy="772795"/>
          </a:xfrm>
        </p:spPr>
        <p:txBody>
          <a:bodyPr/>
          <a:lstStyle/>
          <a:p>
            <a:r>
              <a:rPr lang="en-US" b="1">
                <a:solidFill>
                  <a:srgbClr val="14AF97"/>
                </a:solidFill>
                <a:latin typeface="Lato" panose="020F0502020204030203" pitchFamily="34" charset="0"/>
                <a:ea typeface="Lato" panose="020F0502020204030203" pitchFamily="34" charset="0"/>
                <a:cs typeface="Lato" panose="020F0502020204030203" pitchFamily="34" charset="0"/>
              </a:rPr>
              <a:t>GGGI’s RBM Value Chain</a:t>
            </a:r>
          </a:p>
        </p:txBody>
      </p:sp>
      <p:pic>
        <p:nvPicPr>
          <p:cNvPr id="4" name="Content Placeholder 4" descr="A screenshot of a cell phone&#10;&#10;Description generated with very high confidence">
            <a:extLst>
              <a:ext uri="{FF2B5EF4-FFF2-40B4-BE49-F238E27FC236}">
                <a16:creationId xmlns:a16="http://schemas.microsoft.com/office/drawing/2014/main" id="{A2E5009B-A0D9-46A5-8094-26CB39655B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49300" y="1072514"/>
            <a:ext cx="10693400" cy="5454615"/>
          </a:xfrm>
        </p:spPr>
      </p:pic>
      <p:pic>
        <p:nvPicPr>
          <p:cNvPr id="5" name="Picture 4">
            <a:extLst>
              <a:ext uri="{FF2B5EF4-FFF2-40B4-BE49-F238E27FC236}">
                <a16:creationId xmlns:a16="http://schemas.microsoft.com/office/drawing/2014/main" id="{8BF694F0-F0AC-4FA3-9230-151D559E88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52335"/>
          <a:stretch/>
        </p:blipFill>
        <p:spPr>
          <a:xfrm>
            <a:off x="10364554" y="136526"/>
            <a:ext cx="1827446" cy="837183"/>
          </a:xfrm>
          <a:prstGeom prst="rect">
            <a:avLst/>
          </a:prstGeom>
        </p:spPr>
      </p:pic>
    </p:spTree>
    <p:extLst>
      <p:ext uri="{BB962C8B-B14F-4D97-AF65-F5344CB8AC3E}">
        <p14:creationId xmlns:p14="http://schemas.microsoft.com/office/powerpoint/2010/main" val="2569250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F109F-1142-8618-A001-A5BACADCB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B3F6D-581F-F1B1-4E85-3E2DBD86B48F}"/>
              </a:ext>
            </a:extLst>
          </p:cNvPr>
          <p:cNvSpPr>
            <a:spLocks noGrp="1"/>
          </p:cNvSpPr>
          <p:nvPr>
            <p:ph type="title"/>
          </p:nvPr>
        </p:nvSpPr>
        <p:spPr>
          <a:xfrm>
            <a:off x="554954" y="349348"/>
            <a:ext cx="7623875" cy="673990"/>
          </a:xfrm>
        </p:spPr>
        <p:txBody>
          <a:bodyPr>
            <a:normAutofit fontScale="90000"/>
          </a:bodyPr>
          <a:lstStyle/>
          <a:p>
            <a:r>
              <a:rPr lang="en-US" b="1" dirty="0">
                <a:solidFill>
                  <a:srgbClr val="14AF97"/>
                </a:solidFill>
                <a:latin typeface="Lato" panose="020F0502020204030203" pitchFamily="34" charset="0"/>
                <a:ea typeface="Lato" panose="020F0502020204030203" pitchFamily="34" charset="0"/>
                <a:cs typeface="Lato" panose="020F0502020204030203" pitchFamily="34" charset="0"/>
              </a:rPr>
              <a:t>How GESI interacts with RBM?</a:t>
            </a:r>
          </a:p>
        </p:txBody>
      </p:sp>
      <p:pic>
        <p:nvPicPr>
          <p:cNvPr id="5" name="Picture 4">
            <a:extLst>
              <a:ext uri="{FF2B5EF4-FFF2-40B4-BE49-F238E27FC236}">
                <a16:creationId xmlns:a16="http://schemas.microsoft.com/office/drawing/2014/main" id="{0E85F12D-DC02-F9AF-2D1C-5BC1B7FD6BE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2335"/>
          <a:stretch/>
        </p:blipFill>
        <p:spPr>
          <a:xfrm>
            <a:off x="10364554" y="136526"/>
            <a:ext cx="1827446" cy="837183"/>
          </a:xfrm>
          <a:prstGeom prst="rect">
            <a:avLst/>
          </a:prstGeom>
        </p:spPr>
      </p:pic>
      <p:grpSp>
        <p:nvGrpSpPr>
          <p:cNvPr id="13" name="그룹 12">
            <a:extLst>
              <a:ext uri="{FF2B5EF4-FFF2-40B4-BE49-F238E27FC236}">
                <a16:creationId xmlns:a16="http://schemas.microsoft.com/office/drawing/2014/main" id="{6226235D-B1C7-B4A9-616E-CB72C06BA87B}"/>
              </a:ext>
            </a:extLst>
          </p:cNvPr>
          <p:cNvGrpSpPr/>
          <p:nvPr/>
        </p:nvGrpSpPr>
        <p:grpSpPr>
          <a:xfrm>
            <a:off x="2315072" y="2259229"/>
            <a:ext cx="7099085" cy="2812943"/>
            <a:chOff x="1425845" y="1976218"/>
            <a:chExt cx="8783727" cy="3439148"/>
          </a:xfrm>
        </p:grpSpPr>
        <p:sp>
          <p:nvSpPr>
            <p:cNvPr id="9" name="타원 8">
              <a:extLst>
                <a:ext uri="{FF2B5EF4-FFF2-40B4-BE49-F238E27FC236}">
                  <a16:creationId xmlns:a16="http://schemas.microsoft.com/office/drawing/2014/main" id="{83380703-3BF9-060E-0BC1-63855DA78F61}"/>
                </a:ext>
              </a:extLst>
            </p:cNvPr>
            <p:cNvSpPr/>
            <p:nvPr/>
          </p:nvSpPr>
          <p:spPr>
            <a:xfrm>
              <a:off x="1425845" y="2650210"/>
              <a:ext cx="2138766" cy="2138766"/>
            </a:xfrm>
            <a:prstGeom prst="ellipse">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3600" b="1" dirty="0">
                  <a:solidFill>
                    <a:schemeClr val="bg1"/>
                  </a:solidFill>
                  <a:latin typeface="Lato" panose="020F0502020204030203" pitchFamily="34" charset="0"/>
                  <a:ea typeface="Lato" panose="020F0502020204030203" pitchFamily="34" charset="0"/>
                  <a:cs typeface="Lato" panose="020F0502020204030203" pitchFamily="34" charset="0"/>
                </a:rPr>
                <a:t>RBM</a:t>
              </a:r>
              <a:endParaRPr kumimoji="1" lang="ko-KR" altLang="en-US" sz="3600" b="1" dirty="0">
                <a:solidFill>
                  <a:schemeClr val="bg1"/>
                </a:solidFill>
                <a:latin typeface="Lato" panose="020F0502020204030203" pitchFamily="34" charset="0"/>
                <a:cs typeface="Lato" panose="020F0502020204030203" pitchFamily="34" charset="0"/>
              </a:endParaRPr>
            </a:p>
          </p:txBody>
        </p:sp>
        <p:sp>
          <p:nvSpPr>
            <p:cNvPr id="10" name="타원 9">
              <a:extLst>
                <a:ext uri="{FF2B5EF4-FFF2-40B4-BE49-F238E27FC236}">
                  <a16:creationId xmlns:a16="http://schemas.microsoft.com/office/drawing/2014/main" id="{F907B6B2-6D4B-F730-F2E3-F1B32698712E}"/>
                </a:ext>
              </a:extLst>
            </p:cNvPr>
            <p:cNvSpPr/>
            <p:nvPr/>
          </p:nvSpPr>
          <p:spPr>
            <a:xfrm>
              <a:off x="8070806" y="2650210"/>
              <a:ext cx="2138766" cy="2138766"/>
            </a:xfrm>
            <a:prstGeom prst="ellipse">
              <a:avLst/>
            </a:prstGeom>
            <a:solidFill>
              <a:srgbClr val="14AF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3600" b="1" dirty="0">
                  <a:solidFill>
                    <a:schemeClr val="bg1"/>
                  </a:solidFill>
                  <a:latin typeface="Lato" panose="020F0502020204030203" pitchFamily="34" charset="0"/>
                  <a:ea typeface="Lato" panose="020F0502020204030203" pitchFamily="34" charset="0"/>
                  <a:cs typeface="Lato" panose="020F0502020204030203" pitchFamily="34" charset="0"/>
                </a:rPr>
                <a:t>GESI</a:t>
              </a:r>
              <a:endParaRPr kumimoji="1" lang="ko-KR" altLang="en-US" sz="3600" b="1" dirty="0">
                <a:solidFill>
                  <a:schemeClr val="bg1"/>
                </a:solidFill>
                <a:latin typeface="Lato" panose="020F0502020204030203" pitchFamily="34" charset="0"/>
                <a:cs typeface="Lato" panose="020F0502020204030203" pitchFamily="34" charset="0"/>
              </a:endParaRPr>
            </a:p>
          </p:txBody>
        </p:sp>
        <p:sp>
          <p:nvSpPr>
            <p:cNvPr id="11" name="아래로 구부러진 화살표[C] 10">
              <a:extLst>
                <a:ext uri="{FF2B5EF4-FFF2-40B4-BE49-F238E27FC236}">
                  <a16:creationId xmlns:a16="http://schemas.microsoft.com/office/drawing/2014/main" id="{357725AF-4A1C-19CB-5741-5D8761EFB23F}"/>
                </a:ext>
              </a:extLst>
            </p:cNvPr>
            <p:cNvSpPr/>
            <p:nvPr/>
          </p:nvSpPr>
          <p:spPr>
            <a:xfrm>
              <a:off x="3564611" y="1976218"/>
              <a:ext cx="4633992" cy="673991"/>
            </a:xfrm>
            <a:prstGeom prst="curvedDownArrow">
              <a:avLst/>
            </a:prstGeom>
            <a:solidFill>
              <a:srgbClr val="FFF8A5"/>
            </a:solid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ko-KR" altLang="en-US" dirty="0">
                <a:solidFill>
                  <a:schemeClr val="tx1"/>
                </a:solidFill>
                <a:highlight>
                  <a:srgbClr val="CDF2EB"/>
                </a:highlight>
              </a:endParaRPr>
            </a:p>
          </p:txBody>
        </p:sp>
        <p:sp>
          <p:nvSpPr>
            <p:cNvPr id="12" name="아래로 구부러진 화살표[C] 11">
              <a:extLst>
                <a:ext uri="{FF2B5EF4-FFF2-40B4-BE49-F238E27FC236}">
                  <a16:creationId xmlns:a16="http://schemas.microsoft.com/office/drawing/2014/main" id="{9D944324-D24B-6BC8-3C7F-2966D777640C}"/>
                </a:ext>
              </a:extLst>
            </p:cNvPr>
            <p:cNvSpPr/>
            <p:nvPr/>
          </p:nvSpPr>
          <p:spPr>
            <a:xfrm flipH="1" flipV="1">
              <a:off x="3564610" y="4788975"/>
              <a:ext cx="4506195" cy="626391"/>
            </a:xfrm>
            <a:prstGeom prst="curvedDownArrow">
              <a:avLst/>
            </a:prstGeom>
            <a:solidFill>
              <a:srgbClr val="FFF8A5"/>
            </a:solid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ko-KR" altLang="en-US" dirty="0">
                <a:solidFill>
                  <a:schemeClr val="tx1"/>
                </a:solidFill>
                <a:highlight>
                  <a:srgbClr val="CDF2EB"/>
                </a:highlight>
              </a:endParaRPr>
            </a:p>
          </p:txBody>
        </p:sp>
      </p:grpSp>
      <p:sp>
        <p:nvSpPr>
          <p:cNvPr id="15" name="TextBox 14">
            <a:extLst>
              <a:ext uri="{FF2B5EF4-FFF2-40B4-BE49-F238E27FC236}">
                <a16:creationId xmlns:a16="http://schemas.microsoft.com/office/drawing/2014/main" id="{3E1CC4B0-A428-A8AE-9AF3-FB32B2049A9B}"/>
              </a:ext>
            </a:extLst>
          </p:cNvPr>
          <p:cNvSpPr txBox="1"/>
          <p:nvPr/>
        </p:nvSpPr>
        <p:spPr>
          <a:xfrm>
            <a:off x="2836776" y="1182011"/>
            <a:ext cx="6055676" cy="1077218"/>
          </a:xfrm>
          <a:prstGeom prst="rect">
            <a:avLst/>
          </a:prstGeom>
          <a:noFill/>
        </p:spPr>
        <p:txBody>
          <a:bodyPr wrap="square">
            <a:spAutoFit/>
          </a:bodyPr>
          <a:lstStyle/>
          <a:p>
            <a:r>
              <a:rPr lang="en" altLang="ko-KR" sz="1600" dirty="0">
                <a:latin typeface="Lato" panose="020F0502020204030203" pitchFamily="34" charset="0"/>
                <a:ea typeface="Lato" panose="020F0502020204030203" pitchFamily="34" charset="0"/>
                <a:cs typeface="Lato" panose="020F0502020204030203" pitchFamily="34" charset="0"/>
              </a:rPr>
              <a:t>GESI is a cross-cutting component of the overall RBM process, functioning as a lens applied across all levels of the results chain. GESI analysis informs the baseline and provides a reference point at each level.</a:t>
            </a:r>
            <a:endParaRPr lang="ko-KR" altLang="en-US" sz="1600" dirty="0">
              <a:latin typeface="Lato" panose="020F0502020204030203" pitchFamily="34" charset="0"/>
              <a:cs typeface="Lato" panose="020F0502020204030203" pitchFamily="34" charset="0"/>
            </a:endParaRPr>
          </a:p>
        </p:txBody>
      </p:sp>
      <p:sp>
        <p:nvSpPr>
          <p:cNvPr id="17" name="TextBox 16">
            <a:extLst>
              <a:ext uri="{FF2B5EF4-FFF2-40B4-BE49-F238E27FC236}">
                <a16:creationId xmlns:a16="http://schemas.microsoft.com/office/drawing/2014/main" id="{921D4556-1D2A-9CCD-F541-D9990073D127}"/>
              </a:ext>
            </a:extLst>
          </p:cNvPr>
          <p:cNvSpPr txBox="1"/>
          <p:nvPr/>
        </p:nvSpPr>
        <p:spPr>
          <a:xfrm>
            <a:off x="3096127" y="5220027"/>
            <a:ext cx="6101254" cy="830997"/>
          </a:xfrm>
          <a:prstGeom prst="rect">
            <a:avLst/>
          </a:prstGeom>
          <a:noFill/>
        </p:spPr>
        <p:txBody>
          <a:bodyPr wrap="square">
            <a:spAutoFit/>
          </a:bodyPr>
          <a:lstStyle/>
          <a:p>
            <a:r>
              <a:rPr lang="en-US" altLang="ko-KR" sz="1600" dirty="0">
                <a:latin typeface="Lato" panose="020F0502020204030203" pitchFamily="34" charset="0"/>
                <a:ea typeface="Lato" panose="020F0502020204030203" pitchFamily="34" charset="0"/>
                <a:cs typeface="Lato" panose="020F0502020204030203" pitchFamily="34" charset="0"/>
              </a:rPr>
              <a:t>D</a:t>
            </a:r>
            <a:r>
              <a:rPr lang="en" altLang="ko-KR" sz="1600" dirty="0" err="1">
                <a:latin typeface="Lato" panose="020F0502020204030203" pitchFamily="34" charset="0"/>
                <a:ea typeface="Lato" panose="020F0502020204030203" pitchFamily="34" charset="0"/>
                <a:cs typeface="Lato" panose="020F0502020204030203" pitchFamily="34" charset="0"/>
              </a:rPr>
              <a:t>isaggregated</a:t>
            </a:r>
            <a:r>
              <a:rPr lang="en" altLang="ko-KR" sz="1600" dirty="0">
                <a:latin typeface="Lato" panose="020F0502020204030203" pitchFamily="34" charset="0"/>
                <a:ea typeface="Lato" panose="020F0502020204030203" pitchFamily="34" charset="0"/>
                <a:cs typeface="Lato" panose="020F0502020204030203" pitchFamily="34" charset="0"/>
              </a:rPr>
              <a:t> indicators and feedback loops help monitor the direction of GESI implementation and generate lessons that refine subsequent GESI analysis.</a:t>
            </a:r>
            <a:endParaRPr lang="ko-KR" altLang="en-US" sz="1600" dirty="0">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86256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1E129-B17E-DAEB-B4B9-04F59A9ECDC0}"/>
            </a:ext>
          </a:extLst>
        </p:cNvPr>
        <p:cNvGrpSpPr/>
        <p:nvPr/>
      </p:nvGrpSpPr>
      <p:grpSpPr>
        <a:xfrm>
          <a:off x="0" y="0"/>
          <a:ext cx="0" cy="0"/>
          <a:chOff x="0" y="0"/>
          <a:chExt cx="0" cy="0"/>
        </a:xfrm>
      </p:grpSpPr>
      <p:sp>
        <p:nvSpPr>
          <p:cNvPr id="3" name="Freeform 9">
            <a:extLst>
              <a:ext uri="{FF2B5EF4-FFF2-40B4-BE49-F238E27FC236}">
                <a16:creationId xmlns:a16="http://schemas.microsoft.com/office/drawing/2014/main" id="{7D6590AE-DF76-F606-35DE-FAA954679C70}"/>
              </a:ext>
            </a:extLst>
          </p:cNvPr>
          <p:cNvSpPr/>
          <p:nvPr/>
        </p:nvSpPr>
        <p:spPr>
          <a:xfrm>
            <a:off x="1780286" y="1808870"/>
            <a:ext cx="107952" cy="1048629"/>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TextBox 50">
            <a:extLst>
              <a:ext uri="{FF2B5EF4-FFF2-40B4-BE49-F238E27FC236}">
                <a16:creationId xmlns:a16="http://schemas.microsoft.com/office/drawing/2014/main" id="{7B531AFD-DAC1-889F-8014-E5879E2DB5CA}"/>
              </a:ext>
            </a:extLst>
          </p:cNvPr>
          <p:cNvSpPr txBox="1"/>
          <p:nvPr/>
        </p:nvSpPr>
        <p:spPr>
          <a:xfrm>
            <a:off x="2061707" y="1908961"/>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Study (1): Nepal</a:t>
            </a:r>
          </a:p>
        </p:txBody>
      </p:sp>
      <p:sp>
        <p:nvSpPr>
          <p:cNvPr id="2" name="TextBox 50">
            <a:extLst>
              <a:ext uri="{FF2B5EF4-FFF2-40B4-BE49-F238E27FC236}">
                <a16:creationId xmlns:a16="http://schemas.microsoft.com/office/drawing/2014/main" id="{3BD3E409-1F1F-3E7C-2D9D-0DC3A1DB1C38}"/>
              </a:ext>
            </a:extLst>
          </p:cNvPr>
          <p:cNvSpPr txBox="1"/>
          <p:nvPr/>
        </p:nvSpPr>
        <p:spPr>
          <a:xfrm>
            <a:off x="2061707" y="2857499"/>
            <a:ext cx="7887836" cy="92333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r>
              <a:rPr lang="en-US" sz="2000" spc="80" dirty="0">
                <a:solidFill>
                  <a:schemeClr val="bg1"/>
                </a:solidFill>
                <a:highlight>
                  <a:srgbClr val="06B89D"/>
                </a:highlight>
                <a:latin typeface="Lato Heavy"/>
                <a:ea typeface="Lato Heavy"/>
                <a:cs typeface="Lato Heavy"/>
                <a:sym typeface="Lato Heavy"/>
              </a:rPr>
              <a:t>: Building Climate Resilience and Reintegrating Economically Displace Workers through Climate Smart Agriculture in the Terai Flood Plain</a:t>
            </a:r>
          </a:p>
        </p:txBody>
      </p:sp>
    </p:spTree>
    <p:extLst>
      <p:ext uri="{BB962C8B-B14F-4D97-AF65-F5344CB8AC3E}">
        <p14:creationId xmlns:p14="http://schemas.microsoft.com/office/powerpoint/2010/main" val="366202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8430A-6D01-0D7B-7A4A-46097622A321}"/>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63CFA146-340C-0771-807E-E4CF5C6AC02D}"/>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Case Study: Jordan</a:t>
            </a:r>
          </a:p>
        </p:txBody>
      </p:sp>
      <p:sp>
        <p:nvSpPr>
          <p:cNvPr id="6" name="TextBox 50">
            <a:extLst>
              <a:ext uri="{FF2B5EF4-FFF2-40B4-BE49-F238E27FC236}">
                <a16:creationId xmlns:a16="http://schemas.microsoft.com/office/drawing/2014/main" id="{1D9A15F3-4198-E9E7-4E2B-7C5049C93DC5}"/>
              </a:ext>
            </a:extLst>
          </p:cNvPr>
          <p:cNvSpPr txBox="1"/>
          <p:nvPr/>
        </p:nvSpPr>
        <p:spPr>
          <a:xfrm>
            <a:off x="903467" y="687797"/>
            <a:ext cx="9046878" cy="710579"/>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105">
                <a:solidFill>
                  <a:srgbClr val="15AF97"/>
                </a:solidFill>
                <a:latin typeface="Lato Heavy"/>
                <a:ea typeface="맑은 고딕"/>
                <a:sym typeface="Lato Heavy"/>
              </a:rPr>
              <a:t>Project Summary</a:t>
            </a:r>
            <a:endParaRPr lang="en-US"/>
          </a:p>
        </p:txBody>
      </p:sp>
      <p:sp>
        <p:nvSpPr>
          <p:cNvPr id="8" name="TextBox 7">
            <a:extLst>
              <a:ext uri="{FF2B5EF4-FFF2-40B4-BE49-F238E27FC236}">
                <a16:creationId xmlns:a16="http://schemas.microsoft.com/office/drawing/2014/main" id="{6E7A878A-0463-E8C5-BCA4-63DC5B3DE1F1}"/>
              </a:ext>
            </a:extLst>
          </p:cNvPr>
          <p:cNvSpPr txBox="1"/>
          <p:nvPr/>
        </p:nvSpPr>
        <p:spPr>
          <a:xfrm>
            <a:off x="903467" y="1569743"/>
            <a:ext cx="9742442" cy="1754326"/>
          </a:xfrm>
          <a:prstGeom prst="rect">
            <a:avLst/>
          </a:prstGeom>
          <a:noFill/>
        </p:spPr>
        <p:txBody>
          <a:bodyPr wrap="square" lIns="91440" tIns="45720" rIns="91440" bIns="45720" anchor="t">
            <a:spAutoFit/>
          </a:bodyPr>
          <a:lstStyle/>
          <a:p>
            <a:pPr algn="just"/>
            <a:r>
              <a:rPr lang="en-US" altLang="ko-KR" dirty="0">
                <a:latin typeface="Lato"/>
                <a:ea typeface="Lato"/>
                <a:cs typeface="Lato"/>
              </a:rPr>
              <a:t>Climate Smart Agriculture Project designed to support widespread adoption of Climate-Smart Agriculture (CSA) to reduce vulnerability and improve food and job security, especially for women, youth, and returned migrant workers. Specifically, this project improves emergency management in the agriculture sector to protect lives and livelihoods; strengthen resilient agriculture planning and implementation; build and finance climate-smart agriculture businesses for job creation and long-term resilient green growth.</a:t>
            </a:r>
            <a:r>
              <a:rPr lang="ko-KR" altLang="ko-KR" dirty="0">
                <a:latin typeface="Lato"/>
                <a:ea typeface="맑은 고딕"/>
                <a:cs typeface="Lato"/>
              </a:rPr>
              <a:t> </a:t>
            </a:r>
            <a:endParaRPr lang="en-US" altLang="ko-KR" sz="1800" dirty="0">
              <a:latin typeface="Lato"/>
              <a:ea typeface="맑은 고딕"/>
              <a:cs typeface="Lato"/>
            </a:endParaRPr>
          </a:p>
        </p:txBody>
      </p:sp>
      <p:pic>
        <p:nvPicPr>
          <p:cNvPr id="5" name="그림 개체 틀 4">
            <a:extLst>
              <a:ext uri="{FF2B5EF4-FFF2-40B4-BE49-F238E27FC236}">
                <a16:creationId xmlns:a16="http://schemas.microsoft.com/office/drawing/2014/main" id="{C01BF236-932E-41DF-860F-52CF4B5C9FE5}"/>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9153" b="22573"/>
          <a:stretch>
            <a:fillRect/>
          </a:stretch>
        </p:blipFill>
        <p:spPr>
          <a:xfrm>
            <a:off x="0" y="3676650"/>
            <a:ext cx="12192000" cy="2666555"/>
          </a:xfrm>
          <a:prstGeom prst="rect">
            <a:avLst/>
          </a:prstGeom>
          <a:pattFill prst="pct5">
            <a:fgClr>
              <a:srgbClr val="0070C0"/>
            </a:fgClr>
            <a:bgClr>
              <a:prstClr val="white"/>
            </a:bgClr>
          </a:pattFill>
        </p:spPr>
      </p:pic>
    </p:spTree>
    <p:extLst>
      <p:ext uri="{BB962C8B-B14F-4D97-AF65-F5344CB8AC3E}">
        <p14:creationId xmlns:p14="http://schemas.microsoft.com/office/powerpoint/2010/main" val="339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12ADD-1E8C-A358-009B-1B5A597F3757}"/>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08AD1DD0-53C1-DF35-E49B-887C802FE60C}"/>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a:t>
            </a:r>
            <a:r>
              <a:rPr lang="en-US" sz="4200" b="1" spc="80" dirty="0" err="1">
                <a:solidFill>
                  <a:schemeClr val="bg1"/>
                </a:solidFill>
                <a:latin typeface="Lato Heavy"/>
                <a:ea typeface="Lato Heavy"/>
                <a:cs typeface="Lato Heavy"/>
                <a:sym typeface="Lato Heavy"/>
              </a:rPr>
              <a:t>Studyn</a:t>
            </a:r>
            <a:endParaRPr lang="en-US" sz="4200" b="1" spc="80" dirty="0">
              <a:solidFill>
                <a:schemeClr val="bg1"/>
              </a:solidFill>
              <a:latin typeface="Lato Heavy"/>
              <a:ea typeface="Lato Heavy"/>
              <a:cs typeface="Lato Heavy"/>
              <a:sym typeface="Lato Heavy"/>
            </a:endParaRPr>
          </a:p>
        </p:txBody>
      </p:sp>
      <p:sp>
        <p:nvSpPr>
          <p:cNvPr id="6" name="TextBox 50">
            <a:extLst>
              <a:ext uri="{FF2B5EF4-FFF2-40B4-BE49-F238E27FC236}">
                <a16:creationId xmlns:a16="http://schemas.microsoft.com/office/drawing/2014/main" id="{D38E0ED4-DC93-1FC2-1C5C-04B0F60C0906}"/>
              </a:ext>
            </a:extLst>
          </p:cNvPr>
          <p:cNvSpPr txBox="1"/>
          <p:nvPr/>
        </p:nvSpPr>
        <p:spPr>
          <a:xfrm>
            <a:off x="549353" y="457051"/>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3600" b="1" spc="105" dirty="0">
                <a:solidFill>
                  <a:srgbClr val="15AF97"/>
                </a:solidFill>
                <a:latin typeface="Lato Heavy"/>
                <a:ea typeface="맑은 고딕"/>
                <a:sym typeface="Lato Heavy"/>
              </a:rPr>
              <a:t>GESI Integration in Project Design</a:t>
            </a:r>
            <a:endParaRPr lang="en-US" sz="3600" dirty="0"/>
          </a:p>
        </p:txBody>
      </p:sp>
      <p:sp>
        <p:nvSpPr>
          <p:cNvPr id="2" name="직사각형 1">
            <a:extLst>
              <a:ext uri="{FF2B5EF4-FFF2-40B4-BE49-F238E27FC236}">
                <a16:creationId xmlns:a16="http://schemas.microsoft.com/office/drawing/2014/main" id="{D07C24B1-E138-33AD-2CC7-6B0D37C12E3B}"/>
              </a:ext>
            </a:extLst>
          </p:cNvPr>
          <p:cNvSpPr/>
          <p:nvPr/>
        </p:nvSpPr>
        <p:spPr>
          <a:xfrm>
            <a:off x="1071919" y="1398376"/>
            <a:ext cx="9432393" cy="914400"/>
          </a:xfrm>
          <a:prstGeom prst="rect">
            <a:avLst/>
          </a:prstGeom>
          <a:solidFill>
            <a:srgbClr val="14AF9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ltLang="ko-KR" b="1" dirty="0">
                <a:solidFill>
                  <a:schemeClr val="bg1"/>
                </a:solidFill>
                <a:ea typeface="맑은 고딕"/>
              </a:rPr>
              <a:t>The Project recognizes the role of women in food security and agriculture and will ensure that women are duly consulted and included in all activities. </a:t>
            </a:r>
            <a:endParaRPr lang="ko-KR" altLang="ko-KR" b="1" dirty="0">
              <a:solidFill>
                <a:schemeClr val="bg1"/>
              </a:solidFill>
              <a:ea typeface="맑은 고딕"/>
            </a:endParaRPr>
          </a:p>
        </p:txBody>
      </p:sp>
      <p:sp>
        <p:nvSpPr>
          <p:cNvPr id="5" name="직사각형 4">
            <a:extLst>
              <a:ext uri="{FF2B5EF4-FFF2-40B4-BE49-F238E27FC236}">
                <a16:creationId xmlns:a16="http://schemas.microsoft.com/office/drawing/2014/main" id="{FC5040DB-1244-29BF-AAFE-7B866756D252}"/>
              </a:ext>
            </a:extLst>
          </p:cNvPr>
          <p:cNvSpPr/>
          <p:nvPr/>
        </p:nvSpPr>
        <p:spPr>
          <a:xfrm>
            <a:off x="1071919" y="2476156"/>
            <a:ext cx="9432394" cy="369675"/>
          </a:xfrm>
          <a:prstGeom prst="rect">
            <a:avLst/>
          </a:prstGeom>
          <a:solidFill>
            <a:srgbClr val="FFF8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1"/>
                </a:solidFill>
              </a:rPr>
              <a:t>Quantitative targets</a:t>
            </a:r>
            <a:endParaRPr kumimoji="1" lang="ko-KR" altLang="en-US" dirty="0">
              <a:solidFill>
                <a:schemeClr val="tx1"/>
              </a:solidFill>
            </a:endParaRPr>
          </a:p>
        </p:txBody>
      </p:sp>
      <p:cxnSp>
        <p:nvCxnSpPr>
          <p:cNvPr id="11" name="직선 연결선[R] 10">
            <a:extLst>
              <a:ext uri="{FF2B5EF4-FFF2-40B4-BE49-F238E27FC236}">
                <a16:creationId xmlns:a16="http://schemas.microsoft.com/office/drawing/2014/main" id="{3EA32A33-3667-3EE8-8C07-496365009C61}"/>
              </a:ext>
            </a:extLst>
          </p:cNvPr>
          <p:cNvCxnSpPr>
            <a:cxnSpLocks/>
            <a:stCxn id="2" idx="2"/>
            <a:endCxn id="5" idx="0"/>
          </p:cNvCxnSpPr>
          <p:nvPr/>
        </p:nvCxnSpPr>
        <p:spPr>
          <a:xfrm>
            <a:off x="5788116" y="2312776"/>
            <a:ext cx="0" cy="163380"/>
          </a:xfrm>
          <a:prstGeom prst="line">
            <a:avLst/>
          </a:prstGeom>
          <a:ln w="38100">
            <a:solidFill>
              <a:srgbClr val="14AF97"/>
            </a:solidFill>
          </a:ln>
        </p:spPr>
        <p:style>
          <a:lnRef idx="2">
            <a:schemeClr val="accent1"/>
          </a:lnRef>
          <a:fillRef idx="0">
            <a:schemeClr val="accent1"/>
          </a:fillRef>
          <a:effectRef idx="1">
            <a:schemeClr val="accent1"/>
          </a:effectRef>
          <a:fontRef idx="minor">
            <a:schemeClr val="tx1"/>
          </a:fontRef>
        </p:style>
      </p:cxnSp>
      <p:sp>
        <p:nvSpPr>
          <p:cNvPr id="3" name="오각형[P] 2">
            <a:extLst>
              <a:ext uri="{FF2B5EF4-FFF2-40B4-BE49-F238E27FC236}">
                <a16:creationId xmlns:a16="http://schemas.microsoft.com/office/drawing/2014/main" id="{8AC34512-4429-DD98-5AF3-206897ABE446}"/>
              </a:ext>
            </a:extLst>
          </p:cNvPr>
          <p:cNvSpPr/>
          <p:nvPr/>
        </p:nvSpPr>
        <p:spPr>
          <a:xfrm>
            <a:off x="1071919" y="2989807"/>
            <a:ext cx="6586181" cy="878386"/>
          </a:xfrm>
          <a:prstGeom prst="homePlate">
            <a:avLst/>
          </a:prstGeom>
          <a:solidFill>
            <a:srgbClr val="CDF2EB"/>
          </a:solid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 altLang="ko-KR" sz="1600" dirty="0">
                <a:solidFill>
                  <a:schemeClr val="tx1"/>
                </a:solidFill>
                <a:latin typeface="Lato" panose="020F0502020204030203" pitchFamily="34" charset="0"/>
                <a:ea typeface="Lato" panose="020F0502020204030203" pitchFamily="34" charset="0"/>
                <a:cs typeface="Lato" panose="020F0502020204030203" pitchFamily="34" charset="0"/>
              </a:rPr>
              <a:t>The capacity building activities target 40 per cent of its activities addressing women, and 40 per cent participation by women headed groups and cooperatives.</a:t>
            </a:r>
            <a:endParaRPr kumimoji="1" lang="ko-KR" altLang="en-US" sz="1600" dirty="0">
              <a:solidFill>
                <a:schemeClr val="tx1"/>
              </a:solidFill>
              <a:latin typeface="Lato" panose="020F0502020204030203" pitchFamily="34" charset="0"/>
              <a:cs typeface="Lato" panose="020F0502020204030203" pitchFamily="34" charset="0"/>
            </a:endParaRPr>
          </a:p>
        </p:txBody>
      </p:sp>
      <p:sp>
        <p:nvSpPr>
          <p:cNvPr id="10" name="오각형[P] 9">
            <a:extLst>
              <a:ext uri="{FF2B5EF4-FFF2-40B4-BE49-F238E27FC236}">
                <a16:creationId xmlns:a16="http://schemas.microsoft.com/office/drawing/2014/main" id="{28EB25C0-ABC6-769E-EF88-28A91B398D46}"/>
              </a:ext>
            </a:extLst>
          </p:cNvPr>
          <p:cNvSpPr/>
          <p:nvPr/>
        </p:nvSpPr>
        <p:spPr>
          <a:xfrm>
            <a:off x="2495025" y="4012169"/>
            <a:ext cx="6586181" cy="878386"/>
          </a:xfrm>
          <a:prstGeom prst="homePlate">
            <a:avLst/>
          </a:prstGeom>
          <a:solidFill>
            <a:srgbClr val="CDF2EB"/>
          </a:solid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sz="1600" dirty="0">
                <a:solidFill>
                  <a:schemeClr val="tx1"/>
                </a:solidFill>
                <a:latin typeface="Lato" panose="020F0502020204030203" pitchFamily="34" charset="0"/>
                <a:ea typeface="Lato" panose="020F0502020204030203" pitchFamily="34" charset="0"/>
                <a:cs typeface="Lato" panose="020F0502020204030203" pitchFamily="34" charset="0"/>
              </a:rPr>
              <a:t>The Project includes participation of economically displaced returned migrant workers (or youth), with the aim to have 30 per cent of its total participants in agribusiness incubation</a:t>
            </a:r>
            <a:r>
              <a:rPr lang="ko-KR" altLang="ko-KR" sz="1600" dirty="0">
                <a:solidFill>
                  <a:schemeClr val="tx1"/>
                </a:solidFill>
                <a:latin typeface="Lato" panose="020F0502020204030203" pitchFamily="34" charset="0"/>
                <a:cs typeface="Lato" panose="020F0502020204030203" pitchFamily="34" charset="0"/>
              </a:rPr>
              <a:t> </a:t>
            </a:r>
            <a:endParaRPr lang="en-US" altLang="ko-KR" sz="1600"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12" name="오각형[P] 11">
            <a:extLst>
              <a:ext uri="{FF2B5EF4-FFF2-40B4-BE49-F238E27FC236}">
                <a16:creationId xmlns:a16="http://schemas.microsoft.com/office/drawing/2014/main" id="{9F1F7529-BA56-63A0-D4BF-B9AD3E808585}"/>
              </a:ext>
            </a:extLst>
          </p:cNvPr>
          <p:cNvSpPr/>
          <p:nvPr/>
        </p:nvSpPr>
        <p:spPr>
          <a:xfrm>
            <a:off x="3918131" y="5034531"/>
            <a:ext cx="6586181" cy="878386"/>
          </a:xfrm>
          <a:prstGeom prst="homePlate">
            <a:avLst/>
          </a:prstGeom>
          <a:solidFill>
            <a:srgbClr val="CDF2EB"/>
          </a:solid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sz="1600" dirty="0">
                <a:solidFill>
                  <a:schemeClr val="tx1"/>
                </a:solidFill>
                <a:latin typeface="Lato" panose="020F0502020204030203" pitchFamily="34" charset="0"/>
                <a:ea typeface="Lato" panose="020F0502020204030203" pitchFamily="34" charset="0"/>
                <a:cs typeface="Lato" panose="020F0502020204030203" pitchFamily="34" charset="0"/>
              </a:rPr>
              <a:t>The Project aims to create 750 new green jobs for women, returned migrant workers and youth.</a:t>
            </a:r>
            <a:endParaRPr lang="ko-KR" altLang="ko-KR" sz="1600" dirty="0">
              <a:solidFill>
                <a:schemeClr val="tx1"/>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529919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64DB7-113D-BE5B-D859-A7E941654641}"/>
            </a:ext>
          </a:extLst>
        </p:cNvPr>
        <p:cNvGrpSpPr/>
        <p:nvPr/>
      </p:nvGrpSpPr>
      <p:grpSpPr>
        <a:xfrm>
          <a:off x="0" y="0"/>
          <a:ext cx="0" cy="0"/>
          <a:chOff x="0" y="0"/>
          <a:chExt cx="0" cy="0"/>
        </a:xfrm>
      </p:grpSpPr>
      <p:sp>
        <p:nvSpPr>
          <p:cNvPr id="6" name="TextBox 50">
            <a:extLst>
              <a:ext uri="{FF2B5EF4-FFF2-40B4-BE49-F238E27FC236}">
                <a16:creationId xmlns:a16="http://schemas.microsoft.com/office/drawing/2014/main" id="{1BC7D078-F7CB-18D2-753C-5320E5252E27}"/>
              </a:ext>
            </a:extLst>
          </p:cNvPr>
          <p:cNvSpPr txBox="1"/>
          <p:nvPr/>
        </p:nvSpPr>
        <p:spPr>
          <a:xfrm>
            <a:off x="728805" y="325614"/>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altLang="ko-KR" sz="3600" b="1" spc="105" dirty="0">
                <a:solidFill>
                  <a:srgbClr val="15AF97"/>
                </a:solidFill>
                <a:latin typeface="Lato Heavy"/>
                <a:ea typeface="맑은 고딕"/>
                <a:sym typeface="Lato Heavy"/>
              </a:rPr>
              <a:t>Evaluation Through a GESI Lens</a:t>
            </a:r>
            <a:endParaRPr lang="en-US" altLang="ko-KR" sz="3600" dirty="0"/>
          </a:p>
        </p:txBody>
      </p:sp>
      <p:sp>
        <p:nvSpPr>
          <p:cNvPr id="11" name="직사각형 10">
            <a:extLst>
              <a:ext uri="{FF2B5EF4-FFF2-40B4-BE49-F238E27FC236}">
                <a16:creationId xmlns:a16="http://schemas.microsoft.com/office/drawing/2014/main" id="{F3210BAB-22C8-01A5-279A-4622061765F6}"/>
              </a:ext>
            </a:extLst>
          </p:cNvPr>
          <p:cNvSpPr/>
          <p:nvPr/>
        </p:nvSpPr>
        <p:spPr>
          <a:xfrm>
            <a:off x="728805" y="1369690"/>
            <a:ext cx="3970516" cy="385763"/>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1) Key Evaluation Question</a:t>
            </a:r>
            <a:endParaRPr kumimoji="1" lang="ko-KR" altLang="en-US" dirty="0">
              <a:latin typeface="Lato" panose="020F0502020204030203" pitchFamily="34" charset="0"/>
              <a:cs typeface="Lato" panose="020F0502020204030203" pitchFamily="34" charset="0"/>
            </a:endParaRPr>
          </a:p>
        </p:txBody>
      </p:sp>
      <p:graphicFrame>
        <p:nvGraphicFramePr>
          <p:cNvPr id="16" name="표 15">
            <a:extLst>
              <a:ext uri="{FF2B5EF4-FFF2-40B4-BE49-F238E27FC236}">
                <a16:creationId xmlns:a16="http://schemas.microsoft.com/office/drawing/2014/main" id="{C691A4CF-34C1-8D0E-319C-4ABA9335EE6E}"/>
              </a:ext>
            </a:extLst>
          </p:cNvPr>
          <p:cNvGraphicFramePr>
            <a:graphicFrameLocks noGrp="1"/>
          </p:cNvGraphicFramePr>
          <p:nvPr>
            <p:extLst>
              <p:ext uri="{D42A27DB-BD31-4B8C-83A1-F6EECF244321}">
                <p14:modId xmlns:p14="http://schemas.microsoft.com/office/powerpoint/2010/main" val="4120481343"/>
              </p:ext>
            </p:extLst>
          </p:nvPr>
        </p:nvGraphicFramePr>
        <p:xfrm>
          <a:off x="728803" y="2809852"/>
          <a:ext cx="3970517" cy="3212136"/>
        </p:xfrm>
        <a:graphic>
          <a:graphicData uri="http://schemas.openxmlformats.org/drawingml/2006/table">
            <a:tbl>
              <a:tblPr firstRow="1" bandRow="1">
                <a:tableStyleId>{5C22544A-7EE6-4342-B048-85BDC9FD1C3A}</a:tableStyleId>
              </a:tblPr>
              <a:tblGrid>
                <a:gridCol w="3970517">
                  <a:extLst>
                    <a:ext uri="{9D8B030D-6E8A-4147-A177-3AD203B41FA5}">
                      <a16:colId xmlns:a16="http://schemas.microsoft.com/office/drawing/2014/main" val="2480815479"/>
                    </a:ext>
                  </a:extLst>
                </a:gridCol>
              </a:tblGrid>
              <a:tr h="743256">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 altLang="ko-KR" sz="1200" b="0" dirty="0">
                          <a:solidFill>
                            <a:schemeClr val="tx1"/>
                          </a:solidFill>
                          <a:effectLst/>
                          <a:latin typeface="Lato" panose="020F0502020204030203" pitchFamily="34" charset="0"/>
                          <a:ea typeface="Lato" panose="020F0502020204030203" pitchFamily="34" charset="0"/>
                          <a:cs typeface="Lato" panose="020F0502020204030203" pitchFamily="34" charset="0"/>
                        </a:rPr>
                        <a:t>2.1. Was a gender analysis with climate vulnerability conducted during project design, and how was it used to shape objectives, activities, and indicators?</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solidFill>
                      <a:srgbClr val="CDF2EB"/>
                    </a:solidFill>
                  </a:tcPr>
                </a:tc>
                <a:extLst>
                  <a:ext uri="{0D108BD9-81ED-4DB2-BD59-A6C34878D82A}">
                    <a16:rowId xmlns:a16="http://schemas.microsoft.com/office/drawing/2014/main" val="4034390655"/>
                  </a:ext>
                </a:extLst>
              </a:tr>
              <a:tr h="808613">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 altLang="ko-KR" sz="1200" b="0" dirty="0">
                          <a:solidFill>
                            <a:schemeClr val="tx1"/>
                          </a:solidFill>
                          <a:effectLst/>
                          <a:latin typeface="Lato" panose="020F0502020204030203" pitchFamily="34" charset="0"/>
                          <a:ea typeface="Lato" panose="020F0502020204030203" pitchFamily="34" charset="0"/>
                          <a:cs typeface="Lato" panose="020F0502020204030203" pitchFamily="34" charset="0"/>
                        </a:rPr>
                        <a:t>2.2. To what extent have project activities been tailored to address the distinct needs, priorities, and constraints of women, men, and gender-diverse groups in the context of climate change?</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9609759"/>
                  </a:ext>
                </a:extLst>
              </a:tr>
              <a:tr h="808613">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 altLang="ko-KR" sz="1200" dirty="0">
                          <a:effectLst/>
                          <a:latin typeface="Helvetica" pitchFamily="2" charset="0"/>
                        </a:rPr>
                        <a:t>2.3 How have Project implementation strategies and resource allocation promoted both gender equality and women's empowerment and equitable climate adaptation outcomes?</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solidFill>
                      <a:srgbClr val="CDF2EB"/>
                    </a:solidFill>
                  </a:tcPr>
                </a:tc>
                <a:extLst>
                  <a:ext uri="{0D108BD9-81ED-4DB2-BD59-A6C34878D82A}">
                    <a16:rowId xmlns:a16="http://schemas.microsoft.com/office/drawing/2014/main" val="195865255"/>
                  </a:ext>
                </a:extLst>
              </a:tr>
              <a:tr h="808613">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 altLang="ko-KR" sz="1200" dirty="0">
                          <a:effectLst/>
                          <a:latin typeface="Helvetica" pitchFamily="2" charset="0"/>
                        </a:rPr>
                        <a:t>2.4 What measurable changes - intended or unintended - have occurred in gender relations, roles, or outcomes, particularly in terms of resilience, access to climate-related resources, and decision-making</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8194120"/>
                  </a:ext>
                </a:extLst>
              </a:tr>
            </a:tbl>
          </a:graphicData>
        </a:graphic>
      </p:graphicFrame>
      <p:sp>
        <p:nvSpPr>
          <p:cNvPr id="13" name="직사각형 12">
            <a:extLst>
              <a:ext uri="{FF2B5EF4-FFF2-40B4-BE49-F238E27FC236}">
                <a16:creationId xmlns:a16="http://schemas.microsoft.com/office/drawing/2014/main" id="{C015EF8B-77B4-2A73-67D0-32AC9B3F98F2}"/>
              </a:ext>
            </a:extLst>
          </p:cNvPr>
          <p:cNvSpPr>
            <a:spLocks/>
          </p:cNvSpPr>
          <p:nvPr/>
        </p:nvSpPr>
        <p:spPr>
          <a:xfrm>
            <a:off x="4961523" y="4293027"/>
            <a:ext cx="6543194" cy="385763"/>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3) Team capacity requirement</a:t>
            </a:r>
            <a:endParaRPr kumimoji="1" lang="ko-KR" altLang="en-US" dirty="0">
              <a:latin typeface="Lato" panose="020F0502020204030203" pitchFamily="34" charset="0"/>
              <a:cs typeface="Lato" panose="020F0502020204030203" pitchFamily="34" charset="0"/>
            </a:endParaRPr>
          </a:p>
        </p:txBody>
      </p:sp>
      <p:sp>
        <p:nvSpPr>
          <p:cNvPr id="18" name="직사각형 17">
            <a:extLst>
              <a:ext uri="{FF2B5EF4-FFF2-40B4-BE49-F238E27FC236}">
                <a16:creationId xmlns:a16="http://schemas.microsoft.com/office/drawing/2014/main" id="{89F4FC66-B5C4-7C60-B648-82F036460C9E}"/>
              </a:ext>
            </a:extLst>
          </p:cNvPr>
          <p:cNvSpPr/>
          <p:nvPr/>
        </p:nvSpPr>
        <p:spPr>
          <a:xfrm>
            <a:off x="4960883" y="4678790"/>
            <a:ext cx="6533623" cy="1300158"/>
          </a:xfrm>
          <a:prstGeom prst="rect">
            <a:avLst/>
          </a:prstGeom>
          <a:no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ltLang="ko-KR" dirty="0">
                <a:solidFill>
                  <a:schemeClr val="tx1"/>
                </a:solidFill>
                <a:latin typeface="Lato"/>
                <a:ea typeface="Lato"/>
                <a:cs typeface="Lato"/>
              </a:rPr>
              <a:t>Consultant/team members who participate ,design,</a:t>
            </a:r>
            <a:r>
              <a:rPr lang="ko-KR" altLang="en-US" dirty="0">
                <a:solidFill>
                  <a:schemeClr val="tx1"/>
                </a:solidFill>
                <a:latin typeface="Lato"/>
                <a:ea typeface="맑은 고딕"/>
                <a:cs typeface="Lato"/>
              </a:rPr>
              <a:t> </a:t>
            </a:r>
            <a:r>
              <a:rPr lang="en-US" altLang="ko-KR" dirty="0">
                <a:solidFill>
                  <a:schemeClr val="tx1"/>
                </a:solidFill>
                <a:latin typeface="Lato"/>
                <a:ea typeface="Lato"/>
                <a:cs typeface="Lato"/>
              </a:rPr>
              <a:t>or evaluate the project should have awareness-level knowledge of gender equality and social inclusion.</a:t>
            </a:r>
            <a:r>
              <a:rPr lang="ko-KR" altLang="ko-KR" dirty="0">
                <a:solidFill>
                  <a:schemeClr val="tx1"/>
                </a:solidFill>
                <a:latin typeface="Lato"/>
                <a:ea typeface="맑은 고딕"/>
                <a:cs typeface="Lato"/>
              </a:rPr>
              <a:t> </a:t>
            </a:r>
          </a:p>
        </p:txBody>
      </p:sp>
      <p:grpSp>
        <p:nvGrpSpPr>
          <p:cNvPr id="2" name="그룹 1">
            <a:extLst>
              <a:ext uri="{FF2B5EF4-FFF2-40B4-BE49-F238E27FC236}">
                <a16:creationId xmlns:a16="http://schemas.microsoft.com/office/drawing/2014/main" id="{C4BE0A90-638B-F3CD-2A00-6479C4D949EA}"/>
              </a:ext>
            </a:extLst>
          </p:cNvPr>
          <p:cNvGrpSpPr/>
          <p:nvPr/>
        </p:nvGrpSpPr>
        <p:grpSpPr>
          <a:xfrm>
            <a:off x="4960883" y="1369690"/>
            <a:ext cx="6543833" cy="2566476"/>
            <a:chOff x="4519895" y="1588835"/>
            <a:chExt cx="6984821" cy="2566476"/>
          </a:xfrm>
        </p:grpSpPr>
        <p:sp>
          <p:nvSpPr>
            <p:cNvPr id="12" name="직사각형 11">
              <a:extLst>
                <a:ext uri="{FF2B5EF4-FFF2-40B4-BE49-F238E27FC236}">
                  <a16:creationId xmlns:a16="http://schemas.microsoft.com/office/drawing/2014/main" id="{A9FA209B-28E6-4DEC-E29A-E1BC943B4FC9}"/>
                </a:ext>
              </a:extLst>
            </p:cNvPr>
            <p:cNvSpPr/>
            <p:nvPr/>
          </p:nvSpPr>
          <p:spPr>
            <a:xfrm>
              <a:off x="4519895" y="1588835"/>
              <a:ext cx="6984821" cy="385763"/>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2) Data collection</a:t>
              </a:r>
              <a:endParaRPr kumimoji="1" lang="ko-KR" altLang="en-US" dirty="0">
                <a:latin typeface="Lato" panose="020F0502020204030203" pitchFamily="34" charset="0"/>
                <a:cs typeface="Lato" panose="020F0502020204030203" pitchFamily="34" charset="0"/>
              </a:endParaRPr>
            </a:p>
          </p:txBody>
        </p:sp>
        <p:sp>
          <p:nvSpPr>
            <p:cNvPr id="24" name="직사각형 23">
              <a:extLst>
                <a:ext uri="{FF2B5EF4-FFF2-40B4-BE49-F238E27FC236}">
                  <a16:creationId xmlns:a16="http://schemas.microsoft.com/office/drawing/2014/main" id="{0A1D6F4A-B3FF-8254-C992-2B746177E8C0}"/>
                </a:ext>
              </a:extLst>
            </p:cNvPr>
            <p:cNvSpPr/>
            <p:nvPr/>
          </p:nvSpPr>
          <p:spPr>
            <a:xfrm>
              <a:off x="4524444" y="1981323"/>
              <a:ext cx="6969374" cy="2173988"/>
            </a:xfrm>
            <a:prstGeom prst="rect">
              <a:avLst/>
            </a:prstGeom>
            <a:noFill/>
            <a:ln>
              <a:solidFill>
                <a:srgbClr val="06B89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ltLang="ko-KR" dirty="0">
                  <a:solidFill>
                    <a:schemeClr val="tx1"/>
                  </a:solidFill>
                  <a:latin typeface="Lato" panose="020F0502020204030203" pitchFamily="34" charset="0"/>
                  <a:ea typeface="Lato" panose="020F0502020204030203" pitchFamily="34" charset="0"/>
                  <a:cs typeface="Lato" panose="020F0502020204030203" pitchFamily="34" charset="0"/>
                </a:rPr>
                <a:t>Qualitative research</a:t>
              </a:r>
            </a:p>
            <a:p>
              <a:r>
                <a:rPr lang="en-US" altLang="ko-KR" dirty="0">
                  <a:solidFill>
                    <a:schemeClr val="tx1"/>
                  </a:solidFill>
                  <a:latin typeface="Lato"/>
                  <a:ea typeface="Lato"/>
                  <a:cs typeface="Lato"/>
                </a:rPr>
                <a:t>:</a:t>
              </a:r>
              <a:r>
                <a:rPr lang="ko-KR" altLang="en-US" dirty="0">
                  <a:solidFill>
                    <a:schemeClr val="tx1"/>
                  </a:solidFill>
                  <a:latin typeface="Lato"/>
                  <a:ea typeface="맑은 고딕"/>
                  <a:cs typeface="Lato"/>
                </a:rPr>
                <a:t> </a:t>
              </a:r>
              <a:r>
                <a:rPr lang="en-US" altLang="ko-KR" dirty="0">
                  <a:solidFill>
                    <a:schemeClr val="tx1"/>
                  </a:solidFill>
                  <a:latin typeface="Lato"/>
                  <a:ea typeface="Lato"/>
                  <a:cs typeface="Lato"/>
                </a:rPr>
                <a:t>Key Informant Interviews (KII) and focus group discussions (FGD) with local NGOs, stakeholders, government representatives, women representatives, returnee migrants, youth, project participants, </a:t>
              </a:r>
              <a:r>
                <a:rPr lang="en-US" altLang="ko-KR" dirty="0" err="1">
                  <a:solidFill>
                    <a:schemeClr val="tx1"/>
                  </a:solidFill>
                  <a:latin typeface="Lato"/>
                  <a:ea typeface="Lato"/>
                  <a:cs typeface="Lato"/>
                </a:rPr>
                <a:t>etceters</a:t>
              </a:r>
              <a:r>
                <a:rPr lang="en-US" altLang="ko-KR" dirty="0">
                  <a:solidFill>
                    <a:schemeClr val="tx1"/>
                  </a:solidFill>
                  <a:latin typeface="Lato"/>
                  <a:ea typeface="Lato"/>
                  <a:cs typeface="Lato"/>
                </a:rPr>
                <a:t>., </a:t>
              </a:r>
            </a:p>
            <a:p>
              <a:r>
                <a:rPr lang="en-US" altLang="ko-KR" dirty="0">
                  <a:solidFill>
                    <a:schemeClr val="tx1"/>
                  </a:solidFill>
                  <a:latin typeface="Lato" panose="020F0502020204030203" pitchFamily="34" charset="0"/>
                  <a:ea typeface="Lato" panose="020F0502020204030203" pitchFamily="34" charset="0"/>
                  <a:cs typeface="Lato" panose="020F0502020204030203" pitchFamily="34" charset="0"/>
                </a:rPr>
                <a:t>together with other GESI-related secondary resources.</a:t>
              </a:r>
            </a:p>
            <a:p>
              <a:endParaRPr lang="en-US" altLang="ko-KR"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grpSp>
      <p:sp>
        <p:nvSpPr>
          <p:cNvPr id="7" name="TextBox 6">
            <a:extLst>
              <a:ext uri="{FF2B5EF4-FFF2-40B4-BE49-F238E27FC236}">
                <a16:creationId xmlns:a16="http://schemas.microsoft.com/office/drawing/2014/main" id="{D777CA51-D23B-EB4C-BBBB-E2939ED9671A}"/>
              </a:ext>
            </a:extLst>
          </p:cNvPr>
          <p:cNvSpPr txBox="1"/>
          <p:nvPr/>
        </p:nvSpPr>
        <p:spPr>
          <a:xfrm>
            <a:off x="728804" y="1755453"/>
            <a:ext cx="3970516" cy="954107"/>
          </a:xfrm>
          <a:prstGeom prst="rect">
            <a:avLst/>
          </a:prstGeom>
          <a:noFill/>
          <a:ln>
            <a:solidFill>
              <a:srgbClr val="06B89D"/>
            </a:solidFill>
          </a:ln>
        </p:spPr>
        <p:txBody>
          <a:bodyPr wrap="square">
            <a:spAutoFit/>
          </a:bodyPr>
          <a:lstStyle/>
          <a:p>
            <a:r>
              <a:rPr lang="en-US" altLang="ko-KR" sz="1400" b="1" dirty="0">
                <a:latin typeface="Lato" panose="020F0502020204030203" pitchFamily="34" charset="0"/>
                <a:ea typeface="Lato" panose="020F0502020204030203" pitchFamily="34" charset="0"/>
                <a:cs typeface="Lato" panose="020F0502020204030203" pitchFamily="34" charset="0"/>
              </a:rPr>
              <a:t>KEQ2.</a:t>
            </a:r>
            <a:endParaRPr lang="ko-KR" altLang="ko-KR" sz="1400" b="1" dirty="0">
              <a:latin typeface="Lato" panose="020F0502020204030203" pitchFamily="34" charset="0"/>
              <a:cs typeface="Lato" panose="020F0502020204030203" pitchFamily="34" charset="0"/>
            </a:endParaRPr>
          </a:p>
          <a:p>
            <a:r>
              <a:rPr lang="en-US" altLang="ko-KR" sz="1400" b="1" dirty="0">
                <a:latin typeface="Lato" panose="020F0502020204030203" pitchFamily="34" charset="0"/>
                <a:ea typeface="Lato" panose="020F0502020204030203" pitchFamily="34" charset="0"/>
                <a:cs typeface="Lato" panose="020F0502020204030203" pitchFamily="34" charset="0"/>
              </a:rPr>
              <a:t>To what extent has the Project been gender responsive and climate adaptive in its design, implementation, and results?</a:t>
            </a:r>
            <a:r>
              <a:rPr lang="ko-KR" altLang="ko-KR" sz="1400" b="1" dirty="0">
                <a:latin typeface="Lato" panose="020F0502020204030203" pitchFamily="34" charset="0"/>
                <a:cs typeface="Lato" panose="020F0502020204030203" pitchFamily="34" charset="0"/>
              </a:rPr>
              <a:t> </a:t>
            </a:r>
            <a:endParaRPr lang="en-US" altLang="ko-KR" sz="1400" b="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179118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8C234-BF6E-A735-8AE8-0B59D119400D}"/>
            </a:ext>
          </a:extLst>
        </p:cNvPr>
        <p:cNvGrpSpPr/>
        <p:nvPr/>
      </p:nvGrpSpPr>
      <p:grpSpPr>
        <a:xfrm>
          <a:off x="0" y="0"/>
          <a:ext cx="0" cy="0"/>
          <a:chOff x="0" y="0"/>
          <a:chExt cx="0" cy="0"/>
        </a:xfrm>
      </p:grpSpPr>
      <p:sp>
        <p:nvSpPr>
          <p:cNvPr id="3" name="Freeform 9">
            <a:extLst>
              <a:ext uri="{FF2B5EF4-FFF2-40B4-BE49-F238E27FC236}">
                <a16:creationId xmlns:a16="http://schemas.microsoft.com/office/drawing/2014/main" id="{863DC73B-027E-1A38-DD2C-9CAEC0CEB58B}"/>
              </a:ext>
            </a:extLst>
          </p:cNvPr>
          <p:cNvSpPr/>
          <p:nvPr/>
        </p:nvSpPr>
        <p:spPr>
          <a:xfrm>
            <a:off x="1780286" y="1808870"/>
            <a:ext cx="107952" cy="1048629"/>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TextBox 50">
            <a:extLst>
              <a:ext uri="{FF2B5EF4-FFF2-40B4-BE49-F238E27FC236}">
                <a16:creationId xmlns:a16="http://schemas.microsoft.com/office/drawing/2014/main" id="{D1616415-EBC8-4D0B-2F39-ED978F7B6120}"/>
              </a:ext>
            </a:extLst>
          </p:cNvPr>
          <p:cNvSpPr txBox="1"/>
          <p:nvPr/>
        </p:nvSpPr>
        <p:spPr>
          <a:xfrm>
            <a:off x="2061707" y="1965614"/>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Study (2) : Vanuatu</a:t>
            </a:r>
          </a:p>
        </p:txBody>
      </p:sp>
      <p:sp>
        <p:nvSpPr>
          <p:cNvPr id="7" name="TextBox 50">
            <a:extLst>
              <a:ext uri="{FF2B5EF4-FFF2-40B4-BE49-F238E27FC236}">
                <a16:creationId xmlns:a16="http://schemas.microsoft.com/office/drawing/2014/main" id="{57E951D5-B879-48B9-1B62-3BC40D4A1C65}"/>
              </a:ext>
            </a:extLst>
          </p:cNvPr>
          <p:cNvSpPr txBox="1"/>
          <p:nvPr/>
        </p:nvSpPr>
        <p:spPr>
          <a:xfrm>
            <a:off x="2061707" y="2966729"/>
            <a:ext cx="8101624" cy="615553"/>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r>
              <a:rPr lang="en-US" sz="2000" spc="80" dirty="0">
                <a:solidFill>
                  <a:schemeClr val="bg1"/>
                </a:solidFill>
                <a:highlight>
                  <a:srgbClr val="06B89D"/>
                </a:highlight>
                <a:latin typeface="Lato Heavy"/>
                <a:ea typeface="Lato Heavy"/>
                <a:cs typeface="Lato Heavy"/>
                <a:sym typeface="Lato Heavy"/>
              </a:rPr>
              <a:t>Ex-Post Evaluation of Solar Power-Driven Access to Water Projects in Vanuatu</a:t>
            </a:r>
          </a:p>
        </p:txBody>
      </p:sp>
    </p:spTree>
    <p:extLst>
      <p:ext uri="{BB962C8B-B14F-4D97-AF65-F5344CB8AC3E}">
        <p14:creationId xmlns:p14="http://schemas.microsoft.com/office/powerpoint/2010/main" val="1784677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4CE8B-E52F-77D1-E8F9-502675E31B48}"/>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C030BFD6-85EF-1373-8222-1209F91C8943}"/>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Case Study: Jordan</a:t>
            </a:r>
          </a:p>
        </p:txBody>
      </p:sp>
      <p:sp>
        <p:nvSpPr>
          <p:cNvPr id="6" name="TextBox 50">
            <a:extLst>
              <a:ext uri="{FF2B5EF4-FFF2-40B4-BE49-F238E27FC236}">
                <a16:creationId xmlns:a16="http://schemas.microsoft.com/office/drawing/2014/main" id="{A49F1DED-FBFE-2032-F771-CF472986092B}"/>
              </a:ext>
            </a:extLst>
          </p:cNvPr>
          <p:cNvSpPr txBox="1"/>
          <p:nvPr/>
        </p:nvSpPr>
        <p:spPr>
          <a:xfrm>
            <a:off x="5039368" y="1087205"/>
            <a:ext cx="9046878" cy="710579"/>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105" dirty="0">
                <a:solidFill>
                  <a:srgbClr val="15AF97"/>
                </a:solidFill>
                <a:latin typeface="Lato Heavy"/>
                <a:ea typeface="맑은 고딕"/>
                <a:sym typeface="Lato Heavy"/>
              </a:rPr>
              <a:t>Project Summary</a:t>
            </a:r>
            <a:endParaRPr lang="en-US" dirty="0"/>
          </a:p>
        </p:txBody>
      </p:sp>
      <p:sp>
        <p:nvSpPr>
          <p:cNvPr id="8" name="TextBox 7">
            <a:extLst>
              <a:ext uri="{FF2B5EF4-FFF2-40B4-BE49-F238E27FC236}">
                <a16:creationId xmlns:a16="http://schemas.microsoft.com/office/drawing/2014/main" id="{04791103-A286-656A-51F6-A8FFA9AC9495}"/>
              </a:ext>
            </a:extLst>
          </p:cNvPr>
          <p:cNvSpPr txBox="1"/>
          <p:nvPr/>
        </p:nvSpPr>
        <p:spPr>
          <a:xfrm>
            <a:off x="5039368" y="1852963"/>
            <a:ext cx="5901901" cy="1631216"/>
          </a:xfrm>
          <a:prstGeom prst="rect">
            <a:avLst/>
          </a:prstGeom>
          <a:noFill/>
        </p:spPr>
        <p:txBody>
          <a:bodyPr wrap="square">
            <a:spAutoFit/>
          </a:bodyPr>
          <a:lstStyle/>
          <a:p>
            <a:pPr algn="just"/>
            <a:r>
              <a:rPr lang="en-US" altLang="ko-KR" sz="2000" dirty="0">
                <a:latin typeface="Lato" panose="020F0502020204030203" pitchFamily="34" charset="0"/>
                <a:ea typeface="Lato" panose="020F0502020204030203" pitchFamily="34" charset="0"/>
                <a:cs typeface="Lato" panose="020F0502020204030203" pitchFamily="34" charset="0"/>
              </a:rPr>
              <a:t>This project supported improving household access to water in rural areas far from power grids and established national guidelines for Solar Powered Water Systems (SPWS), integrating them into Vanuatu’s water policies. </a:t>
            </a:r>
          </a:p>
        </p:txBody>
      </p:sp>
      <p:pic>
        <p:nvPicPr>
          <p:cNvPr id="13" name="그림 12">
            <a:extLst>
              <a:ext uri="{FF2B5EF4-FFF2-40B4-BE49-F238E27FC236}">
                <a16:creationId xmlns:a16="http://schemas.microsoft.com/office/drawing/2014/main" id="{3802FD62-7629-F11E-329D-ABEFCA89BEF6}"/>
              </a:ext>
            </a:extLst>
          </p:cNvPr>
          <p:cNvPicPr>
            <a:picLocks noChangeAspect="1"/>
          </p:cNvPicPr>
          <p:nvPr/>
        </p:nvPicPr>
        <p:blipFill>
          <a:blip r:embed="rId3">
            <a:extLst>
              <a:ext uri="{28A0092B-C50C-407E-A947-70E740481C1C}">
                <a14:useLocalDpi xmlns:a14="http://schemas.microsoft.com/office/drawing/2010/main" val="0"/>
              </a:ext>
            </a:extLst>
          </a:blip>
          <a:srcRect l="24292" r="34071"/>
          <a:stretch>
            <a:fillRect/>
          </a:stretch>
        </p:blipFill>
        <p:spPr>
          <a:xfrm>
            <a:off x="0" y="0"/>
            <a:ext cx="4698609" cy="6344529"/>
          </a:xfrm>
          <a:prstGeom prst="rect">
            <a:avLst/>
          </a:prstGeom>
        </p:spPr>
      </p:pic>
    </p:spTree>
    <p:extLst>
      <p:ext uri="{BB962C8B-B14F-4D97-AF65-F5344CB8AC3E}">
        <p14:creationId xmlns:p14="http://schemas.microsoft.com/office/powerpoint/2010/main" val="2996960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7D33-41A3-B969-24C3-F54B00EC7D09}"/>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FA17CA71-0DB1-3B76-6052-2C8D12218E84}"/>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Case </a:t>
            </a:r>
            <a:r>
              <a:rPr lang="en-US" sz="4200" b="1" spc="80" err="1">
                <a:solidFill>
                  <a:schemeClr val="bg1"/>
                </a:solidFill>
                <a:latin typeface="Lato Heavy"/>
                <a:ea typeface="Lato Heavy"/>
                <a:cs typeface="Lato Heavy"/>
                <a:sym typeface="Lato Heavy"/>
              </a:rPr>
              <a:t>Studyn</a:t>
            </a:r>
            <a:endParaRPr lang="en-US" sz="4200" b="1" spc="80">
              <a:solidFill>
                <a:schemeClr val="bg1"/>
              </a:solidFill>
              <a:latin typeface="Lato Heavy"/>
              <a:ea typeface="Lato Heavy"/>
              <a:cs typeface="Lato Heavy"/>
              <a:sym typeface="Lato Heavy"/>
            </a:endParaRPr>
          </a:p>
        </p:txBody>
      </p:sp>
      <p:sp>
        <p:nvSpPr>
          <p:cNvPr id="6" name="TextBox 50">
            <a:extLst>
              <a:ext uri="{FF2B5EF4-FFF2-40B4-BE49-F238E27FC236}">
                <a16:creationId xmlns:a16="http://schemas.microsoft.com/office/drawing/2014/main" id="{03030292-D21D-0BE6-4FE4-136C8B0BEB8D}"/>
              </a:ext>
            </a:extLst>
          </p:cNvPr>
          <p:cNvSpPr txBox="1"/>
          <p:nvPr/>
        </p:nvSpPr>
        <p:spPr>
          <a:xfrm>
            <a:off x="604999" y="463874"/>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3600" b="1" spc="105" dirty="0">
                <a:solidFill>
                  <a:srgbClr val="15AF97"/>
                </a:solidFill>
                <a:latin typeface="Lato Heavy"/>
                <a:ea typeface="맑은 고딕"/>
                <a:sym typeface="Lato Heavy"/>
              </a:rPr>
              <a:t>GESI-Integration in Project Design</a:t>
            </a:r>
            <a:endParaRPr lang="en-US" sz="3600" dirty="0"/>
          </a:p>
        </p:txBody>
      </p:sp>
      <p:sp>
        <p:nvSpPr>
          <p:cNvPr id="5" name="모서리가 둥근 직사각형 4">
            <a:extLst>
              <a:ext uri="{FF2B5EF4-FFF2-40B4-BE49-F238E27FC236}">
                <a16:creationId xmlns:a16="http://schemas.microsoft.com/office/drawing/2014/main" id="{C2822076-ECF7-F85A-0C8C-1ABD4F95FF79}"/>
              </a:ext>
            </a:extLst>
          </p:cNvPr>
          <p:cNvSpPr/>
          <p:nvPr/>
        </p:nvSpPr>
        <p:spPr>
          <a:xfrm>
            <a:off x="1218777" y="1899281"/>
            <a:ext cx="6640333" cy="1317812"/>
          </a:xfrm>
          <a:prstGeom prst="round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sz="2000" dirty="0">
                <a:solidFill>
                  <a:schemeClr val="tx1"/>
                </a:solidFill>
              </a:rPr>
              <a:t>The intervention was designed with explicit integration of GESI considerations.</a:t>
            </a:r>
            <a:endParaRPr kumimoji="1" lang="ko-KR" altLang="en-US" sz="2000" dirty="0">
              <a:solidFill>
                <a:schemeClr val="tx1"/>
              </a:solidFill>
            </a:endParaRPr>
          </a:p>
        </p:txBody>
      </p:sp>
      <p:sp>
        <p:nvSpPr>
          <p:cNvPr id="7" name="직사각형 6">
            <a:extLst>
              <a:ext uri="{FF2B5EF4-FFF2-40B4-BE49-F238E27FC236}">
                <a16:creationId xmlns:a16="http://schemas.microsoft.com/office/drawing/2014/main" id="{0499BA2E-0576-9515-62E3-7D40F31E7A1A}"/>
              </a:ext>
            </a:extLst>
          </p:cNvPr>
          <p:cNvSpPr/>
          <p:nvPr/>
        </p:nvSpPr>
        <p:spPr>
          <a:xfrm>
            <a:off x="2483488" y="3481552"/>
            <a:ext cx="981635" cy="1887071"/>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kumimoji="1" lang="en-US" altLang="ko-KR" sz="3200" b="1" dirty="0">
                <a:latin typeface="Lato" panose="020F0502020204030203" pitchFamily="34" charset="0"/>
                <a:ea typeface="Lato" panose="020F0502020204030203" pitchFamily="34" charset="0"/>
                <a:cs typeface="Lato" panose="020F0502020204030203" pitchFamily="34" charset="0"/>
              </a:rPr>
              <a:t>ESS</a:t>
            </a:r>
            <a:endParaRPr kumimoji="1" lang="ko-KR" altLang="en-US" sz="3200" b="1" dirty="0">
              <a:latin typeface="Lato" panose="020F0502020204030203" pitchFamily="34" charset="0"/>
              <a:cs typeface="Lato" panose="020F0502020204030203" pitchFamily="34" charset="0"/>
            </a:endParaRPr>
          </a:p>
        </p:txBody>
      </p:sp>
      <p:sp>
        <p:nvSpPr>
          <p:cNvPr id="8" name="직사각형 7">
            <a:extLst>
              <a:ext uri="{FF2B5EF4-FFF2-40B4-BE49-F238E27FC236}">
                <a16:creationId xmlns:a16="http://schemas.microsoft.com/office/drawing/2014/main" id="{D6136C8E-A791-AAB1-6E92-268F5181BFEE}"/>
              </a:ext>
            </a:extLst>
          </p:cNvPr>
          <p:cNvSpPr/>
          <p:nvPr/>
        </p:nvSpPr>
        <p:spPr>
          <a:xfrm>
            <a:off x="3557970" y="3492475"/>
            <a:ext cx="7099569" cy="887506"/>
          </a:xfrm>
          <a:prstGeom prst="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dirty="0">
                <a:solidFill>
                  <a:schemeClr val="tx1"/>
                </a:solidFill>
                <a:latin typeface="Lato" panose="020F0502020204030203" pitchFamily="34" charset="0"/>
                <a:ea typeface="Lato" panose="020F0502020204030203" pitchFamily="34" charset="0"/>
                <a:cs typeface="Lato" panose="020F0502020204030203" pitchFamily="34" charset="0"/>
              </a:rPr>
              <a:t>Identified women, female-headed households, and low-income community members as disproportionately affected by unreliable water access and associated time burdens. </a:t>
            </a:r>
          </a:p>
        </p:txBody>
      </p:sp>
      <p:sp>
        <p:nvSpPr>
          <p:cNvPr id="9" name="직사각형 8">
            <a:extLst>
              <a:ext uri="{FF2B5EF4-FFF2-40B4-BE49-F238E27FC236}">
                <a16:creationId xmlns:a16="http://schemas.microsoft.com/office/drawing/2014/main" id="{1F6356A1-C2E3-E50D-906C-85B4129E4CDC}"/>
              </a:ext>
            </a:extLst>
          </p:cNvPr>
          <p:cNvSpPr/>
          <p:nvPr/>
        </p:nvSpPr>
        <p:spPr>
          <a:xfrm>
            <a:off x="3557971" y="4481117"/>
            <a:ext cx="7099569" cy="887506"/>
          </a:xfrm>
          <a:prstGeom prst="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ltLang="ko-KR" dirty="0">
                <a:solidFill>
                  <a:schemeClr val="tx1"/>
                </a:solidFill>
                <a:latin typeface="Lato"/>
                <a:ea typeface="Lato"/>
                <a:cs typeface="Lato"/>
              </a:rPr>
              <a:t>Emphasized ensuring equitable benefit distribution and enabling women's participation in water governance</a:t>
            </a:r>
            <a:r>
              <a:rPr lang="ko-KR" altLang="ko-KR" dirty="0">
                <a:solidFill>
                  <a:schemeClr val="tx1"/>
                </a:solidFill>
                <a:latin typeface="Lato"/>
                <a:ea typeface="맑은 고딕"/>
                <a:cs typeface="Lato"/>
              </a:rPr>
              <a:t> </a:t>
            </a:r>
            <a:endParaRPr lang="en-US" altLang="ko-KR" dirty="0">
              <a:solidFill>
                <a:schemeClr val="tx1"/>
              </a:solidFill>
              <a:latin typeface="Lato"/>
              <a:ea typeface="맑은 고딕"/>
              <a:cs typeface="Lato"/>
            </a:endParaRPr>
          </a:p>
        </p:txBody>
      </p:sp>
      <p:sp>
        <p:nvSpPr>
          <p:cNvPr id="10" name="오각형[P] 9">
            <a:extLst>
              <a:ext uri="{FF2B5EF4-FFF2-40B4-BE49-F238E27FC236}">
                <a16:creationId xmlns:a16="http://schemas.microsoft.com/office/drawing/2014/main" id="{853C9A5B-836C-02DB-D5CA-52095AD218FC}"/>
              </a:ext>
            </a:extLst>
          </p:cNvPr>
          <p:cNvSpPr/>
          <p:nvPr/>
        </p:nvSpPr>
        <p:spPr>
          <a:xfrm>
            <a:off x="1382495" y="1644859"/>
            <a:ext cx="3200016" cy="473336"/>
          </a:xfrm>
          <a:prstGeom prst="homePlate">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b="1" dirty="0"/>
              <a:t>Safeguards-level design</a:t>
            </a:r>
            <a:endParaRPr lang="en-US" altLang="ko-KR"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1" name="위로 굽은 화살표[B] 10">
            <a:extLst>
              <a:ext uri="{FF2B5EF4-FFF2-40B4-BE49-F238E27FC236}">
                <a16:creationId xmlns:a16="http://schemas.microsoft.com/office/drawing/2014/main" id="{87F46B23-D4E7-0717-5A5D-23551F9FD785}"/>
              </a:ext>
            </a:extLst>
          </p:cNvPr>
          <p:cNvSpPr/>
          <p:nvPr/>
        </p:nvSpPr>
        <p:spPr>
          <a:xfrm rot="5400000">
            <a:off x="1687998" y="3495448"/>
            <a:ext cx="607679" cy="579888"/>
          </a:xfrm>
          <a:prstGeom prst="bentUpArrow">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sp>
        <p:nvSpPr>
          <p:cNvPr id="13" name="TextBox 12">
            <a:extLst>
              <a:ext uri="{FF2B5EF4-FFF2-40B4-BE49-F238E27FC236}">
                <a16:creationId xmlns:a16="http://schemas.microsoft.com/office/drawing/2014/main" id="{30C9B856-73B8-A58D-715D-F09B34A86C9A}"/>
              </a:ext>
            </a:extLst>
          </p:cNvPr>
          <p:cNvSpPr txBox="1"/>
          <p:nvPr/>
        </p:nvSpPr>
        <p:spPr>
          <a:xfrm>
            <a:off x="2483488" y="5368623"/>
            <a:ext cx="6096000" cy="307777"/>
          </a:xfrm>
          <a:prstGeom prst="rect">
            <a:avLst/>
          </a:prstGeom>
          <a:noFill/>
        </p:spPr>
        <p:txBody>
          <a:bodyPr wrap="square">
            <a:spAutoFit/>
          </a:bodyPr>
          <a:lstStyle/>
          <a:p>
            <a:r>
              <a:rPr lang="en-US" altLang="ko-KR" sz="1400" dirty="0">
                <a:solidFill>
                  <a:srgbClr val="06B89D"/>
                </a:solidFill>
                <a:latin typeface="Lato" panose="020F0502020204030203" pitchFamily="34" charset="0"/>
                <a:ea typeface="Lato" panose="020F0502020204030203" pitchFamily="34" charset="0"/>
                <a:cs typeface="Lato" panose="020F0502020204030203" pitchFamily="34" charset="0"/>
              </a:rPr>
              <a:t>*ESS: Environmental and Social Standards</a:t>
            </a:r>
          </a:p>
        </p:txBody>
      </p:sp>
    </p:spTree>
    <p:extLst>
      <p:ext uri="{BB962C8B-B14F-4D97-AF65-F5344CB8AC3E}">
        <p14:creationId xmlns:p14="http://schemas.microsoft.com/office/powerpoint/2010/main" val="414581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DC4B5-BF8E-8F5C-76E6-33D7DDB00D78}"/>
            </a:ext>
          </a:extLst>
        </p:cNvPr>
        <p:cNvGrpSpPr/>
        <p:nvPr/>
      </p:nvGrpSpPr>
      <p:grpSpPr>
        <a:xfrm>
          <a:off x="0" y="0"/>
          <a:ext cx="0" cy="0"/>
          <a:chOff x="0" y="0"/>
          <a:chExt cx="0" cy="0"/>
        </a:xfrm>
      </p:grpSpPr>
      <p:sp>
        <p:nvSpPr>
          <p:cNvPr id="6" name="TextBox 50">
            <a:extLst>
              <a:ext uri="{FF2B5EF4-FFF2-40B4-BE49-F238E27FC236}">
                <a16:creationId xmlns:a16="http://schemas.microsoft.com/office/drawing/2014/main" id="{63EDB618-7614-554D-B856-F19A18F7B7CB}"/>
              </a:ext>
            </a:extLst>
          </p:cNvPr>
          <p:cNvSpPr txBox="1"/>
          <p:nvPr/>
        </p:nvSpPr>
        <p:spPr>
          <a:xfrm>
            <a:off x="728803" y="423028"/>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altLang="ko-KR" sz="3600" b="1" spc="105" dirty="0">
                <a:solidFill>
                  <a:srgbClr val="15AF97"/>
                </a:solidFill>
                <a:latin typeface="Lato Heavy"/>
                <a:ea typeface="맑은 고딕"/>
                <a:sym typeface="Lato Heavy"/>
              </a:rPr>
              <a:t>Evaluation Through a GESI Lens</a:t>
            </a:r>
            <a:endParaRPr lang="en-US" altLang="ko-KR" sz="3600" dirty="0"/>
          </a:p>
        </p:txBody>
      </p:sp>
      <p:sp>
        <p:nvSpPr>
          <p:cNvPr id="11" name="직사각형 10">
            <a:extLst>
              <a:ext uri="{FF2B5EF4-FFF2-40B4-BE49-F238E27FC236}">
                <a16:creationId xmlns:a16="http://schemas.microsoft.com/office/drawing/2014/main" id="{79259035-6458-9CE0-23C3-2E47D422222F}"/>
              </a:ext>
            </a:extLst>
          </p:cNvPr>
          <p:cNvSpPr/>
          <p:nvPr/>
        </p:nvSpPr>
        <p:spPr>
          <a:xfrm>
            <a:off x="728805" y="1402135"/>
            <a:ext cx="3970516" cy="385763"/>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1) Key Evaluation Question (KEQ2)</a:t>
            </a:r>
            <a:endParaRPr kumimoji="1" lang="ko-KR" altLang="en-US" dirty="0">
              <a:latin typeface="Lato" panose="020F0502020204030203" pitchFamily="34" charset="0"/>
              <a:cs typeface="Lato" panose="020F0502020204030203" pitchFamily="34" charset="0"/>
            </a:endParaRPr>
          </a:p>
        </p:txBody>
      </p:sp>
      <p:graphicFrame>
        <p:nvGraphicFramePr>
          <p:cNvPr id="16" name="표 15">
            <a:extLst>
              <a:ext uri="{FF2B5EF4-FFF2-40B4-BE49-F238E27FC236}">
                <a16:creationId xmlns:a16="http://schemas.microsoft.com/office/drawing/2014/main" id="{09106419-7DB8-4240-CC89-3AEB697B0EA6}"/>
              </a:ext>
            </a:extLst>
          </p:cNvPr>
          <p:cNvGraphicFramePr>
            <a:graphicFrameLocks noGrp="1"/>
          </p:cNvGraphicFramePr>
          <p:nvPr>
            <p:extLst>
              <p:ext uri="{D42A27DB-BD31-4B8C-83A1-F6EECF244321}">
                <p14:modId xmlns:p14="http://schemas.microsoft.com/office/powerpoint/2010/main" val="3291601102"/>
              </p:ext>
            </p:extLst>
          </p:nvPr>
        </p:nvGraphicFramePr>
        <p:xfrm>
          <a:off x="728803" y="1888436"/>
          <a:ext cx="3970516" cy="4088622"/>
        </p:xfrm>
        <a:graphic>
          <a:graphicData uri="http://schemas.openxmlformats.org/drawingml/2006/table">
            <a:tbl>
              <a:tblPr firstRow="1" bandRow="1">
                <a:tableStyleId>{5C22544A-7EE6-4342-B048-85BDC9FD1C3A}</a:tableStyleId>
              </a:tblPr>
              <a:tblGrid>
                <a:gridCol w="3970516">
                  <a:extLst>
                    <a:ext uri="{9D8B030D-6E8A-4147-A177-3AD203B41FA5}">
                      <a16:colId xmlns:a16="http://schemas.microsoft.com/office/drawing/2014/main" val="2480815479"/>
                    </a:ext>
                  </a:extLst>
                </a:gridCol>
              </a:tblGrid>
              <a:tr h="1281355">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 altLang="ko-KR" sz="1400" b="0" dirty="0">
                          <a:solidFill>
                            <a:schemeClr val="tx1"/>
                          </a:solidFill>
                          <a:effectLst/>
                          <a:latin typeface="Lato" panose="020F0502020204030203" pitchFamily="34" charset="0"/>
                          <a:ea typeface="Lato" panose="020F0502020204030203" pitchFamily="34" charset="0"/>
                          <a:cs typeface="Lato" panose="020F0502020204030203" pitchFamily="34" charset="0"/>
                        </a:rPr>
                        <a:t>2A. To what extent did women's technical, operational, and management skills improve as a result of the Project's capacity-building activities?</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solidFill>
                      <a:srgbClr val="CDF2EB"/>
                    </a:solidFill>
                  </a:tcPr>
                </a:tc>
                <a:extLst>
                  <a:ext uri="{0D108BD9-81ED-4DB2-BD59-A6C34878D82A}">
                    <a16:rowId xmlns:a16="http://schemas.microsoft.com/office/drawing/2014/main" val="4034390655"/>
                  </a:ext>
                </a:extLst>
              </a:tr>
              <a:tr h="1462747">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400" dirty="0"/>
                        <a:t>2B. To what extent did these increased capacities translate into women's active participation and influence in water committees or local water governance structures?</a:t>
                      </a:r>
                      <a:endParaRPr lang="en" altLang="ko-KR" sz="1400" b="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9609759"/>
                  </a:ext>
                </a:extLst>
              </a:tr>
              <a:tr h="1344520">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400" dirty="0"/>
                        <a:t>2C. Did the Project contribute to greater gender balance in decision-making related to water resource allocation, operations, or maintenance?</a:t>
                      </a:r>
                    </a:p>
                  </a:txBody>
                  <a:tcPr anchor="ctr">
                    <a:lnL w="12700" cap="flat" cmpd="sng" algn="ctr">
                      <a:solidFill>
                        <a:srgbClr val="06B89D"/>
                      </a:solidFill>
                      <a:prstDash val="solid"/>
                      <a:round/>
                      <a:headEnd type="none" w="med" len="med"/>
                      <a:tailEnd type="none" w="med" len="med"/>
                    </a:lnL>
                    <a:lnR w="12700" cap="flat" cmpd="sng" algn="ctr">
                      <a:solidFill>
                        <a:srgbClr val="06B89D"/>
                      </a:solidFill>
                      <a:prstDash val="solid"/>
                      <a:round/>
                      <a:headEnd type="none" w="med" len="med"/>
                      <a:tailEnd type="none" w="med" len="med"/>
                    </a:lnR>
                    <a:lnT w="12700" cap="flat" cmpd="sng" algn="ctr">
                      <a:solidFill>
                        <a:srgbClr val="06B89D"/>
                      </a:solidFill>
                      <a:prstDash val="solid"/>
                      <a:round/>
                      <a:headEnd type="none" w="med" len="med"/>
                      <a:tailEnd type="none" w="med" len="med"/>
                    </a:lnT>
                    <a:lnB w="12700" cap="flat" cmpd="sng" algn="ctr">
                      <a:solidFill>
                        <a:srgbClr val="06B89D"/>
                      </a:solidFill>
                      <a:prstDash val="solid"/>
                      <a:round/>
                      <a:headEnd type="none" w="med" len="med"/>
                      <a:tailEnd type="none" w="med" len="med"/>
                    </a:lnB>
                    <a:lnTlToBr w="12700" cmpd="sng">
                      <a:noFill/>
                      <a:prstDash val="solid"/>
                    </a:lnTlToBr>
                    <a:lnBlToTr w="12700" cmpd="sng">
                      <a:noFill/>
                      <a:prstDash val="solid"/>
                    </a:lnBlToTr>
                    <a:solidFill>
                      <a:srgbClr val="CDF2EB"/>
                    </a:solidFill>
                  </a:tcPr>
                </a:tc>
                <a:extLst>
                  <a:ext uri="{0D108BD9-81ED-4DB2-BD59-A6C34878D82A}">
                    <a16:rowId xmlns:a16="http://schemas.microsoft.com/office/drawing/2014/main" val="195865255"/>
                  </a:ext>
                </a:extLst>
              </a:tr>
            </a:tbl>
          </a:graphicData>
        </a:graphic>
      </p:graphicFrame>
      <p:grpSp>
        <p:nvGrpSpPr>
          <p:cNvPr id="3" name="그룹 2">
            <a:extLst>
              <a:ext uri="{FF2B5EF4-FFF2-40B4-BE49-F238E27FC236}">
                <a16:creationId xmlns:a16="http://schemas.microsoft.com/office/drawing/2014/main" id="{DC48CCC4-4391-C3FB-135B-B6E126448B1C}"/>
              </a:ext>
            </a:extLst>
          </p:cNvPr>
          <p:cNvGrpSpPr/>
          <p:nvPr/>
        </p:nvGrpSpPr>
        <p:grpSpPr>
          <a:xfrm>
            <a:off x="4950672" y="4645580"/>
            <a:ext cx="6899434" cy="1331476"/>
            <a:chOff x="4960883" y="4218649"/>
            <a:chExt cx="6543834" cy="1792744"/>
          </a:xfrm>
        </p:grpSpPr>
        <p:sp>
          <p:nvSpPr>
            <p:cNvPr id="13" name="직사각형 12">
              <a:extLst>
                <a:ext uri="{FF2B5EF4-FFF2-40B4-BE49-F238E27FC236}">
                  <a16:creationId xmlns:a16="http://schemas.microsoft.com/office/drawing/2014/main" id="{F74A5CEF-8E69-D1D6-0EDD-BEF76ACD1FC4}"/>
                </a:ext>
              </a:extLst>
            </p:cNvPr>
            <p:cNvSpPr>
              <a:spLocks/>
            </p:cNvSpPr>
            <p:nvPr/>
          </p:nvSpPr>
          <p:spPr>
            <a:xfrm>
              <a:off x="4961523" y="4218649"/>
              <a:ext cx="6543194" cy="492586"/>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3) Team capacity requirement</a:t>
              </a:r>
              <a:endParaRPr kumimoji="1" lang="ko-KR" altLang="en-US" dirty="0">
                <a:latin typeface="Lato" panose="020F0502020204030203" pitchFamily="34" charset="0"/>
                <a:cs typeface="Lato" panose="020F0502020204030203" pitchFamily="34" charset="0"/>
              </a:endParaRPr>
            </a:p>
          </p:txBody>
        </p:sp>
        <p:sp>
          <p:nvSpPr>
            <p:cNvPr id="18" name="직사각형 17">
              <a:extLst>
                <a:ext uri="{FF2B5EF4-FFF2-40B4-BE49-F238E27FC236}">
                  <a16:creationId xmlns:a16="http://schemas.microsoft.com/office/drawing/2014/main" id="{2D3995FA-5B9A-1F6D-22CE-7DE02080F964}"/>
                </a:ext>
              </a:extLst>
            </p:cNvPr>
            <p:cNvSpPr/>
            <p:nvPr/>
          </p:nvSpPr>
          <p:spPr>
            <a:xfrm>
              <a:off x="4960883" y="4711235"/>
              <a:ext cx="6533623" cy="1300158"/>
            </a:xfrm>
            <a:prstGeom prst="rect">
              <a:avLst/>
            </a:prstGeom>
            <a:noFill/>
            <a:ln>
              <a:solidFill>
                <a:srgbClr val="14AF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altLang="ko-KR" sz="1600" dirty="0">
                  <a:solidFill>
                    <a:schemeClr val="tx1"/>
                  </a:solidFill>
                  <a:latin typeface="Lato" panose="020F0502020204030203" pitchFamily="34" charset="0"/>
                  <a:ea typeface="Lato" panose="020F0502020204030203" pitchFamily="34" charset="0"/>
                  <a:cs typeface="Lato" panose="020F0502020204030203" pitchFamily="34" charset="0"/>
                </a:rPr>
                <a:t>All team members should have at least awareness-level knowledge of GESI. Fair recruitment of participants, including women and socially excluded groups</a:t>
              </a:r>
              <a:r>
                <a:rPr lang="ko-KR" altLang="ko-KR" sz="1600" dirty="0">
                  <a:solidFill>
                    <a:schemeClr val="tx1"/>
                  </a:solidFill>
                  <a:latin typeface="Lato" panose="020F0502020204030203" pitchFamily="34" charset="0"/>
                  <a:cs typeface="Lato" panose="020F0502020204030203" pitchFamily="34" charset="0"/>
                </a:rPr>
                <a:t> </a:t>
              </a:r>
            </a:p>
          </p:txBody>
        </p:sp>
      </p:grpSp>
      <p:grpSp>
        <p:nvGrpSpPr>
          <p:cNvPr id="2" name="그룹 1">
            <a:extLst>
              <a:ext uri="{FF2B5EF4-FFF2-40B4-BE49-F238E27FC236}">
                <a16:creationId xmlns:a16="http://schemas.microsoft.com/office/drawing/2014/main" id="{AE37E3C9-454D-CA04-4FDC-4A4D35F58EC8}"/>
              </a:ext>
            </a:extLst>
          </p:cNvPr>
          <p:cNvGrpSpPr/>
          <p:nvPr/>
        </p:nvGrpSpPr>
        <p:grpSpPr>
          <a:xfrm>
            <a:off x="4954934" y="1369180"/>
            <a:ext cx="6905280" cy="3180131"/>
            <a:chOff x="4524444" y="1556135"/>
            <a:chExt cx="7175423" cy="3411705"/>
          </a:xfrm>
        </p:grpSpPr>
        <p:sp>
          <p:nvSpPr>
            <p:cNvPr id="12" name="직사각형 11">
              <a:extLst>
                <a:ext uri="{FF2B5EF4-FFF2-40B4-BE49-F238E27FC236}">
                  <a16:creationId xmlns:a16="http://schemas.microsoft.com/office/drawing/2014/main" id="{06D03A60-C4ED-AC34-1083-B054D8662E88}"/>
                </a:ext>
              </a:extLst>
            </p:cNvPr>
            <p:cNvSpPr/>
            <p:nvPr/>
          </p:nvSpPr>
          <p:spPr>
            <a:xfrm>
              <a:off x="4525064" y="1556135"/>
              <a:ext cx="7164298" cy="425186"/>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latin typeface="Lato" panose="020F0502020204030203" pitchFamily="34" charset="0"/>
                  <a:ea typeface="Lato" panose="020F0502020204030203" pitchFamily="34" charset="0"/>
                  <a:cs typeface="Lato" panose="020F0502020204030203" pitchFamily="34" charset="0"/>
                </a:rPr>
                <a:t>2) Data collection</a:t>
              </a:r>
              <a:endParaRPr kumimoji="1" lang="ko-KR" altLang="en-US" dirty="0">
                <a:latin typeface="Lato" panose="020F0502020204030203" pitchFamily="34" charset="0"/>
                <a:cs typeface="Lato" panose="020F0502020204030203" pitchFamily="34" charset="0"/>
              </a:endParaRPr>
            </a:p>
          </p:txBody>
        </p:sp>
        <p:sp>
          <p:nvSpPr>
            <p:cNvPr id="24" name="직사각형 23">
              <a:extLst>
                <a:ext uri="{FF2B5EF4-FFF2-40B4-BE49-F238E27FC236}">
                  <a16:creationId xmlns:a16="http://schemas.microsoft.com/office/drawing/2014/main" id="{E7DB016C-F762-56FE-3D6C-45E240CB3D18}"/>
                </a:ext>
              </a:extLst>
            </p:cNvPr>
            <p:cNvSpPr/>
            <p:nvPr/>
          </p:nvSpPr>
          <p:spPr>
            <a:xfrm>
              <a:off x="4524444" y="1948622"/>
              <a:ext cx="7175423" cy="3019218"/>
            </a:xfrm>
            <a:prstGeom prst="rect">
              <a:avLst/>
            </a:prstGeom>
            <a:noFill/>
            <a:ln>
              <a:solidFill>
                <a:srgbClr val="06B8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US" altLang="ko-KR" sz="1500" b="1" dirty="0">
                  <a:solidFill>
                    <a:schemeClr val="tx1"/>
                  </a:solidFill>
                  <a:latin typeface="Lato" panose="020F0502020204030203" pitchFamily="34" charset="0"/>
                  <a:ea typeface="Lato" panose="020F0502020204030203" pitchFamily="34" charset="0"/>
                  <a:cs typeface="Lato" panose="020F0502020204030203" pitchFamily="34" charset="0"/>
                </a:rPr>
                <a:t>Quantitative</a:t>
              </a:r>
            </a:p>
            <a:p>
              <a:pPr lvl="0"/>
              <a:r>
                <a:rPr lang="en-US" altLang="ko-KR" sz="1500" dirty="0">
                  <a:solidFill>
                    <a:schemeClr val="tx1"/>
                  </a:solidFill>
                  <a:latin typeface="Lato" panose="020F0502020204030203" pitchFamily="34" charset="0"/>
                  <a:ea typeface="Lato" panose="020F0502020204030203" pitchFamily="34" charset="0"/>
                  <a:cs typeface="Lato" panose="020F0502020204030203" pitchFamily="34" charset="0"/>
                </a:rPr>
                <a:t>gender- and vulnerability-disaggregated data on water access and reliability, system functionality, women's participation in water committees, and changes in health, livelihoods, and time savings, compared with baseline and End-of-Project Evaluation data where possible.</a:t>
              </a:r>
            </a:p>
            <a:p>
              <a:pPr lvl="0"/>
              <a:br>
                <a:rPr lang="en-US" altLang="ko-KR" sz="1500" dirty="0">
                  <a:solidFill>
                    <a:schemeClr val="tx1"/>
                  </a:solidFill>
                  <a:latin typeface="Lato" panose="020F0502020204030203" pitchFamily="34" charset="0"/>
                  <a:ea typeface="Lato" panose="020F0502020204030203" pitchFamily="34" charset="0"/>
                  <a:cs typeface="Lato" panose="020F0502020204030203" pitchFamily="34" charset="0"/>
                </a:rPr>
              </a:br>
              <a:r>
                <a:rPr lang="en-US" altLang="ko-KR" sz="1500" b="1" dirty="0">
                  <a:solidFill>
                    <a:schemeClr val="tx1"/>
                  </a:solidFill>
                  <a:latin typeface="Lato" panose="020F0502020204030203" pitchFamily="34" charset="0"/>
                  <a:ea typeface="Lato" panose="020F0502020204030203" pitchFamily="34" charset="0"/>
                  <a:cs typeface="Lato" panose="020F0502020204030203" pitchFamily="34" charset="0"/>
                </a:rPr>
                <a:t>Qualitative</a:t>
              </a:r>
            </a:p>
            <a:p>
              <a:pPr lvl="0"/>
              <a:r>
                <a:rPr lang="en-US" altLang="ko-KR" sz="1500" dirty="0">
                  <a:solidFill>
                    <a:schemeClr val="tx1"/>
                  </a:solidFill>
                  <a:latin typeface="Lato" panose="020F0502020204030203" pitchFamily="34" charset="0"/>
                  <a:ea typeface="Lato" panose="020F0502020204030203" pitchFamily="34" charset="0"/>
                  <a:cs typeface="Lato" panose="020F0502020204030203" pitchFamily="34" charset="0"/>
                </a:rPr>
                <a:t>KIIs with local government representatives, project staff, community leaders, and water committee members. FGDs organized separately for women, men, and vulnerable groups, including the continued application of women's skills developed during the project. In-depth case studies in selected communities.</a:t>
              </a:r>
            </a:p>
          </p:txBody>
        </p:sp>
      </p:grpSp>
    </p:spTree>
    <p:extLst>
      <p:ext uri="{BB962C8B-B14F-4D97-AF65-F5344CB8AC3E}">
        <p14:creationId xmlns:p14="http://schemas.microsoft.com/office/powerpoint/2010/main" val="22329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416F1-3B55-7728-619E-E012710DEE25}"/>
            </a:ext>
          </a:extLst>
        </p:cNvPr>
        <p:cNvGrpSpPr/>
        <p:nvPr/>
      </p:nvGrpSpPr>
      <p:grpSpPr>
        <a:xfrm>
          <a:off x="0" y="0"/>
          <a:ext cx="0" cy="0"/>
          <a:chOff x="0" y="0"/>
          <a:chExt cx="0" cy="0"/>
        </a:xfrm>
      </p:grpSpPr>
      <p:sp>
        <p:nvSpPr>
          <p:cNvPr id="3" name="Freeform 9">
            <a:extLst>
              <a:ext uri="{FF2B5EF4-FFF2-40B4-BE49-F238E27FC236}">
                <a16:creationId xmlns:a16="http://schemas.microsoft.com/office/drawing/2014/main" id="{09E05674-DC2E-61A2-EB9E-D0FE7D8E0BF3}"/>
              </a:ext>
            </a:extLst>
          </p:cNvPr>
          <p:cNvSpPr/>
          <p:nvPr/>
        </p:nvSpPr>
        <p:spPr>
          <a:xfrm>
            <a:off x="1780286" y="1808870"/>
            <a:ext cx="107952" cy="1048629"/>
          </a:xfrm>
          <a:custGeom>
            <a:avLst/>
            <a:gdLst/>
            <a:ahLst/>
            <a:cxnLst/>
            <a:rect l="l" t="t" r="r" b="b"/>
            <a:pathLst>
              <a:path w="215900" h="1982343">
                <a:moveTo>
                  <a:pt x="0" y="1982343"/>
                </a:moveTo>
                <a:lnTo>
                  <a:pt x="0" y="0"/>
                </a:lnTo>
                <a:lnTo>
                  <a:pt x="215900" y="0"/>
                </a:lnTo>
                <a:lnTo>
                  <a:pt x="215900" y="1982343"/>
                </a:lnTo>
                <a:close/>
              </a:path>
            </a:pathLst>
          </a:custGeom>
          <a:solidFill>
            <a:srgbClr val="F8E72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TextBox 50">
            <a:extLst>
              <a:ext uri="{FF2B5EF4-FFF2-40B4-BE49-F238E27FC236}">
                <a16:creationId xmlns:a16="http://schemas.microsoft.com/office/drawing/2014/main" id="{C5A5E6E7-2F35-6E8D-4E94-3CA6DCBF0B5A}"/>
              </a:ext>
            </a:extLst>
          </p:cNvPr>
          <p:cNvSpPr txBox="1"/>
          <p:nvPr/>
        </p:nvSpPr>
        <p:spPr>
          <a:xfrm>
            <a:off x="2068689" y="2967335"/>
            <a:ext cx="4721855" cy="1231106"/>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r>
              <a:rPr lang="en-US" sz="2000" spc="80" dirty="0">
                <a:solidFill>
                  <a:schemeClr val="bg1"/>
                </a:solidFill>
                <a:latin typeface="Lato" panose="020F0502020204030203" pitchFamily="34" charset="0"/>
                <a:ea typeface="Lato" panose="020F0502020204030203" pitchFamily="34" charset="0"/>
                <a:cs typeface="Lato" panose="020F0502020204030203" pitchFamily="34" charset="0"/>
                <a:sym typeface="Lato Heavy"/>
              </a:rPr>
              <a:t>Creating Sustainable Green Jobs for Refugees and Host Communities through the Green Economy in Jordan</a:t>
            </a:r>
          </a:p>
          <a:p>
            <a:endParaRPr lang="en-US" sz="2000" spc="80" dirty="0">
              <a:solidFill>
                <a:schemeClr val="bg1"/>
              </a:solidFill>
              <a:latin typeface="Lato" panose="020F0502020204030203" pitchFamily="34" charset="0"/>
              <a:ea typeface="Lato" panose="020F0502020204030203" pitchFamily="34" charset="0"/>
              <a:cs typeface="Lato" panose="020F0502020204030203" pitchFamily="34" charset="0"/>
              <a:sym typeface="Lato Heavy"/>
            </a:endParaRPr>
          </a:p>
        </p:txBody>
      </p:sp>
      <p:sp>
        <p:nvSpPr>
          <p:cNvPr id="2" name="TextBox 50">
            <a:extLst>
              <a:ext uri="{FF2B5EF4-FFF2-40B4-BE49-F238E27FC236}">
                <a16:creationId xmlns:a16="http://schemas.microsoft.com/office/drawing/2014/main" id="{3ED26C22-760E-CC1F-2F69-1A176BB82A23}"/>
              </a:ext>
            </a:extLst>
          </p:cNvPr>
          <p:cNvSpPr txBox="1"/>
          <p:nvPr/>
        </p:nvSpPr>
        <p:spPr>
          <a:xfrm>
            <a:off x="2068689" y="1868449"/>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Study (3) : Jordan</a:t>
            </a:r>
          </a:p>
        </p:txBody>
      </p:sp>
    </p:spTree>
    <p:extLst>
      <p:ext uri="{BB962C8B-B14F-4D97-AF65-F5344CB8AC3E}">
        <p14:creationId xmlns:p14="http://schemas.microsoft.com/office/powerpoint/2010/main" val="3842978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3BB1C-D06A-403F-41BF-3DB3786A2D58}"/>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941ABE2B-77CA-AB9D-E6A1-6FBA9BF1DA4F}"/>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Study: Jordan</a:t>
            </a:r>
          </a:p>
        </p:txBody>
      </p:sp>
      <p:sp>
        <p:nvSpPr>
          <p:cNvPr id="6" name="TextBox 50">
            <a:extLst>
              <a:ext uri="{FF2B5EF4-FFF2-40B4-BE49-F238E27FC236}">
                <a16:creationId xmlns:a16="http://schemas.microsoft.com/office/drawing/2014/main" id="{7C6C0324-94D7-5770-29CB-839DF0D7295E}"/>
              </a:ext>
            </a:extLst>
          </p:cNvPr>
          <p:cNvSpPr txBox="1"/>
          <p:nvPr/>
        </p:nvSpPr>
        <p:spPr>
          <a:xfrm>
            <a:off x="4109437" y="1043086"/>
            <a:ext cx="9046878" cy="710579"/>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105" dirty="0">
                <a:solidFill>
                  <a:srgbClr val="15AF97"/>
                </a:solidFill>
                <a:latin typeface="Lato Heavy"/>
                <a:ea typeface="맑은 고딕"/>
                <a:sym typeface="Lato Heavy"/>
              </a:rPr>
              <a:t>Project Summary</a:t>
            </a:r>
            <a:endParaRPr lang="en-US" dirty="0"/>
          </a:p>
        </p:txBody>
      </p:sp>
      <p:sp>
        <p:nvSpPr>
          <p:cNvPr id="8" name="TextBox 7">
            <a:extLst>
              <a:ext uri="{FF2B5EF4-FFF2-40B4-BE49-F238E27FC236}">
                <a16:creationId xmlns:a16="http://schemas.microsoft.com/office/drawing/2014/main" id="{50C40CF5-BE9B-585F-74A7-82C7037538D7}"/>
              </a:ext>
            </a:extLst>
          </p:cNvPr>
          <p:cNvSpPr txBox="1"/>
          <p:nvPr/>
        </p:nvSpPr>
        <p:spPr>
          <a:xfrm>
            <a:off x="4203566" y="1854382"/>
            <a:ext cx="6501220" cy="2031325"/>
          </a:xfrm>
          <a:prstGeom prst="rect">
            <a:avLst/>
          </a:prstGeom>
          <a:noFill/>
        </p:spPr>
        <p:txBody>
          <a:bodyPr wrap="square" lIns="91440" tIns="45720" rIns="91440" bIns="45720" anchor="t">
            <a:spAutoFit/>
          </a:bodyPr>
          <a:lstStyle/>
          <a:p>
            <a:pPr algn="just"/>
            <a:r>
              <a:rPr lang="en-US" altLang="ko-KR" dirty="0">
                <a:ea typeface="맑은 고딕"/>
              </a:rPr>
              <a:t>Creating Sustainable Green Jobs for Refugees and Host Communities through the Green Economy focusing on the creation of an inclusive green employment ecosystem, helping to boost the green entrepreneurship environment and support a just green transition with the inclusion of the most marginalized and vulnerable communities – including both refugees and host communities.</a:t>
            </a:r>
            <a:endParaRPr lang="en-US" altLang="ko-KR" sz="1800" dirty="0">
              <a:latin typeface="맑은 고딕"/>
              <a:ea typeface="맑은 고딕"/>
              <a:cs typeface="Lato" panose="020F0502020204030203" pitchFamily="34" charset="0"/>
            </a:endParaRPr>
          </a:p>
        </p:txBody>
      </p:sp>
      <p:pic>
        <p:nvPicPr>
          <p:cNvPr id="3" name="그림 개체 틀 2">
            <a:extLst>
              <a:ext uri="{FF2B5EF4-FFF2-40B4-BE49-F238E27FC236}">
                <a16:creationId xmlns:a16="http://schemas.microsoft.com/office/drawing/2014/main" id="{E8B900DC-5313-40C1-68C3-1FAB5F6858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0000" r="9926"/>
          <a:stretch>
            <a:fillRect/>
          </a:stretch>
        </p:blipFill>
        <p:spPr>
          <a:xfrm>
            <a:off x="0" y="0"/>
            <a:ext cx="3813175" cy="6343650"/>
          </a:xfrm>
          <a:prstGeom prst="rect">
            <a:avLst/>
          </a:prstGeom>
          <a:pattFill prst="pct5">
            <a:fgClr>
              <a:srgbClr val="0070C0"/>
            </a:fgClr>
            <a:bgClr>
              <a:prstClr val="white"/>
            </a:bgClr>
          </a:pattFill>
        </p:spPr>
      </p:pic>
    </p:spTree>
    <p:extLst>
      <p:ext uri="{BB962C8B-B14F-4D97-AF65-F5344CB8AC3E}">
        <p14:creationId xmlns:p14="http://schemas.microsoft.com/office/powerpoint/2010/main" val="2124459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F9423-AF61-8A3B-57FB-B1E2F3FADC0A}"/>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836E16D4-5C30-4C45-259B-2EAA5AD2D8E0}"/>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dirty="0">
                <a:solidFill>
                  <a:schemeClr val="bg1"/>
                </a:solidFill>
                <a:latin typeface="Lato Heavy"/>
                <a:ea typeface="Lato Heavy"/>
                <a:cs typeface="Lato Heavy"/>
                <a:sym typeface="Lato Heavy"/>
              </a:rPr>
              <a:t>Case </a:t>
            </a:r>
            <a:r>
              <a:rPr lang="en-US" sz="4200" b="1" spc="80" dirty="0" err="1">
                <a:solidFill>
                  <a:schemeClr val="bg1"/>
                </a:solidFill>
                <a:latin typeface="Lato Heavy"/>
                <a:ea typeface="Lato Heavy"/>
                <a:cs typeface="Lato Heavy"/>
                <a:sym typeface="Lato Heavy"/>
              </a:rPr>
              <a:t>Studyn</a:t>
            </a:r>
            <a:endParaRPr lang="en-US" sz="4200" b="1" spc="80" dirty="0">
              <a:solidFill>
                <a:schemeClr val="bg1"/>
              </a:solidFill>
              <a:latin typeface="Lato Heavy"/>
              <a:ea typeface="Lato Heavy"/>
              <a:cs typeface="Lato Heavy"/>
              <a:sym typeface="Lato Heavy"/>
            </a:endParaRPr>
          </a:p>
        </p:txBody>
      </p:sp>
      <p:sp>
        <p:nvSpPr>
          <p:cNvPr id="6" name="TextBox 50">
            <a:extLst>
              <a:ext uri="{FF2B5EF4-FFF2-40B4-BE49-F238E27FC236}">
                <a16:creationId xmlns:a16="http://schemas.microsoft.com/office/drawing/2014/main" id="{CBD9E6B3-1BCD-9348-72E4-A4FEB007DF7F}"/>
              </a:ext>
            </a:extLst>
          </p:cNvPr>
          <p:cNvSpPr txBox="1"/>
          <p:nvPr/>
        </p:nvSpPr>
        <p:spPr>
          <a:xfrm>
            <a:off x="739867" y="61010"/>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3600" b="1" spc="105" dirty="0">
                <a:solidFill>
                  <a:srgbClr val="15AF97"/>
                </a:solidFill>
                <a:latin typeface="Lato Heavy"/>
                <a:ea typeface="맑은 고딕"/>
                <a:sym typeface="Lato Heavy"/>
              </a:rPr>
              <a:t>GESI integration in Project Design</a:t>
            </a:r>
            <a:endParaRPr lang="en-US" sz="3600" dirty="0"/>
          </a:p>
        </p:txBody>
      </p:sp>
      <p:sp>
        <p:nvSpPr>
          <p:cNvPr id="9" name="TextBox 50">
            <a:extLst>
              <a:ext uri="{FF2B5EF4-FFF2-40B4-BE49-F238E27FC236}">
                <a16:creationId xmlns:a16="http://schemas.microsoft.com/office/drawing/2014/main" id="{74AD892D-0AA5-71E5-1639-BC9AC65459A3}"/>
              </a:ext>
            </a:extLst>
          </p:cNvPr>
          <p:cNvSpPr txBox="1"/>
          <p:nvPr/>
        </p:nvSpPr>
        <p:spPr>
          <a:xfrm>
            <a:off x="739867" y="2473757"/>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altLang="ko-KR" sz="3600" b="1" spc="105" dirty="0">
                <a:solidFill>
                  <a:srgbClr val="15AF97"/>
                </a:solidFill>
                <a:latin typeface="Lato Heavy"/>
                <a:ea typeface="맑은 고딕"/>
                <a:sym typeface="Lato Heavy"/>
              </a:rPr>
              <a:t>Evaluation Through a GESI Lens</a:t>
            </a:r>
            <a:endParaRPr lang="en-US" altLang="ko-KR" sz="3600" dirty="0"/>
          </a:p>
        </p:txBody>
      </p:sp>
      <p:sp>
        <p:nvSpPr>
          <p:cNvPr id="11" name="직사각형 10">
            <a:extLst>
              <a:ext uri="{FF2B5EF4-FFF2-40B4-BE49-F238E27FC236}">
                <a16:creationId xmlns:a16="http://schemas.microsoft.com/office/drawing/2014/main" id="{7D04F59B-657F-5318-5B1C-C7C8C2196028}"/>
              </a:ext>
            </a:extLst>
          </p:cNvPr>
          <p:cNvSpPr/>
          <p:nvPr/>
        </p:nvSpPr>
        <p:spPr>
          <a:xfrm>
            <a:off x="908317" y="3203020"/>
            <a:ext cx="9435762" cy="386644"/>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b="1" dirty="0"/>
              <a:t>GESI Strategy embedded across all phases of the endline evaluation.</a:t>
            </a:r>
            <a:endParaRPr kumimoji="1" lang="ko-KR" altLang="en-US" b="1" dirty="0"/>
          </a:p>
        </p:txBody>
      </p:sp>
      <p:sp>
        <p:nvSpPr>
          <p:cNvPr id="16" name="직사각형 15">
            <a:extLst>
              <a:ext uri="{FF2B5EF4-FFF2-40B4-BE49-F238E27FC236}">
                <a16:creationId xmlns:a16="http://schemas.microsoft.com/office/drawing/2014/main" id="{F1E9F2FF-E884-A951-9D8F-C25A723E3B8A}"/>
              </a:ext>
            </a:extLst>
          </p:cNvPr>
          <p:cNvSpPr/>
          <p:nvPr/>
        </p:nvSpPr>
        <p:spPr>
          <a:xfrm>
            <a:off x="7014725" y="3664496"/>
            <a:ext cx="3329354" cy="2484548"/>
          </a:xfrm>
          <a:prstGeom prst="rect">
            <a:avLst/>
          </a:prstGeom>
          <a:solidFill>
            <a:srgbClr val="CDF2EB"/>
          </a:solidFill>
          <a:ln>
            <a:solidFill>
              <a:srgbClr val="06B8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ko-KR" sz="1600" dirty="0">
              <a:solidFill>
                <a:schemeClr val="tx1"/>
              </a:solidFill>
            </a:endParaRPr>
          </a:p>
          <a:p>
            <a:r>
              <a:rPr lang="en-US" altLang="ko-KR" sz="1600" dirty="0">
                <a:solidFill>
                  <a:schemeClr val="tx1"/>
                </a:solidFill>
              </a:rPr>
              <a:t>Difference-in-difference (</a:t>
            </a:r>
            <a:r>
              <a:rPr lang="en-US" altLang="ko-KR" sz="1600" dirty="0" err="1">
                <a:solidFill>
                  <a:schemeClr val="tx1"/>
                </a:solidFill>
              </a:rPr>
              <a:t>DiD</a:t>
            </a:r>
            <a:r>
              <a:rPr lang="en-US" altLang="ko-KR" sz="1600" dirty="0">
                <a:solidFill>
                  <a:schemeClr val="tx1"/>
                </a:solidFill>
              </a:rPr>
              <a:t>) framework comparing changes among beneficiaries with those observed in the control group to estimate the net effect of the Project, disaggregated by women and youth.</a:t>
            </a:r>
            <a:endParaRPr kumimoji="1" lang="ko-KR" altLang="en-US" sz="1600" dirty="0">
              <a:solidFill>
                <a:schemeClr val="tx1"/>
              </a:solidFill>
            </a:endParaRPr>
          </a:p>
        </p:txBody>
      </p:sp>
      <p:grpSp>
        <p:nvGrpSpPr>
          <p:cNvPr id="20" name="그룹 19">
            <a:extLst>
              <a:ext uri="{FF2B5EF4-FFF2-40B4-BE49-F238E27FC236}">
                <a16:creationId xmlns:a16="http://schemas.microsoft.com/office/drawing/2014/main" id="{3C3D6647-1A4C-C441-1A55-1C9AA1AA3316}"/>
              </a:ext>
            </a:extLst>
          </p:cNvPr>
          <p:cNvGrpSpPr/>
          <p:nvPr/>
        </p:nvGrpSpPr>
        <p:grpSpPr>
          <a:xfrm>
            <a:off x="908317" y="3664496"/>
            <a:ext cx="6000901" cy="2484548"/>
            <a:chOff x="739869" y="3829755"/>
            <a:chExt cx="6000901" cy="2484548"/>
          </a:xfrm>
        </p:grpSpPr>
        <p:sp>
          <p:nvSpPr>
            <p:cNvPr id="15" name="직사각형 14">
              <a:extLst>
                <a:ext uri="{FF2B5EF4-FFF2-40B4-BE49-F238E27FC236}">
                  <a16:creationId xmlns:a16="http://schemas.microsoft.com/office/drawing/2014/main" id="{4C565771-327D-5A48-4316-DC32EA045450}"/>
                </a:ext>
              </a:extLst>
            </p:cNvPr>
            <p:cNvSpPr/>
            <p:nvPr/>
          </p:nvSpPr>
          <p:spPr>
            <a:xfrm>
              <a:off x="739870" y="3829755"/>
              <a:ext cx="6000900" cy="2484548"/>
            </a:xfrm>
            <a:prstGeom prst="rect">
              <a:avLst/>
            </a:prstGeom>
            <a:solidFill>
              <a:srgbClr val="CDF2EB"/>
            </a:solidFill>
            <a:ln>
              <a:solidFill>
                <a:srgbClr val="06B89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ltLang="ko-KR" sz="1600" dirty="0">
                <a:solidFill>
                  <a:schemeClr val="tx1"/>
                </a:solidFill>
              </a:endParaRPr>
            </a:p>
            <a:p>
              <a:r>
                <a:rPr lang="en-US" altLang="ko-KR" sz="1600" b="1" dirty="0">
                  <a:solidFill>
                    <a:schemeClr val="tx1"/>
                  </a:solidFill>
                </a:rPr>
                <a:t>Quantitative</a:t>
              </a:r>
            </a:p>
            <a:p>
              <a:r>
                <a:rPr lang="en-US" altLang="ko-KR" sz="1600" dirty="0">
                  <a:solidFill>
                    <a:schemeClr val="tx1"/>
                  </a:solidFill>
                  <a:ea typeface="맑은 고딕"/>
                </a:rPr>
                <a:t>Minimum quota of women/refugees</a:t>
              </a:r>
            </a:p>
            <a:p>
              <a:endParaRPr lang="en-US" altLang="ko-KR" sz="800" dirty="0">
                <a:solidFill>
                  <a:schemeClr val="tx1"/>
                </a:solidFill>
              </a:endParaRPr>
            </a:p>
            <a:p>
              <a:r>
                <a:rPr lang="en-US" altLang="ko-KR" sz="1600" b="1" dirty="0">
                  <a:solidFill>
                    <a:schemeClr val="tx1"/>
                  </a:solidFill>
                </a:rPr>
                <a:t>Qualitative</a:t>
              </a:r>
            </a:p>
            <a:p>
              <a:r>
                <a:rPr lang="en-US" altLang="ko-KR" sz="1600" dirty="0">
                  <a:solidFill>
                    <a:schemeClr val="tx1"/>
                  </a:solidFill>
                </a:rPr>
                <a:t>FGI sessions conducted, where logistically feasible, in gender-segregated and nationality-segregated configurations, grounded in the recognition that mixed-group settings may suppress disclosure among participants whose voices are subordinated by prevailing power dynamics.</a:t>
              </a:r>
              <a:endParaRPr kumimoji="1" lang="ko-KR" altLang="en-US" sz="1600" dirty="0">
                <a:solidFill>
                  <a:schemeClr val="tx1"/>
                </a:solidFill>
              </a:endParaRPr>
            </a:p>
          </p:txBody>
        </p:sp>
        <p:sp>
          <p:nvSpPr>
            <p:cNvPr id="18" name="직사각형 17">
              <a:extLst>
                <a:ext uri="{FF2B5EF4-FFF2-40B4-BE49-F238E27FC236}">
                  <a16:creationId xmlns:a16="http://schemas.microsoft.com/office/drawing/2014/main" id="{2D646ADF-3292-BD35-784A-36920EA9C46F}"/>
                </a:ext>
              </a:extLst>
            </p:cNvPr>
            <p:cNvSpPr/>
            <p:nvPr/>
          </p:nvSpPr>
          <p:spPr>
            <a:xfrm>
              <a:off x="739869" y="3829756"/>
              <a:ext cx="2530869" cy="355382"/>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t>1) Data collection</a:t>
              </a:r>
              <a:endParaRPr kumimoji="1" lang="ko-KR" altLang="en-US" dirty="0"/>
            </a:p>
          </p:txBody>
        </p:sp>
      </p:grpSp>
      <p:sp>
        <p:nvSpPr>
          <p:cNvPr id="19" name="직사각형 18">
            <a:extLst>
              <a:ext uri="{FF2B5EF4-FFF2-40B4-BE49-F238E27FC236}">
                <a16:creationId xmlns:a16="http://schemas.microsoft.com/office/drawing/2014/main" id="{864F8198-9091-3CA6-387A-03ECFDAE22D6}"/>
              </a:ext>
            </a:extLst>
          </p:cNvPr>
          <p:cNvSpPr/>
          <p:nvPr/>
        </p:nvSpPr>
        <p:spPr>
          <a:xfrm>
            <a:off x="7014725" y="3664496"/>
            <a:ext cx="1817077" cy="355383"/>
          </a:xfrm>
          <a:prstGeom prst="rect">
            <a:avLst/>
          </a:prstGeom>
          <a:solidFill>
            <a:srgbClr val="06B8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t>2) Analysis</a:t>
            </a:r>
            <a:endParaRPr kumimoji="1" lang="ko-KR" altLang="en-US" dirty="0"/>
          </a:p>
        </p:txBody>
      </p:sp>
      <p:sp>
        <p:nvSpPr>
          <p:cNvPr id="30" name="오른쪽 화살표 설명선[R] 29">
            <a:extLst>
              <a:ext uri="{FF2B5EF4-FFF2-40B4-BE49-F238E27FC236}">
                <a16:creationId xmlns:a16="http://schemas.microsoft.com/office/drawing/2014/main" id="{946E9E78-3899-A808-5C14-1F136945AB38}"/>
              </a:ext>
            </a:extLst>
          </p:cNvPr>
          <p:cNvSpPr/>
          <p:nvPr/>
        </p:nvSpPr>
        <p:spPr>
          <a:xfrm>
            <a:off x="903467" y="825967"/>
            <a:ext cx="5261548" cy="1722740"/>
          </a:xfrm>
          <a:prstGeom prst="rightArrowCallout">
            <a:avLst>
              <a:gd name="adj1" fmla="val 25000"/>
              <a:gd name="adj2" fmla="val 25000"/>
              <a:gd name="adj3" fmla="val 25000"/>
              <a:gd name="adj4" fmla="val 85194"/>
            </a:avLst>
          </a:prstGeom>
          <a:solidFill>
            <a:srgbClr val="14AF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US" altLang="ko-KR" sz="16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1) Output-level design</a:t>
            </a:r>
            <a:br>
              <a:rPr kumimoji="0" lang="en-US" altLang="ko-KR" sz="16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br>
            <a:r>
              <a:rPr kumimoji="0" lang="en-US" altLang="ko-KR" sz="16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Output 2.1: Integrated skill development program delivered for Refugees and Jordanians, especially women and youth. Social </a:t>
            </a:r>
            <a:r>
              <a:rPr kumimoji="0" lang="en-US" altLang="ko-KR" sz="1600" b="0" i="0" u="none" strike="noStrike" kern="1200" cap="none" spc="0" normalizeH="0" baseline="0" noProof="0" dirty="0" err="1">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vulnerables</a:t>
            </a:r>
            <a:r>
              <a:rPr kumimoji="0" lang="en-US" altLang="ko-KR" sz="16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 directly targeted as the main beneficiaries of the project.</a:t>
            </a:r>
            <a:endParaRPr kumimoji="1" lang="ko-KR" altLang="en-US" sz="1600" dirty="0">
              <a:solidFill>
                <a:schemeClr val="bg1"/>
              </a:solidFill>
              <a:latin typeface="Lato" panose="020F0502020204030203" pitchFamily="34" charset="0"/>
              <a:cs typeface="Lato" panose="020F0502020204030203" pitchFamily="34" charset="0"/>
            </a:endParaRPr>
          </a:p>
        </p:txBody>
      </p:sp>
      <p:sp>
        <p:nvSpPr>
          <p:cNvPr id="31" name="직사각형 30">
            <a:extLst>
              <a:ext uri="{FF2B5EF4-FFF2-40B4-BE49-F238E27FC236}">
                <a16:creationId xmlns:a16="http://schemas.microsoft.com/office/drawing/2014/main" id="{D33D708B-0CBC-E307-84B0-99092CF6673F}"/>
              </a:ext>
            </a:extLst>
          </p:cNvPr>
          <p:cNvSpPr/>
          <p:nvPr/>
        </p:nvSpPr>
        <p:spPr>
          <a:xfrm>
            <a:off x="6283929" y="832153"/>
            <a:ext cx="4060150" cy="1788476"/>
          </a:xfrm>
          <a:prstGeom prst="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0" lang="en-US" altLang="ko-KR" sz="1600" b="1" i="0" u="none" strike="noStrike" kern="1200" cap="none" spc="0" normalizeH="0" baseline="0" noProof="0" dirty="0">
                <a:ln>
                  <a:noFill/>
                </a:ln>
                <a:solidFill>
                  <a:prstClr val="black"/>
                </a:solidFill>
                <a:effectLst/>
                <a:uLnTx/>
                <a:uFillTx/>
                <a:latin typeface="Aptos" panose="02110004020202020204"/>
                <a:ea typeface="맑은 고딕" panose="020B0503020000020004" pitchFamily="34" charset="-127"/>
                <a:cs typeface="+mn-cs"/>
              </a:rPr>
              <a:t>2) Quantitative target</a:t>
            </a:r>
            <a:br>
              <a:rPr kumimoji="0" lang="en-US" altLang="ko-KR" sz="1600" b="0" i="0" u="none" strike="noStrike" kern="1200" cap="none" spc="0" normalizeH="0" baseline="0" noProof="0" dirty="0">
                <a:ln>
                  <a:noFill/>
                </a:ln>
                <a:solidFill>
                  <a:prstClr val="black"/>
                </a:solidFill>
                <a:effectLst/>
                <a:uLnTx/>
                <a:uFillTx/>
                <a:latin typeface="Aptos" panose="02110004020202020204"/>
                <a:ea typeface="맑은 고딕" panose="020B0503020000020004" pitchFamily="34" charset="-127"/>
                <a:cs typeface="+mn-cs"/>
              </a:rPr>
            </a:br>
            <a:r>
              <a:rPr kumimoji="0" lang="en-US" altLang="ko-KR" sz="1600" b="0" i="0" u="none" strike="noStrike" kern="1200" cap="none" spc="0" normalizeH="0" baseline="0" noProof="0" dirty="0">
                <a:ln>
                  <a:noFill/>
                </a:ln>
                <a:solidFill>
                  <a:prstClr val="black"/>
                </a:solidFill>
                <a:effectLst/>
                <a:uLnTx/>
                <a:uFillTx/>
                <a:latin typeface="Aptos" panose="02110004020202020204"/>
                <a:ea typeface="맑은 고딕" panose="020B0503020000020004" pitchFamily="34" charset="-127"/>
                <a:cs typeface="+mn-cs"/>
              </a:rPr>
              <a:t>The project will equip 1,000 jobseekers (50% refugees, 50% women, and 25% youth) with demand-driven green skills to enhance their employability in emerging green sectors.</a:t>
            </a:r>
            <a:endParaRPr kumimoji="1" lang="ko-KR" altLang="en-US" sz="1600" dirty="0"/>
          </a:p>
        </p:txBody>
      </p:sp>
    </p:spTree>
    <p:extLst>
      <p:ext uri="{BB962C8B-B14F-4D97-AF65-F5344CB8AC3E}">
        <p14:creationId xmlns:p14="http://schemas.microsoft.com/office/powerpoint/2010/main" val="45670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6D638-5384-9F69-3A9B-281260CC8E6A}"/>
            </a:ext>
          </a:extLst>
        </p:cNvPr>
        <p:cNvGrpSpPr/>
        <p:nvPr/>
      </p:nvGrpSpPr>
      <p:grpSpPr>
        <a:xfrm>
          <a:off x="0" y="0"/>
          <a:ext cx="0" cy="0"/>
          <a:chOff x="0" y="0"/>
          <a:chExt cx="0" cy="0"/>
        </a:xfrm>
      </p:grpSpPr>
      <p:sp>
        <p:nvSpPr>
          <p:cNvPr id="4" name="TextBox 50">
            <a:extLst>
              <a:ext uri="{FF2B5EF4-FFF2-40B4-BE49-F238E27FC236}">
                <a16:creationId xmlns:a16="http://schemas.microsoft.com/office/drawing/2014/main" id="{78512EBE-7C28-3936-297C-867545DE66E0}"/>
              </a:ext>
            </a:extLst>
          </p:cNvPr>
          <p:cNvSpPr txBox="1"/>
          <p:nvPr/>
        </p:nvSpPr>
        <p:spPr>
          <a:xfrm>
            <a:off x="903467" y="708956"/>
            <a:ext cx="9046878" cy="68942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4200" b="1" spc="80">
                <a:solidFill>
                  <a:schemeClr val="bg1"/>
                </a:solidFill>
                <a:latin typeface="Lato Heavy"/>
                <a:ea typeface="Lato Heavy"/>
                <a:cs typeface="Lato Heavy"/>
                <a:sym typeface="Lato Heavy"/>
              </a:rPr>
              <a:t>Case </a:t>
            </a:r>
            <a:r>
              <a:rPr lang="en-US" sz="4200" b="1" spc="80" err="1">
                <a:solidFill>
                  <a:schemeClr val="bg1"/>
                </a:solidFill>
                <a:latin typeface="Lato Heavy"/>
                <a:ea typeface="Lato Heavy"/>
                <a:cs typeface="Lato Heavy"/>
                <a:sym typeface="Lato Heavy"/>
              </a:rPr>
              <a:t>Studyn</a:t>
            </a:r>
            <a:endParaRPr lang="en-US" sz="4200" b="1" spc="80">
              <a:solidFill>
                <a:schemeClr val="bg1"/>
              </a:solidFill>
              <a:latin typeface="Lato Heavy"/>
              <a:ea typeface="Lato Heavy"/>
              <a:cs typeface="Lato Heavy"/>
              <a:sym typeface="Lato Heavy"/>
            </a:endParaRPr>
          </a:p>
        </p:txBody>
      </p:sp>
      <p:sp>
        <p:nvSpPr>
          <p:cNvPr id="6" name="TextBox 50">
            <a:extLst>
              <a:ext uri="{FF2B5EF4-FFF2-40B4-BE49-F238E27FC236}">
                <a16:creationId xmlns:a16="http://schemas.microsoft.com/office/drawing/2014/main" id="{0E2BD65E-61D4-0EF3-E906-F72F51222758}"/>
              </a:ext>
            </a:extLst>
          </p:cNvPr>
          <p:cNvSpPr txBox="1"/>
          <p:nvPr/>
        </p:nvSpPr>
        <p:spPr>
          <a:xfrm>
            <a:off x="534494" y="363541"/>
            <a:ext cx="8630347" cy="69012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3600" b="1" spc="105" dirty="0">
                <a:solidFill>
                  <a:srgbClr val="15AF97"/>
                </a:solidFill>
                <a:latin typeface="Lato Heavy"/>
                <a:ea typeface="맑은 고딕"/>
                <a:sym typeface="Lato Heavy"/>
              </a:rPr>
              <a:t>Project Result</a:t>
            </a:r>
            <a:endParaRPr lang="en-US" sz="3600" dirty="0"/>
          </a:p>
        </p:txBody>
      </p:sp>
      <p:sp>
        <p:nvSpPr>
          <p:cNvPr id="7" name="모서리가 둥근 직사각형 6">
            <a:extLst>
              <a:ext uri="{FF2B5EF4-FFF2-40B4-BE49-F238E27FC236}">
                <a16:creationId xmlns:a16="http://schemas.microsoft.com/office/drawing/2014/main" id="{7DCA617F-1372-ED55-9022-01AD08234E45}"/>
              </a:ext>
            </a:extLst>
          </p:cNvPr>
          <p:cNvSpPr/>
          <p:nvPr/>
        </p:nvSpPr>
        <p:spPr>
          <a:xfrm>
            <a:off x="534494" y="1743791"/>
            <a:ext cx="3603165" cy="4057650"/>
          </a:xfrm>
          <a:prstGeom prst="round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solidFill>
                  <a:schemeClr val="tx1"/>
                </a:solidFill>
              </a:rPr>
              <a:t>1) Overall reach</a:t>
            </a:r>
            <a:br>
              <a:rPr lang="en-US" altLang="ko-KR" dirty="0">
                <a:solidFill>
                  <a:schemeClr val="tx1"/>
                </a:solidFill>
              </a:rPr>
            </a:br>
            <a:r>
              <a:rPr lang="en-US" altLang="ko-KR" dirty="0">
                <a:solidFill>
                  <a:schemeClr val="tx1"/>
                </a:solidFill>
              </a:rPr>
              <a:t>1,649 individuals trained (165% of the target), with especially strong participation among women (60%), youth (70%), and refugees (49%).</a:t>
            </a:r>
            <a:br>
              <a:rPr lang="en-US" altLang="ko-KR" dirty="0">
                <a:solidFill>
                  <a:schemeClr val="tx1"/>
                </a:solidFill>
              </a:rPr>
            </a:br>
            <a:endParaRPr kumimoji="1" lang="ko-KR" altLang="en-US" dirty="0">
              <a:solidFill>
                <a:schemeClr val="tx1"/>
              </a:solidFill>
            </a:endParaRPr>
          </a:p>
        </p:txBody>
      </p:sp>
      <p:sp>
        <p:nvSpPr>
          <p:cNvPr id="8" name="모서리가 둥근 직사각형 7">
            <a:extLst>
              <a:ext uri="{FF2B5EF4-FFF2-40B4-BE49-F238E27FC236}">
                <a16:creationId xmlns:a16="http://schemas.microsoft.com/office/drawing/2014/main" id="{EEAAF3FB-1730-DCB3-562A-FF6B2026BBB4}"/>
              </a:ext>
            </a:extLst>
          </p:cNvPr>
          <p:cNvSpPr/>
          <p:nvPr/>
        </p:nvSpPr>
        <p:spPr>
          <a:xfrm>
            <a:off x="4341628" y="1743791"/>
            <a:ext cx="3603165" cy="4057650"/>
          </a:xfrm>
          <a:prstGeom prst="roundRect">
            <a:avLst/>
          </a:prstGeom>
          <a:solidFill>
            <a:srgbClr val="14AF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t>2) Green skills training</a:t>
            </a:r>
            <a:br>
              <a:rPr lang="en-US" altLang="ko-KR" dirty="0"/>
            </a:br>
            <a:r>
              <a:rPr lang="en-US" altLang="ko-KR" dirty="0"/>
              <a:t>As of February 2025, 323 trainees (249 women, 146 refugees, and 255 youth) participated in a variety of green skills training programs.</a:t>
            </a:r>
            <a:br>
              <a:rPr lang="en-US" altLang="ko-KR" dirty="0"/>
            </a:br>
            <a:endParaRPr kumimoji="1" lang="ko-KR" altLang="en-US" dirty="0">
              <a:solidFill>
                <a:schemeClr val="bg1"/>
              </a:solidFill>
            </a:endParaRPr>
          </a:p>
        </p:txBody>
      </p:sp>
      <p:sp>
        <p:nvSpPr>
          <p:cNvPr id="9" name="모서리가 둥근 직사각형 8">
            <a:extLst>
              <a:ext uri="{FF2B5EF4-FFF2-40B4-BE49-F238E27FC236}">
                <a16:creationId xmlns:a16="http://schemas.microsoft.com/office/drawing/2014/main" id="{ED7B9213-7E74-671F-5406-6A43F5766E6A}"/>
              </a:ext>
            </a:extLst>
          </p:cNvPr>
          <p:cNvSpPr/>
          <p:nvPr/>
        </p:nvSpPr>
        <p:spPr>
          <a:xfrm>
            <a:off x="8148762" y="1743791"/>
            <a:ext cx="3603165" cy="4057650"/>
          </a:xfrm>
          <a:prstGeom prst="roundRect">
            <a:avLst/>
          </a:prstGeom>
          <a:solidFill>
            <a:srgbClr val="CDF2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ko-KR" b="1" dirty="0">
                <a:solidFill>
                  <a:schemeClr val="tx1"/>
                </a:solidFill>
              </a:rPr>
              <a:t>3) Green entrepreneurship training</a:t>
            </a:r>
            <a:br>
              <a:rPr lang="en-US" altLang="ko-KR" dirty="0">
                <a:solidFill>
                  <a:schemeClr val="tx1"/>
                </a:solidFill>
              </a:rPr>
            </a:br>
            <a:r>
              <a:rPr lang="en-US" altLang="ko-KR" dirty="0">
                <a:solidFill>
                  <a:schemeClr val="tx1"/>
                </a:solidFill>
              </a:rPr>
              <a:t>540 prospective green entrepreneurs (327 women, 109 refugees, and 417 youth) completed specialized green entrepreneurship training.</a:t>
            </a:r>
            <a:endParaRPr kumimoji="1" lang="ko-KR" altLang="en-US" dirty="0">
              <a:solidFill>
                <a:schemeClr val="tx1"/>
              </a:solidFill>
            </a:endParaRPr>
          </a:p>
        </p:txBody>
      </p:sp>
      <p:sp>
        <p:nvSpPr>
          <p:cNvPr id="10" name="타원 9">
            <a:extLst>
              <a:ext uri="{FF2B5EF4-FFF2-40B4-BE49-F238E27FC236}">
                <a16:creationId xmlns:a16="http://schemas.microsoft.com/office/drawing/2014/main" id="{1D6590CD-58DC-2F9A-4E68-300B68284B38}"/>
              </a:ext>
            </a:extLst>
          </p:cNvPr>
          <p:cNvSpPr/>
          <p:nvPr/>
        </p:nvSpPr>
        <p:spPr>
          <a:xfrm>
            <a:off x="445770" y="1497330"/>
            <a:ext cx="777240" cy="777240"/>
          </a:xfrm>
          <a:prstGeom prst="ellipse">
            <a:avLst/>
          </a:prstGeom>
          <a:solidFill>
            <a:srgbClr val="14AF97"/>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2000" b="1" dirty="0">
                <a:latin typeface="Lato" panose="020F0502020204030203" pitchFamily="34" charset="0"/>
                <a:ea typeface="Lato" panose="020F0502020204030203" pitchFamily="34" charset="0"/>
                <a:cs typeface="Lato" panose="020F0502020204030203" pitchFamily="34" charset="0"/>
              </a:rPr>
              <a:t>1</a:t>
            </a:r>
            <a:endParaRPr kumimoji="1" lang="ko-KR" altLang="en-US" sz="2000" b="1" dirty="0">
              <a:latin typeface="Lato" panose="020F0502020204030203" pitchFamily="34" charset="0"/>
              <a:cs typeface="Lato" panose="020F0502020204030203" pitchFamily="34" charset="0"/>
            </a:endParaRPr>
          </a:p>
        </p:txBody>
      </p:sp>
      <p:sp>
        <p:nvSpPr>
          <p:cNvPr id="11" name="타원 10">
            <a:extLst>
              <a:ext uri="{FF2B5EF4-FFF2-40B4-BE49-F238E27FC236}">
                <a16:creationId xmlns:a16="http://schemas.microsoft.com/office/drawing/2014/main" id="{BD23A079-70B6-3A03-70B5-6A0DFCF02686}"/>
              </a:ext>
            </a:extLst>
          </p:cNvPr>
          <p:cNvSpPr/>
          <p:nvPr/>
        </p:nvSpPr>
        <p:spPr>
          <a:xfrm>
            <a:off x="8014316" y="1497330"/>
            <a:ext cx="777240" cy="777240"/>
          </a:xfrm>
          <a:prstGeom prst="ellipse">
            <a:avLst/>
          </a:prstGeom>
          <a:solidFill>
            <a:srgbClr val="14AF97"/>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2000" b="1" dirty="0">
                <a:latin typeface="Lato" panose="020F0502020204030203" pitchFamily="34" charset="0"/>
                <a:ea typeface="Lato" panose="020F0502020204030203" pitchFamily="34" charset="0"/>
                <a:cs typeface="Lato" panose="020F0502020204030203" pitchFamily="34" charset="0"/>
              </a:rPr>
              <a:t>3</a:t>
            </a:r>
            <a:endParaRPr kumimoji="1" lang="ko-KR" altLang="en-US" sz="2000" b="1" dirty="0">
              <a:latin typeface="Lato" panose="020F0502020204030203" pitchFamily="34" charset="0"/>
              <a:cs typeface="Lato" panose="020F0502020204030203" pitchFamily="34" charset="0"/>
            </a:endParaRPr>
          </a:p>
        </p:txBody>
      </p:sp>
      <p:sp>
        <p:nvSpPr>
          <p:cNvPr id="12" name="타원 11">
            <a:extLst>
              <a:ext uri="{FF2B5EF4-FFF2-40B4-BE49-F238E27FC236}">
                <a16:creationId xmlns:a16="http://schemas.microsoft.com/office/drawing/2014/main" id="{D1B62D77-2AE1-945C-379C-9BD562A6AE3D}"/>
              </a:ext>
            </a:extLst>
          </p:cNvPr>
          <p:cNvSpPr/>
          <p:nvPr/>
        </p:nvSpPr>
        <p:spPr>
          <a:xfrm>
            <a:off x="4177685" y="1497330"/>
            <a:ext cx="777240" cy="777240"/>
          </a:xfrm>
          <a:prstGeom prst="ellipse">
            <a:avLst/>
          </a:prstGeom>
          <a:solidFill>
            <a:srgbClr val="CDF2EB"/>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ko-KR" sz="2000" b="1" dirty="0">
                <a:solidFill>
                  <a:schemeClr val="tx1"/>
                </a:solidFill>
                <a:latin typeface="Lato" panose="020F0502020204030203" pitchFamily="34" charset="0"/>
                <a:ea typeface="Lato" panose="020F0502020204030203" pitchFamily="34" charset="0"/>
                <a:cs typeface="Lato" panose="020F0502020204030203" pitchFamily="34" charset="0"/>
              </a:rPr>
              <a:t>2</a:t>
            </a:r>
            <a:endParaRPr kumimoji="1" lang="ko-KR" altLang="en-US" sz="2000" b="1" dirty="0">
              <a:solidFill>
                <a:schemeClr val="tx1"/>
              </a:solidFill>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911355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AF97"/>
        </a:solidFill>
        <a:effectLst/>
      </p:bgPr>
    </p:bg>
    <p:spTree>
      <p:nvGrpSpPr>
        <p:cNvPr id="1" name=""/>
        <p:cNvGrpSpPr/>
        <p:nvPr/>
      </p:nvGrpSpPr>
      <p:grpSpPr>
        <a:xfrm>
          <a:off x="0" y="0"/>
          <a:ext cx="0" cy="0"/>
          <a:chOff x="0" y="0"/>
          <a:chExt cx="0" cy="0"/>
        </a:xfrm>
      </p:grpSpPr>
      <p:grpSp>
        <p:nvGrpSpPr>
          <p:cNvPr id="2" name="Group 2"/>
          <p:cNvGrpSpPr/>
          <p:nvPr/>
        </p:nvGrpSpPr>
        <p:grpSpPr>
          <a:xfrm>
            <a:off x="246779" y="5217790"/>
            <a:ext cx="1359899" cy="1359899"/>
            <a:chOff x="0" y="0"/>
            <a:chExt cx="3626396" cy="3626396"/>
          </a:xfrm>
        </p:grpSpPr>
        <p:sp>
          <p:nvSpPr>
            <p:cNvPr id="3" name="Freeform 3"/>
            <p:cNvSpPr/>
            <p:nvPr/>
          </p:nvSpPr>
          <p:spPr>
            <a:xfrm>
              <a:off x="0" y="0"/>
              <a:ext cx="3626358" cy="3626358"/>
            </a:xfrm>
            <a:custGeom>
              <a:avLst/>
              <a:gdLst/>
              <a:ahLst/>
              <a:cxnLst/>
              <a:rect l="l" t="t" r="r" b="b"/>
              <a:pathLst>
                <a:path w="3626358" h="3626358">
                  <a:moveTo>
                    <a:pt x="0" y="0"/>
                  </a:moveTo>
                  <a:lnTo>
                    <a:pt x="3626358" y="0"/>
                  </a:lnTo>
                  <a:lnTo>
                    <a:pt x="3626358" y="3626358"/>
                  </a:lnTo>
                  <a:lnTo>
                    <a:pt x="0" y="3626358"/>
                  </a:lnTo>
                  <a:lnTo>
                    <a:pt x="0" y="0"/>
                  </a:lnTo>
                  <a:close/>
                </a:path>
              </a:pathLst>
            </a:custGeom>
            <a:blipFill>
              <a:blip r:embed="rId2"/>
              <a:stretch>
                <a:fillRect l="-540" t="-540" r="-541" b="-541"/>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4" name="Group 4"/>
          <p:cNvGrpSpPr/>
          <p:nvPr/>
        </p:nvGrpSpPr>
        <p:grpSpPr>
          <a:xfrm>
            <a:off x="1727151" y="4407712"/>
            <a:ext cx="371286" cy="371286"/>
            <a:chOff x="0" y="0"/>
            <a:chExt cx="612178" cy="612178"/>
          </a:xfrm>
        </p:grpSpPr>
        <p:sp>
          <p:nvSpPr>
            <p:cNvPr id="5" name="Freeform 5"/>
            <p:cNvSpPr/>
            <p:nvPr/>
          </p:nvSpPr>
          <p:spPr>
            <a:xfrm>
              <a:off x="0" y="0"/>
              <a:ext cx="612140" cy="612140"/>
            </a:xfrm>
            <a:custGeom>
              <a:avLst/>
              <a:gdLst/>
              <a:ahLst/>
              <a:cxnLst/>
              <a:rect l="l" t="t" r="r" b="b"/>
              <a:pathLst>
                <a:path w="612140" h="612140">
                  <a:moveTo>
                    <a:pt x="500126" y="0"/>
                  </a:moveTo>
                  <a:lnTo>
                    <a:pt x="112014" y="0"/>
                  </a:lnTo>
                  <a:cubicBezTo>
                    <a:pt x="50165" y="0"/>
                    <a:pt x="0" y="50165"/>
                    <a:pt x="0" y="112014"/>
                  </a:cubicBezTo>
                  <a:lnTo>
                    <a:pt x="0" y="500126"/>
                  </a:lnTo>
                  <a:cubicBezTo>
                    <a:pt x="0" y="561975"/>
                    <a:pt x="50165" y="612140"/>
                    <a:pt x="112014" y="612140"/>
                  </a:cubicBezTo>
                  <a:lnTo>
                    <a:pt x="261493" y="612140"/>
                  </a:lnTo>
                  <a:lnTo>
                    <a:pt x="261493" y="382778"/>
                  </a:lnTo>
                  <a:lnTo>
                    <a:pt x="188595" y="382778"/>
                  </a:lnTo>
                  <a:lnTo>
                    <a:pt x="188595" y="298196"/>
                  </a:lnTo>
                  <a:lnTo>
                    <a:pt x="261493" y="298196"/>
                  </a:lnTo>
                  <a:lnTo>
                    <a:pt x="261493" y="243967"/>
                  </a:lnTo>
                  <a:cubicBezTo>
                    <a:pt x="261493" y="139192"/>
                    <a:pt x="327787" y="111252"/>
                    <a:pt x="435610" y="128270"/>
                  </a:cubicBezTo>
                  <a:lnTo>
                    <a:pt x="435610" y="203581"/>
                  </a:lnTo>
                  <a:lnTo>
                    <a:pt x="386588" y="203581"/>
                  </a:lnTo>
                  <a:cubicBezTo>
                    <a:pt x="361315" y="203581"/>
                    <a:pt x="350012" y="215011"/>
                    <a:pt x="350012" y="243967"/>
                  </a:cubicBezTo>
                  <a:lnTo>
                    <a:pt x="350012" y="298069"/>
                  </a:lnTo>
                  <a:lnTo>
                    <a:pt x="432435" y="298069"/>
                  </a:lnTo>
                  <a:lnTo>
                    <a:pt x="422148" y="382651"/>
                  </a:lnTo>
                  <a:lnTo>
                    <a:pt x="350012" y="382651"/>
                  </a:lnTo>
                  <a:lnTo>
                    <a:pt x="350012" y="612140"/>
                  </a:lnTo>
                  <a:lnTo>
                    <a:pt x="500126" y="612140"/>
                  </a:lnTo>
                  <a:cubicBezTo>
                    <a:pt x="561975" y="612140"/>
                    <a:pt x="612140" y="561975"/>
                    <a:pt x="612140" y="500126"/>
                  </a:cubicBezTo>
                  <a:lnTo>
                    <a:pt x="612140" y="112014"/>
                  </a:lnTo>
                  <a:cubicBezTo>
                    <a:pt x="612140" y="50165"/>
                    <a:pt x="561975" y="0"/>
                    <a:pt x="500126" y="0"/>
                  </a:cubicBezTo>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6" name="Group 6"/>
          <p:cNvGrpSpPr/>
          <p:nvPr/>
        </p:nvGrpSpPr>
        <p:grpSpPr>
          <a:xfrm>
            <a:off x="2180942" y="4369198"/>
            <a:ext cx="448309" cy="448309"/>
            <a:chOff x="0" y="0"/>
            <a:chExt cx="739178" cy="739178"/>
          </a:xfrm>
        </p:grpSpPr>
        <p:sp>
          <p:nvSpPr>
            <p:cNvPr id="7" name="Freeform 7"/>
            <p:cNvSpPr/>
            <p:nvPr/>
          </p:nvSpPr>
          <p:spPr>
            <a:xfrm>
              <a:off x="63500" y="63500"/>
              <a:ext cx="612140" cy="612140"/>
            </a:xfrm>
            <a:custGeom>
              <a:avLst/>
              <a:gdLst/>
              <a:ahLst/>
              <a:cxnLst/>
              <a:rect l="l" t="t" r="r" b="b"/>
              <a:pathLst>
                <a:path w="612140" h="612140">
                  <a:moveTo>
                    <a:pt x="500126" y="612140"/>
                  </a:moveTo>
                  <a:lnTo>
                    <a:pt x="112014" y="612140"/>
                  </a:lnTo>
                  <a:cubicBezTo>
                    <a:pt x="50165" y="612140"/>
                    <a:pt x="0" y="561975"/>
                    <a:pt x="0" y="500126"/>
                  </a:cubicBezTo>
                  <a:lnTo>
                    <a:pt x="0" y="112014"/>
                  </a:lnTo>
                  <a:cubicBezTo>
                    <a:pt x="0" y="50165"/>
                    <a:pt x="50165" y="0"/>
                    <a:pt x="112014" y="0"/>
                  </a:cubicBezTo>
                  <a:lnTo>
                    <a:pt x="500126" y="0"/>
                  </a:lnTo>
                  <a:cubicBezTo>
                    <a:pt x="561975" y="0"/>
                    <a:pt x="612140" y="50165"/>
                    <a:pt x="612140" y="112014"/>
                  </a:cubicBezTo>
                  <a:lnTo>
                    <a:pt x="612140" y="500126"/>
                  </a:lnTo>
                  <a:cubicBezTo>
                    <a:pt x="612140" y="561975"/>
                    <a:pt x="561975" y="612140"/>
                    <a:pt x="500126" y="612140"/>
                  </a:cubicBezTo>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8" name="Freeform 8"/>
            <p:cNvSpPr/>
            <p:nvPr/>
          </p:nvSpPr>
          <p:spPr>
            <a:xfrm>
              <a:off x="211709" y="221996"/>
              <a:ext cx="315595" cy="295275"/>
            </a:xfrm>
            <a:custGeom>
              <a:avLst/>
              <a:gdLst/>
              <a:ahLst/>
              <a:cxnLst/>
              <a:rect l="l" t="t" r="r" b="b"/>
              <a:pathLst>
                <a:path w="315595" h="295275">
                  <a:moveTo>
                    <a:pt x="186817" y="123063"/>
                  </a:moveTo>
                  <a:lnTo>
                    <a:pt x="300609" y="0"/>
                  </a:lnTo>
                  <a:lnTo>
                    <a:pt x="273050" y="0"/>
                  </a:lnTo>
                  <a:lnTo>
                    <a:pt x="174371" y="106680"/>
                  </a:lnTo>
                  <a:lnTo>
                    <a:pt x="94615" y="0"/>
                  </a:lnTo>
                  <a:lnTo>
                    <a:pt x="1143" y="0"/>
                  </a:lnTo>
                  <a:lnTo>
                    <a:pt x="122809" y="162560"/>
                  </a:lnTo>
                  <a:lnTo>
                    <a:pt x="0" y="295275"/>
                  </a:lnTo>
                  <a:lnTo>
                    <a:pt x="27432" y="295275"/>
                  </a:lnTo>
                  <a:lnTo>
                    <a:pt x="135001" y="178943"/>
                  </a:lnTo>
                  <a:lnTo>
                    <a:pt x="222123" y="295275"/>
                  </a:lnTo>
                  <a:lnTo>
                    <a:pt x="315595" y="295275"/>
                  </a:lnTo>
                  <a:close/>
                  <a:moveTo>
                    <a:pt x="41402" y="19939"/>
                  </a:moveTo>
                  <a:lnTo>
                    <a:pt x="84201" y="19939"/>
                  </a:lnTo>
                  <a:lnTo>
                    <a:pt x="274447" y="274574"/>
                  </a:lnTo>
                  <a:lnTo>
                    <a:pt x="231648" y="274574"/>
                  </a:lnTo>
                  <a:close/>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9" name="Group 9"/>
          <p:cNvGrpSpPr/>
          <p:nvPr/>
        </p:nvGrpSpPr>
        <p:grpSpPr>
          <a:xfrm>
            <a:off x="228989" y="4369198"/>
            <a:ext cx="448309" cy="448309"/>
            <a:chOff x="0" y="0"/>
            <a:chExt cx="739178" cy="739178"/>
          </a:xfrm>
        </p:grpSpPr>
        <p:sp>
          <p:nvSpPr>
            <p:cNvPr id="10" name="Freeform 10"/>
            <p:cNvSpPr/>
            <p:nvPr/>
          </p:nvSpPr>
          <p:spPr>
            <a:xfrm>
              <a:off x="63500" y="63500"/>
              <a:ext cx="612140" cy="612140"/>
            </a:xfrm>
            <a:custGeom>
              <a:avLst/>
              <a:gdLst/>
              <a:ahLst/>
              <a:cxnLst/>
              <a:rect l="l" t="t" r="r" b="b"/>
              <a:pathLst>
                <a:path w="612140" h="612140">
                  <a:moveTo>
                    <a:pt x="500126" y="612140"/>
                  </a:moveTo>
                  <a:lnTo>
                    <a:pt x="112014" y="612140"/>
                  </a:lnTo>
                  <a:cubicBezTo>
                    <a:pt x="50165" y="612140"/>
                    <a:pt x="0" y="561975"/>
                    <a:pt x="0" y="500126"/>
                  </a:cubicBezTo>
                  <a:lnTo>
                    <a:pt x="0" y="112014"/>
                  </a:lnTo>
                  <a:cubicBezTo>
                    <a:pt x="0" y="50165"/>
                    <a:pt x="50165" y="0"/>
                    <a:pt x="112014" y="0"/>
                  </a:cubicBezTo>
                  <a:lnTo>
                    <a:pt x="500126" y="0"/>
                  </a:lnTo>
                  <a:cubicBezTo>
                    <a:pt x="561975" y="0"/>
                    <a:pt x="612140" y="50165"/>
                    <a:pt x="612140" y="112014"/>
                  </a:cubicBezTo>
                  <a:lnTo>
                    <a:pt x="612140" y="500126"/>
                  </a:lnTo>
                  <a:cubicBezTo>
                    <a:pt x="612140" y="561975"/>
                    <a:pt x="561975" y="612140"/>
                    <a:pt x="500126" y="612140"/>
                  </a:cubicBezTo>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1" name="Freeform 11"/>
            <p:cNvSpPr/>
            <p:nvPr/>
          </p:nvSpPr>
          <p:spPr>
            <a:xfrm>
              <a:off x="319405" y="302379"/>
              <a:ext cx="217043" cy="232418"/>
            </a:xfrm>
            <a:custGeom>
              <a:avLst/>
              <a:gdLst/>
              <a:ahLst/>
              <a:cxnLst/>
              <a:rect l="l" t="t" r="r" b="b"/>
              <a:pathLst>
                <a:path w="217043" h="232418">
                  <a:moveTo>
                    <a:pt x="65786" y="38108"/>
                  </a:moveTo>
                  <a:cubicBezTo>
                    <a:pt x="102362" y="-21836"/>
                    <a:pt x="217043" y="-14343"/>
                    <a:pt x="217043" y="84082"/>
                  </a:cubicBezTo>
                  <a:lnTo>
                    <a:pt x="217043" y="232418"/>
                  </a:lnTo>
                  <a:lnTo>
                    <a:pt x="147701" y="232418"/>
                  </a:lnTo>
                  <a:lnTo>
                    <a:pt x="147701" y="102497"/>
                  </a:lnTo>
                  <a:cubicBezTo>
                    <a:pt x="147701" y="81161"/>
                    <a:pt x="130429" y="63889"/>
                    <a:pt x="109093" y="63889"/>
                  </a:cubicBezTo>
                  <a:cubicBezTo>
                    <a:pt x="87757" y="63889"/>
                    <a:pt x="70485" y="81161"/>
                    <a:pt x="70485" y="102497"/>
                  </a:cubicBezTo>
                  <a:lnTo>
                    <a:pt x="70485" y="232418"/>
                  </a:lnTo>
                  <a:lnTo>
                    <a:pt x="0" y="232418"/>
                  </a:lnTo>
                  <a:lnTo>
                    <a:pt x="0" y="6993"/>
                  </a:lnTo>
                  <a:lnTo>
                    <a:pt x="65659" y="6993"/>
                  </a:lnTo>
                  <a:close/>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2" name="Freeform 12"/>
            <p:cNvSpPr/>
            <p:nvPr/>
          </p:nvSpPr>
          <p:spPr>
            <a:xfrm>
              <a:off x="204724" y="308991"/>
              <a:ext cx="70358" cy="225806"/>
            </a:xfrm>
            <a:custGeom>
              <a:avLst/>
              <a:gdLst/>
              <a:ahLst/>
              <a:cxnLst/>
              <a:rect l="l" t="t" r="r" b="b"/>
              <a:pathLst>
                <a:path w="70358" h="225806">
                  <a:moveTo>
                    <a:pt x="70231" y="0"/>
                  </a:moveTo>
                  <a:lnTo>
                    <a:pt x="0" y="0"/>
                  </a:lnTo>
                  <a:lnTo>
                    <a:pt x="0" y="225806"/>
                  </a:lnTo>
                  <a:lnTo>
                    <a:pt x="70358" y="225806"/>
                  </a:lnTo>
                  <a:close/>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3" name="Freeform 13"/>
            <p:cNvSpPr/>
            <p:nvPr/>
          </p:nvSpPr>
          <p:spPr>
            <a:xfrm>
              <a:off x="198755" y="197739"/>
              <a:ext cx="82042" cy="82042"/>
            </a:xfrm>
            <a:custGeom>
              <a:avLst/>
              <a:gdLst/>
              <a:ahLst/>
              <a:cxnLst/>
              <a:rect l="l" t="t" r="r" b="b"/>
              <a:pathLst>
                <a:path w="82042" h="82042">
                  <a:moveTo>
                    <a:pt x="82042" y="41021"/>
                  </a:moveTo>
                  <a:cubicBezTo>
                    <a:pt x="82042" y="63627"/>
                    <a:pt x="63627" y="82042"/>
                    <a:pt x="41021" y="82042"/>
                  </a:cubicBezTo>
                  <a:cubicBezTo>
                    <a:pt x="18415" y="82042"/>
                    <a:pt x="0" y="63754"/>
                    <a:pt x="0" y="41021"/>
                  </a:cubicBezTo>
                  <a:cubicBezTo>
                    <a:pt x="0" y="18288"/>
                    <a:pt x="18288" y="0"/>
                    <a:pt x="41021" y="0"/>
                  </a:cubicBezTo>
                  <a:cubicBezTo>
                    <a:pt x="63754" y="0"/>
                    <a:pt x="82042" y="18288"/>
                    <a:pt x="82042" y="41021"/>
                  </a:cubicBezTo>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14" name="Group 14"/>
          <p:cNvGrpSpPr/>
          <p:nvPr/>
        </p:nvGrpSpPr>
        <p:grpSpPr>
          <a:xfrm>
            <a:off x="721289" y="4369198"/>
            <a:ext cx="448309" cy="448309"/>
            <a:chOff x="0" y="0"/>
            <a:chExt cx="739178" cy="739178"/>
          </a:xfrm>
        </p:grpSpPr>
        <p:sp>
          <p:nvSpPr>
            <p:cNvPr id="15" name="Freeform 15"/>
            <p:cNvSpPr/>
            <p:nvPr/>
          </p:nvSpPr>
          <p:spPr>
            <a:xfrm>
              <a:off x="63500" y="63500"/>
              <a:ext cx="612140" cy="612140"/>
            </a:xfrm>
            <a:custGeom>
              <a:avLst/>
              <a:gdLst/>
              <a:ahLst/>
              <a:cxnLst/>
              <a:rect l="l" t="t" r="r" b="b"/>
              <a:pathLst>
                <a:path w="612140" h="612140">
                  <a:moveTo>
                    <a:pt x="500126" y="612140"/>
                  </a:moveTo>
                  <a:lnTo>
                    <a:pt x="112014" y="612140"/>
                  </a:lnTo>
                  <a:cubicBezTo>
                    <a:pt x="50165" y="612140"/>
                    <a:pt x="0" y="561975"/>
                    <a:pt x="0" y="500126"/>
                  </a:cubicBezTo>
                  <a:lnTo>
                    <a:pt x="0" y="112014"/>
                  </a:lnTo>
                  <a:cubicBezTo>
                    <a:pt x="0" y="50165"/>
                    <a:pt x="50165" y="0"/>
                    <a:pt x="112014" y="0"/>
                  </a:cubicBezTo>
                  <a:lnTo>
                    <a:pt x="500126" y="0"/>
                  </a:lnTo>
                  <a:cubicBezTo>
                    <a:pt x="561975" y="0"/>
                    <a:pt x="612140" y="50165"/>
                    <a:pt x="612140" y="112014"/>
                  </a:cubicBezTo>
                  <a:lnTo>
                    <a:pt x="612140" y="500126"/>
                  </a:lnTo>
                  <a:cubicBezTo>
                    <a:pt x="612140" y="561975"/>
                    <a:pt x="561975" y="612140"/>
                    <a:pt x="500126" y="612140"/>
                  </a:cubicBezTo>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6" name="Freeform 16"/>
            <p:cNvSpPr/>
            <p:nvPr/>
          </p:nvSpPr>
          <p:spPr>
            <a:xfrm>
              <a:off x="195262" y="248666"/>
              <a:ext cx="349504" cy="241935"/>
            </a:xfrm>
            <a:custGeom>
              <a:avLst/>
              <a:gdLst/>
              <a:ahLst/>
              <a:cxnLst/>
              <a:rect l="l" t="t" r="r" b="b"/>
              <a:pathLst>
                <a:path w="349504" h="241935">
                  <a:moveTo>
                    <a:pt x="348933" y="96647"/>
                  </a:moveTo>
                  <a:cubicBezTo>
                    <a:pt x="348171" y="80264"/>
                    <a:pt x="346901" y="59690"/>
                    <a:pt x="345504" y="49403"/>
                  </a:cubicBezTo>
                  <a:cubicBezTo>
                    <a:pt x="341948" y="22352"/>
                    <a:pt x="325819" y="6731"/>
                    <a:pt x="295847" y="3937"/>
                  </a:cubicBezTo>
                  <a:cubicBezTo>
                    <a:pt x="274384" y="2159"/>
                    <a:pt x="235014" y="0"/>
                    <a:pt x="175070" y="0"/>
                  </a:cubicBezTo>
                  <a:lnTo>
                    <a:pt x="174816" y="0"/>
                  </a:lnTo>
                  <a:lnTo>
                    <a:pt x="174562" y="0"/>
                  </a:lnTo>
                  <a:cubicBezTo>
                    <a:pt x="114491" y="0"/>
                    <a:pt x="75121" y="2159"/>
                    <a:pt x="53785" y="3937"/>
                  </a:cubicBezTo>
                  <a:cubicBezTo>
                    <a:pt x="23686" y="6731"/>
                    <a:pt x="7684" y="22352"/>
                    <a:pt x="4128" y="49403"/>
                  </a:cubicBezTo>
                  <a:cubicBezTo>
                    <a:pt x="2604" y="59690"/>
                    <a:pt x="1461" y="80137"/>
                    <a:pt x="572" y="96647"/>
                  </a:cubicBezTo>
                  <a:cubicBezTo>
                    <a:pt x="-190" y="112903"/>
                    <a:pt x="-190" y="129032"/>
                    <a:pt x="572" y="145288"/>
                  </a:cubicBezTo>
                  <a:cubicBezTo>
                    <a:pt x="1334" y="161671"/>
                    <a:pt x="2604" y="182245"/>
                    <a:pt x="4128" y="192532"/>
                  </a:cubicBezTo>
                  <a:cubicBezTo>
                    <a:pt x="7684" y="219583"/>
                    <a:pt x="23813" y="235204"/>
                    <a:pt x="53785" y="237998"/>
                  </a:cubicBezTo>
                  <a:cubicBezTo>
                    <a:pt x="75248" y="239776"/>
                    <a:pt x="114618" y="241935"/>
                    <a:pt x="174562" y="241935"/>
                  </a:cubicBezTo>
                  <a:lnTo>
                    <a:pt x="174816" y="241935"/>
                  </a:lnTo>
                  <a:lnTo>
                    <a:pt x="175070" y="241935"/>
                  </a:lnTo>
                  <a:cubicBezTo>
                    <a:pt x="235141" y="241935"/>
                    <a:pt x="274511" y="239776"/>
                    <a:pt x="295847" y="237998"/>
                  </a:cubicBezTo>
                  <a:cubicBezTo>
                    <a:pt x="325946" y="235204"/>
                    <a:pt x="341948" y="219583"/>
                    <a:pt x="345504" y="192532"/>
                  </a:cubicBezTo>
                  <a:cubicBezTo>
                    <a:pt x="347028" y="182245"/>
                    <a:pt x="348171" y="161798"/>
                    <a:pt x="348933" y="145288"/>
                  </a:cubicBezTo>
                  <a:cubicBezTo>
                    <a:pt x="349695" y="129032"/>
                    <a:pt x="349695" y="112903"/>
                    <a:pt x="348933" y="96647"/>
                  </a:cubicBezTo>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7" name="Freeform 17"/>
            <p:cNvSpPr/>
            <p:nvPr/>
          </p:nvSpPr>
          <p:spPr>
            <a:xfrm>
              <a:off x="331851" y="307467"/>
              <a:ext cx="96901" cy="124079"/>
            </a:xfrm>
            <a:custGeom>
              <a:avLst/>
              <a:gdLst/>
              <a:ahLst/>
              <a:cxnLst/>
              <a:rect l="l" t="t" r="r" b="b"/>
              <a:pathLst>
                <a:path w="96901" h="124079">
                  <a:moveTo>
                    <a:pt x="0" y="0"/>
                  </a:moveTo>
                  <a:lnTo>
                    <a:pt x="0" y="124079"/>
                  </a:lnTo>
                  <a:lnTo>
                    <a:pt x="96901" y="62103"/>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18" name="Group 18"/>
          <p:cNvGrpSpPr/>
          <p:nvPr/>
        </p:nvGrpSpPr>
        <p:grpSpPr>
          <a:xfrm>
            <a:off x="217931" y="2564795"/>
            <a:ext cx="1470851" cy="588150"/>
            <a:chOff x="0" y="0"/>
            <a:chExt cx="2941701" cy="1176299"/>
          </a:xfrm>
        </p:grpSpPr>
        <p:sp>
          <p:nvSpPr>
            <p:cNvPr id="19" name="Freeform 19"/>
            <p:cNvSpPr/>
            <p:nvPr/>
          </p:nvSpPr>
          <p:spPr>
            <a:xfrm>
              <a:off x="1079627" y="467233"/>
              <a:ext cx="525653" cy="557276"/>
            </a:xfrm>
            <a:custGeom>
              <a:avLst/>
              <a:gdLst/>
              <a:ahLst/>
              <a:cxnLst/>
              <a:rect l="l" t="t" r="r" b="b"/>
              <a:pathLst>
                <a:path w="525653" h="557276">
                  <a:moveTo>
                    <a:pt x="525653" y="256794"/>
                  </a:moveTo>
                  <a:lnTo>
                    <a:pt x="525653" y="284607"/>
                  </a:lnTo>
                  <a:cubicBezTo>
                    <a:pt x="525653" y="449200"/>
                    <a:pt x="419989" y="557277"/>
                    <a:pt x="266192" y="557277"/>
                  </a:cubicBezTo>
                  <a:cubicBezTo>
                    <a:pt x="118618" y="557277"/>
                    <a:pt x="0" y="432309"/>
                    <a:pt x="0" y="278130"/>
                  </a:cubicBezTo>
                  <a:cubicBezTo>
                    <a:pt x="0" y="124714"/>
                    <a:pt x="118618" y="0"/>
                    <a:pt x="266192" y="0"/>
                  </a:cubicBezTo>
                  <a:cubicBezTo>
                    <a:pt x="372237" y="0"/>
                    <a:pt x="471678" y="60198"/>
                    <a:pt x="513207" y="178054"/>
                  </a:cubicBezTo>
                  <a:lnTo>
                    <a:pt x="443992" y="178054"/>
                  </a:lnTo>
                  <a:cubicBezTo>
                    <a:pt x="410845" y="107188"/>
                    <a:pt x="345186" y="63119"/>
                    <a:pt x="266192" y="63119"/>
                  </a:cubicBezTo>
                  <a:cubicBezTo>
                    <a:pt x="154940" y="63119"/>
                    <a:pt x="64897" y="161163"/>
                    <a:pt x="64897" y="278003"/>
                  </a:cubicBezTo>
                  <a:cubicBezTo>
                    <a:pt x="64897" y="396114"/>
                    <a:pt x="154940" y="493904"/>
                    <a:pt x="266192" y="493904"/>
                  </a:cubicBezTo>
                  <a:cubicBezTo>
                    <a:pt x="377698" y="493904"/>
                    <a:pt x="448691" y="418973"/>
                    <a:pt x="458470" y="319659"/>
                  </a:cubicBezTo>
                  <a:lnTo>
                    <a:pt x="269748" y="319659"/>
                  </a:lnTo>
                  <a:lnTo>
                    <a:pt x="269748" y="256794"/>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0" name="Freeform 20"/>
            <p:cNvSpPr/>
            <p:nvPr/>
          </p:nvSpPr>
          <p:spPr>
            <a:xfrm>
              <a:off x="1657477" y="467233"/>
              <a:ext cx="525653" cy="557276"/>
            </a:xfrm>
            <a:custGeom>
              <a:avLst/>
              <a:gdLst/>
              <a:ahLst/>
              <a:cxnLst/>
              <a:rect l="l" t="t" r="r" b="b"/>
              <a:pathLst>
                <a:path w="525653" h="557276">
                  <a:moveTo>
                    <a:pt x="525653" y="256794"/>
                  </a:moveTo>
                  <a:lnTo>
                    <a:pt x="525653" y="284607"/>
                  </a:lnTo>
                  <a:cubicBezTo>
                    <a:pt x="525653" y="449200"/>
                    <a:pt x="419989" y="557277"/>
                    <a:pt x="266192" y="557277"/>
                  </a:cubicBezTo>
                  <a:cubicBezTo>
                    <a:pt x="118618" y="557277"/>
                    <a:pt x="0" y="432309"/>
                    <a:pt x="0" y="278130"/>
                  </a:cubicBezTo>
                  <a:cubicBezTo>
                    <a:pt x="0" y="124714"/>
                    <a:pt x="118618" y="0"/>
                    <a:pt x="266192" y="0"/>
                  </a:cubicBezTo>
                  <a:cubicBezTo>
                    <a:pt x="372237" y="0"/>
                    <a:pt x="471678" y="60198"/>
                    <a:pt x="513207" y="178054"/>
                  </a:cubicBezTo>
                  <a:lnTo>
                    <a:pt x="443992" y="178054"/>
                  </a:lnTo>
                  <a:cubicBezTo>
                    <a:pt x="410845" y="107188"/>
                    <a:pt x="345186" y="63119"/>
                    <a:pt x="266192" y="63119"/>
                  </a:cubicBezTo>
                  <a:cubicBezTo>
                    <a:pt x="154940" y="63119"/>
                    <a:pt x="64897" y="161163"/>
                    <a:pt x="64897" y="278003"/>
                  </a:cubicBezTo>
                  <a:cubicBezTo>
                    <a:pt x="64897" y="396114"/>
                    <a:pt x="154940" y="493904"/>
                    <a:pt x="266192" y="493904"/>
                  </a:cubicBezTo>
                  <a:cubicBezTo>
                    <a:pt x="377698" y="493904"/>
                    <a:pt x="448691" y="418973"/>
                    <a:pt x="458470" y="319659"/>
                  </a:cubicBezTo>
                  <a:lnTo>
                    <a:pt x="269875" y="319659"/>
                  </a:lnTo>
                  <a:lnTo>
                    <a:pt x="269875" y="256794"/>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1" name="Freeform 21"/>
            <p:cNvSpPr/>
            <p:nvPr/>
          </p:nvSpPr>
          <p:spPr>
            <a:xfrm>
              <a:off x="2232406" y="467233"/>
              <a:ext cx="525653" cy="557276"/>
            </a:xfrm>
            <a:custGeom>
              <a:avLst/>
              <a:gdLst/>
              <a:ahLst/>
              <a:cxnLst/>
              <a:rect l="l" t="t" r="r" b="b"/>
              <a:pathLst>
                <a:path w="525653" h="557276">
                  <a:moveTo>
                    <a:pt x="525653" y="256794"/>
                  </a:moveTo>
                  <a:lnTo>
                    <a:pt x="525653" y="284607"/>
                  </a:lnTo>
                  <a:cubicBezTo>
                    <a:pt x="525653" y="449200"/>
                    <a:pt x="419989" y="557277"/>
                    <a:pt x="266192" y="557277"/>
                  </a:cubicBezTo>
                  <a:cubicBezTo>
                    <a:pt x="118618" y="557277"/>
                    <a:pt x="0" y="432309"/>
                    <a:pt x="0" y="278130"/>
                  </a:cubicBezTo>
                  <a:cubicBezTo>
                    <a:pt x="0" y="124714"/>
                    <a:pt x="118618" y="0"/>
                    <a:pt x="266192" y="0"/>
                  </a:cubicBezTo>
                  <a:cubicBezTo>
                    <a:pt x="372237" y="0"/>
                    <a:pt x="471678" y="60198"/>
                    <a:pt x="513207" y="178054"/>
                  </a:cubicBezTo>
                  <a:lnTo>
                    <a:pt x="443992" y="178054"/>
                  </a:lnTo>
                  <a:cubicBezTo>
                    <a:pt x="410845" y="107188"/>
                    <a:pt x="345186" y="63119"/>
                    <a:pt x="266192" y="63119"/>
                  </a:cubicBezTo>
                  <a:cubicBezTo>
                    <a:pt x="154940" y="63119"/>
                    <a:pt x="64897" y="161163"/>
                    <a:pt x="64897" y="278003"/>
                  </a:cubicBezTo>
                  <a:cubicBezTo>
                    <a:pt x="64897" y="396114"/>
                    <a:pt x="154940" y="493904"/>
                    <a:pt x="266192" y="493904"/>
                  </a:cubicBezTo>
                  <a:cubicBezTo>
                    <a:pt x="377698" y="493904"/>
                    <a:pt x="448691" y="418973"/>
                    <a:pt x="458470" y="319659"/>
                  </a:cubicBezTo>
                  <a:lnTo>
                    <a:pt x="269748" y="319659"/>
                  </a:lnTo>
                  <a:lnTo>
                    <a:pt x="269748" y="256794"/>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2" name="Freeform 22"/>
            <p:cNvSpPr/>
            <p:nvPr/>
          </p:nvSpPr>
          <p:spPr>
            <a:xfrm>
              <a:off x="2813177" y="482346"/>
              <a:ext cx="65024" cy="531368"/>
            </a:xfrm>
            <a:custGeom>
              <a:avLst/>
              <a:gdLst/>
              <a:ahLst/>
              <a:cxnLst/>
              <a:rect l="l" t="t" r="r" b="b"/>
              <a:pathLst>
                <a:path w="65024" h="531368">
                  <a:moveTo>
                    <a:pt x="65024" y="531369"/>
                  </a:moveTo>
                  <a:lnTo>
                    <a:pt x="0" y="531369"/>
                  </a:lnTo>
                  <a:lnTo>
                    <a:pt x="0" y="0"/>
                  </a:lnTo>
                  <a:lnTo>
                    <a:pt x="65024" y="0"/>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3" name="Freeform 23"/>
            <p:cNvSpPr/>
            <p:nvPr/>
          </p:nvSpPr>
          <p:spPr>
            <a:xfrm>
              <a:off x="559435" y="774700"/>
              <a:ext cx="403352" cy="319405"/>
            </a:xfrm>
            <a:custGeom>
              <a:avLst/>
              <a:gdLst/>
              <a:ahLst/>
              <a:cxnLst/>
              <a:rect l="l" t="t" r="r" b="b"/>
              <a:pathLst>
                <a:path w="403352" h="319405">
                  <a:moveTo>
                    <a:pt x="0" y="146431"/>
                  </a:moveTo>
                  <a:lnTo>
                    <a:pt x="0" y="319406"/>
                  </a:lnTo>
                  <a:lnTo>
                    <a:pt x="403352" y="86487"/>
                  </a:lnTo>
                  <a:lnTo>
                    <a:pt x="253619" y="0"/>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4" name="Freeform 24"/>
            <p:cNvSpPr/>
            <p:nvPr/>
          </p:nvSpPr>
          <p:spPr>
            <a:xfrm>
              <a:off x="559435" y="358394"/>
              <a:ext cx="423799" cy="523113"/>
            </a:xfrm>
            <a:custGeom>
              <a:avLst/>
              <a:gdLst/>
              <a:ahLst/>
              <a:cxnLst/>
              <a:rect l="l" t="t" r="r" b="b"/>
              <a:pathLst>
                <a:path w="423799" h="523113">
                  <a:moveTo>
                    <a:pt x="0" y="244602"/>
                  </a:moveTo>
                  <a:lnTo>
                    <a:pt x="0" y="523114"/>
                  </a:lnTo>
                  <a:lnTo>
                    <a:pt x="234315" y="387858"/>
                  </a:lnTo>
                  <a:lnTo>
                    <a:pt x="234315" y="269240"/>
                  </a:lnTo>
                  <a:lnTo>
                    <a:pt x="117856" y="336550"/>
                  </a:lnTo>
                  <a:lnTo>
                    <a:pt x="117856" y="296926"/>
                  </a:lnTo>
                  <a:lnTo>
                    <a:pt x="270510" y="208788"/>
                  </a:lnTo>
                  <a:lnTo>
                    <a:pt x="270510" y="386588"/>
                  </a:lnTo>
                  <a:lnTo>
                    <a:pt x="423799" y="474980"/>
                  </a:lnTo>
                  <a:lnTo>
                    <a:pt x="423799" y="0"/>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5" name="Freeform 25"/>
            <p:cNvSpPr/>
            <p:nvPr/>
          </p:nvSpPr>
          <p:spPr>
            <a:xfrm>
              <a:off x="83820" y="63500"/>
              <a:ext cx="899414" cy="1049275"/>
            </a:xfrm>
            <a:custGeom>
              <a:avLst/>
              <a:gdLst/>
              <a:ahLst/>
              <a:cxnLst/>
              <a:rect l="l" t="t" r="r" b="b"/>
              <a:pathLst>
                <a:path w="899414" h="1049275">
                  <a:moveTo>
                    <a:pt x="457581" y="0"/>
                  </a:moveTo>
                  <a:lnTo>
                    <a:pt x="457581" y="169164"/>
                  </a:lnTo>
                  <a:lnTo>
                    <a:pt x="701040" y="309753"/>
                  </a:lnTo>
                  <a:lnTo>
                    <a:pt x="666750" y="329565"/>
                  </a:lnTo>
                  <a:lnTo>
                    <a:pt x="439420" y="198374"/>
                  </a:lnTo>
                  <a:lnTo>
                    <a:pt x="194691" y="339598"/>
                  </a:lnTo>
                  <a:lnTo>
                    <a:pt x="387731" y="451104"/>
                  </a:lnTo>
                  <a:lnTo>
                    <a:pt x="506222" y="382524"/>
                  </a:lnTo>
                  <a:lnTo>
                    <a:pt x="417195" y="331089"/>
                  </a:lnTo>
                  <a:lnTo>
                    <a:pt x="451485" y="311404"/>
                  </a:lnTo>
                  <a:lnTo>
                    <a:pt x="574802" y="382651"/>
                  </a:lnTo>
                  <a:lnTo>
                    <a:pt x="387604" y="490601"/>
                  </a:lnTo>
                  <a:lnTo>
                    <a:pt x="169799" y="364871"/>
                  </a:lnTo>
                  <a:lnTo>
                    <a:pt x="169799" y="681736"/>
                  </a:lnTo>
                  <a:lnTo>
                    <a:pt x="351409" y="786639"/>
                  </a:lnTo>
                  <a:lnTo>
                    <a:pt x="351409" y="643890"/>
                  </a:lnTo>
                  <a:lnTo>
                    <a:pt x="264287" y="593598"/>
                  </a:lnTo>
                  <a:lnTo>
                    <a:pt x="264287" y="553974"/>
                  </a:lnTo>
                  <a:lnTo>
                    <a:pt x="387604" y="625094"/>
                  </a:lnTo>
                  <a:lnTo>
                    <a:pt x="387604" y="847090"/>
                  </a:lnTo>
                  <a:lnTo>
                    <a:pt x="151130" y="710565"/>
                  </a:lnTo>
                  <a:lnTo>
                    <a:pt x="0" y="797814"/>
                  </a:lnTo>
                  <a:lnTo>
                    <a:pt x="435737" y="1049275"/>
                  </a:lnTo>
                  <a:lnTo>
                    <a:pt x="439547" y="1049275"/>
                  </a:lnTo>
                  <a:lnTo>
                    <a:pt x="439547" y="520827"/>
                  </a:lnTo>
                  <a:lnTo>
                    <a:pt x="899414" y="255270"/>
                  </a:lnTo>
                  <a:lnTo>
                    <a:pt x="899414" y="255143"/>
                  </a:lnTo>
                  <a:lnTo>
                    <a:pt x="457581" y="0"/>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6" name="Freeform 26"/>
            <p:cNvSpPr/>
            <p:nvPr/>
          </p:nvSpPr>
          <p:spPr>
            <a:xfrm>
              <a:off x="63500" y="318643"/>
              <a:ext cx="154051" cy="514731"/>
            </a:xfrm>
            <a:custGeom>
              <a:avLst/>
              <a:gdLst/>
              <a:ahLst/>
              <a:cxnLst/>
              <a:rect l="l" t="t" r="r" b="b"/>
              <a:pathLst>
                <a:path w="154051" h="514731">
                  <a:moveTo>
                    <a:pt x="154051" y="425831"/>
                  </a:moveTo>
                  <a:lnTo>
                    <a:pt x="154051" y="88900"/>
                  </a:lnTo>
                  <a:lnTo>
                    <a:pt x="0" y="0"/>
                  </a:lnTo>
                  <a:lnTo>
                    <a:pt x="0" y="514732"/>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27" name="Freeform 27"/>
            <p:cNvSpPr/>
            <p:nvPr/>
          </p:nvSpPr>
          <p:spPr>
            <a:xfrm>
              <a:off x="97790" y="63500"/>
              <a:ext cx="407416" cy="319786"/>
            </a:xfrm>
            <a:custGeom>
              <a:avLst/>
              <a:gdLst/>
              <a:ahLst/>
              <a:cxnLst/>
              <a:rect l="l" t="t" r="r" b="b"/>
              <a:pathLst>
                <a:path w="407416" h="319786">
                  <a:moveTo>
                    <a:pt x="407416" y="169164"/>
                  </a:moveTo>
                  <a:lnTo>
                    <a:pt x="407416" y="0"/>
                  </a:lnTo>
                  <a:lnTo>
                    <a:pt x="0" y="235331"/>
                  </a:lnTo>
                  <a:lnTo>
                    <a:pt x="146558" y="319786"/>
                  </a:lnTo>
                  <a:close/>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grpSp>
        <p:nvGrpSpPr>
          <p:cNvPr id="28" name="Group 28"/>
          <p:cNvGrpSpPr/>
          <p:nvPr/>
        </p:nvGrpSpPr>
        <p:grpSpPr>
          <a:xfrm>
            <a:off x="1213590" y="4378123"/>
            <a:ext cx="431019" cy="431019"/>
            <a:chOff x="0" y="0"/>
            <a:chExt cx="710667" cy="710667"/>
          </a:xfrm>
        </p:grpSpPr>
        <p:sp>
          <p:nvSpPr>
            <p:cNvPr id="29" name="Freeform 29"/>
            <p:cNvSpPr/>
            <p:nvPr/>
          </p:nvSpPr>
          <p:spPr>
            <a:xfrm>
              <a:off x="63500" y="63500"/>
              <a:ext cx="583692" cy="583692"/>
            </a:xfrm>
            <a:custGeom>
              <a:avLst/>
              <a:gdLst/>
              <a:ahLst/>
              <a:cxnLst/>
              <a:rect l="l" t="t" r="r" b="b"/>
              <a:pathLst>
                <a:path w="583692" h="583692">
                  <a:moveTo>
                    <a:pt x="476885" y="583692"/>
                  </a:moveTo>
                  <a:lnTo>
                    <a:pt x="106807" y="583692"/>
                  </a:lnTo>
                  <a:cubicBezTo>
                    <a:pt x="47879" y="583692"/>
                    <a:pt x="0" y="535813"/>
                    <a:pt x="0" y="476885"/>
                  </a:cubicBezTo>
                  <a:lnTo>
                    <a:pt x="0" y="106807"/>
                  </a:lnTo>
                  <a:cubicBezTo>
                    <a:pt x="0" y="47879"/>
                    <a:pt x="47879" y="0"/>
                    <a:pt x="106807" y="0"/>
                  </a:cubicBezTo>
                  <a:lnTo>
                    <a:pt x="476885" y="0"/>
                  </a:lnTo>
                  <a:cubicBezTo>
                    <a:pt x="535940" y="0"/>
                    <a:pt x="583692" y="47879"/>
                    <a:pt x="583692" y="106807"/>
                  </a:cubicBezTo>
                  <a:lnTo>
                    <a:pt x="583692" y="476885"/>
                  </a:lnTo>
                  <a:cubicBezTo>
                    <a:pt x="583692" y="535940"/>
                    <a:pt x="535813" y="583692"/>
                    <a:pt x="476885" y="583692"/>
                  </a:cubicBezTo>
                </a:path>
              </a:pathLst>
            </a:custGeom>
            <a:solidFill>
              <a:srgbClr val="FFFFFF"/>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30" name="Freeform 30"/>
            <p:cNvSpPr/>
            <p:nvPr/>
          </p:nvSpPr>
          <p:spPr>
            <a:xfrm>
              <a:off x="174625" y="174625"/>
              <a:ext cx="361315" cy="361315"/>
            </a:xfrm>
            <a:custGeom>
              <a:avLst/>
              <a:gdLst/>
              <a:ahLst/>
              <a:cxnLst/>
              <a:rect l="l" t="t" r="r" b="b"/>
              <a:pathLst>
                <a:path w="361315" h="361315">
                  <a:moveTo>
                    <a:pt x="256159" y="361315"/>
                  </a:moveTo>
                  <a:lnTo>
                    <a:pt x="105156" y="361315"/>
                  </a:lnTo>
                  <a:cubicBezTo>
                    <a:pt x="47244" y="361315"/>
                    <a:pt x="0" y="314198"/>
                    <a:pt x="0" y="256159"/>
                  </a:cubicBezTo>
                  <a:lnTo>
                    <a:pt x="0" y="105156"/>
                  </a:lnTo>
                  <a:cubicBezTo>
                    <a:pt x="0" y="47244"/>
                    <a:pt x="47117" y="0"/>
                    <a:pt x="105156" y="0"/>
                  </a:cubicBezTo>
                  <a:lnTo>
                    <a:pt x="256159" y="0"/>
                  </a:lnTo>
                  <a:cubicBezTo>
                    <a:pt x="314071" y="0"/>
                    <a:pt x="361315" y="47117"/>
                    <a:pt x="361315" y="105156"/>
                  </a:cubicBezTo>
                  <a:lnTo>
                    <a:pt x="361315" y="256159"/>
                  </a:lnTo>
                  <a:cubicBezTo>
                    <a:pt x="361315" y="314071"/>
                    <a:pt x="314198" y="361315"/>
                    <a:pt x="256159" y="361315"/>
                  </a:cubicBezTo>
                  <a:moveTo>
                    <a:pt x="105156" y="32131"/>
                  </a:moveTo>
                  <a:cubicBezTo>
                    <a:pt x="64897" y="32131"/>
                    <a:pt x="32131" y="64897"/>
                    <a:pt x="32131" y="105156"/>
                  </a:cubicBezTo>
                  <a:lnTo>
                    <a:pt x="32131" y="256159"/>
                  </a:lnTo>
                  <a:cubicBezTo>
                    <a:pt x="32131" y="296418"/>
                    <a:pt x="64897" y="329184"/>
                    <a:pt x="105156" y="329184"/>
                  </a:cubicBezTo>
                  <a:lnTo>
                    <a:pt x="256159" y="329184"/>
                  </a:lnTo>
                  <a:cubicBezTo>
                    <a:pt x="296418" y="329184"/>
                    <a:pt x="329184" y="296418"/>
                    <a:pt x="329184" y="256159"/>
                  </a:cubicBezTo>
                  <a:lnTo>
                    <a:pt x="329184" y="105156"/>
                  </a:lnTo>
                  <a:cubicBezTo>
                    <a:pt x="329184" y="64897"/>
                    <a:pt x="296418" y="32131"/>
                    <a:pt x="256159" y="32131"/>
                  </a:cubicBezTo>
                  <a:close/>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31" name="Freeform 31"/>
            <p:cNvSpPr/>
            <p:nvPr/>
          </p:nvSpPr>
          <p:spPr>
            <a:xfrm>
              <a:off x="262509" y="262509"/>
              <a:ext cx="185674" cy="185674"/>
            </a:xfrm>
            <a:custGeom>
              <a:avLst/>
              <a:gdLst/>
              <a:ahLst/>
              <a:cxnLst/>
              <a:rect l="l" t="t" r="r" b="b"/>
              <a:pathLst>
                <a:path w="185674" h="185674">
                  <a:moveTo>
                    <a:pt x="92837" y="185674"/>
                  </a:moveTo>
                  <a:cubicBezTo>
                    <a:pt x="41656" y="185674"/>
                    <a:pt x="0" y="144018"/>
                    <a:pt x="0" y="92837"/>
                  </a:cubicBezTo>
                  <a:cubicBezTo>
                    <a:pt x="0" y="41656"/>
                    <a:pt x="41656" y="0"/>
                    <a:pt x="92837" y="0"/>
                  </a:cubicBezTo>
                  <a:cubicBezTo>
                    <a:pt x="144018" y="0"/>
                    <a:pt x="185674" y="41656"/>
                    <a:pt x="185674" y="92837"/>
                  </a:cubicBezTo>
                  <a:cubicBezTo>
                    <a:pt x="185674" y="144018"/>
                    <a:pt x="144018" y="185674"/>
                    <a:pt x="92837" y="185674"/>
                  </a:cubicBezTo>
                  <a:moveTo>
                    <a:pt x="92837" y="32004"/>
                  </a:moveTo>
                  <a:cubicBezTo>
                    <a:pt x="59309" y="32004"/>
                    <a:pt x="32004" y="59309"/>
                    <a:pt x="32004" y="92837"/>
                  </a:cubicBezTo>
                  <a:cubicBezTo>
                    <a:pt x="32004" y="126365"/>
                    <a:pt x="59309" y="153670"/>
                    <a:pt x="92837" y="153670"/>
                  </a:cubicBezTo>
                  <a:cubicBezTo>
                    <a:pt x="126365" y="153670"/>
                    <a:pt x="153670" y="126365"/>
                    <a:pt x="153670" y="92837"/>
                  </a:cubicBezTo>
                  <a:cubicBezTo>
                    <a:pt x="153670" y="59309"/>
                    <a:pt x="126365" y="32004"/>
                    <a:pt x="92837" y="32004"/>
                  </a:cubicBezTo>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32" name="Freeform 32"/>
            <p:cNvSpPr/>
            <p:nvPr/>
          </p:nvSpPr>
          <p:spPr>
            <a:xfrm>
              <a:off x="430276" y="240411"/>
              <a:ext cx="40132" cy="40132"/>
            </a:xfrm>
            <a:custGeom>
              <a:avLst/>
              <a:gdLst/>
              <a:ahLst/>
              <a:cxnLst/>
              <a:rect l="l" t="t" r="r" b="b"/>
              <a:pathLst>
                <a:path w="40132" h="40132">
                  <a:moveTo>
                    <a:pt x="40132" y="20066"/>
                  </a:moveTo>
                  <a:cubicBezTo>
                    <a:pt x="40132" y="31115"/>
                    <a:pt x="31115" y="40132"/>
                    <a:pt x="20066" y="40132"/>
                  </a:cubicBezTo>
                  <a:cubicBezTo>
                    <a:pt x="9017" y="40132"/>
                    <a:pt x="0" y="31115"/>
                    <a:pt x="0" y="20066"/>
                  </a:cubicBezTo>
                  <a:cubicBezTo>
                    <a:pt x="0" y="9017"/>
                    <a:pt x="9017" y="0"/>
                    <a:pt x="20066" y="0"/>
                  </a:cubicBezTo>
                  <a:cubicBezTo>
                    <a:pt x="31115" y="0"/>
                    <a:pt x="40132" y="9017"/>
                    <a:pt x="40132" y="20066"/>
                  </a:cubicBezTo>
                </a:path>
              </a:pathLst>
            </a:custGeom>
            <a:solidFill>
              <a:srgbClr val="15AF97"/>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sp>
        <p:nvSpPr>
          <p:cNvPr id="33" name="TextBox 33"/>
          <p:cNvSpPr txBox="1"/>
          <p:nvPr/>
        </p:nvSpPr>
        <p:spPr>
          <a:xfrm>
            <a:off x="229824" y="4978251"/>
            <a:ext cx="759024" cy="341697"/>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1409"/>
              </a:lnSpc>
            </a:pPr>
            <a:r>
              <a:rPr lang="en-US" sz="1007">
                <a:solidFill>
                  <a:srgbClr val="FFFFFF"/>
                </a:solidFill>
                <a:latin typeface="Lato Light"/>
                <a:ea typeface="Lato Light"/>
                <a:cs typeface="Lato Light"/>
                <a:sym typeface="Lato Light"/>
              </a:rPr>
              <a:t>www.gggi.org</a:t>
            </a:r>
          </a:p>
        </p:txBody>
      </p:sp>
      <p:sp>
        <p:nvSpPr>
          <p:cNvPr id="34" name="TextBox 34"/>
          <p:cNvSpPr txBox="1"/>
          <p:nvPr/>
        </p:nvSpPr>
        <p:spPr>
          <a:xfrm>
            <a:off x="229824" y="3310107"/>
            <a:ext cx="3226991" cy="17925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1416"/>
              </a:lnSpc>
            </a:pPr>
            <a:r>
              <a:rPr lang="en-US" sz="1231" b="1">
                <a:solidFill>
                  <a:srgbClr val="FFFFFF"/>
                </a:solidFill>
                <a:latin typeface="Lato Bold"/>
                <a:ea typeface="Lato Bold"/>
                <a:cs typeface="Lato Bold"/>
                <a:sym typeface="Lato Bold"/>
              </a:rPr>
              <a:t>The Global Green Growth Institute</a:t>
            </a:r>
          </a:p>
        </p:txBody>
      </p:sp>
      <p:sp>
        <p:nvSpPr>
          <p:cNvPr id="35" name="TextBox 35"/>
          <p:cNvSpPr txBox="1"/>
          <p:nvPr/>
        </p:nvSpPr>
        <p:spPr>
          <a:xfrm>
            <a:off x="229824" y="4079623"/>
            <a:ext cx="5046190" cy="19710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1723"/>
              </a:lnSpc>
            </a:pPr>
            <a:r>
              <a:rPr lang="en-US" sz="1231">
                <a:solidFill>
                  <a:srgbClr val="FFFFFF"/>
                </a:solidFill>
                <a:latin typeface="Lato"/>
                <a:ea typeface="Lato"/>
                <a:cs typeface="Lato"/>
                <a:sym typeface="Lato"/>
              </a:rPr>
              <a:t>Follow our activities on LinkedIn, YouTube, Instagram, Facebook, and X. </a:t>
            </a:r>
          </a:p>
        </p:txBody>
      </p:sp>
      <p:sp>
        <p:nvSpPr>
          <p:cNvPr id="36" name="TextBox 36"/>
          <p:cNvSpPr txBox="1"/>
          <p:nvPr/>
        </p:nvSpPr>
        <p:spPr>
          <a:xfrm>
            <a:off x="217931" y="3562252"/>
            <a:ext cx="3226991" cy="359073"/>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1416"/>
              </a:lnSpc>
            </a:pPr>
            <a:r>
              <a:rPr lang="en-US" sz="1231">
                <a:solidFill>
                  <a:srgbClr val="FFFFFF"/>
                </a:solidFill>
                <a:latin typeface="Lato Light"/>
                <a:ea typeface="Lato Light"/>
                <a:cs typeface="Lato Light"/>
                <a:sym typeface="Lato Light"/>
              </a:rPr>
              <a:t>19F Jeongdong Building, 21-15, Jeongdong-gil,</a:t>
            </a:r>
          </a:p>
          <a:p>
            <a:pPr algn="l">
              <a:lnSpc>
                <a:spcPts val="1416"/>
              </a:lnSpc>
            </a:pPr>
            <a:r>
              <a:rPr lang="en-US" sz="1231">
                <a:solidFill>
                  <a:srgbClr val="FFFFFF"/>
                </a:solidFill>
                <a:latin typeface="Lato Light"/>
                <a:ea typeface="Lato Light"/>
                <a:cs typeface="Lato Light"/>
                <a:sym typeface="Lato Light"/>
              </a:rPr>
              <a:t>Jung-gu, Seoul, Korea 04518</a:t>
            </a:r>
          </a:p>
        </p:txBody>
      </p:sp>
      <p:sp>
        <p:nvSpPr>
          <p:cNvPr id="37" name="TextBox 50">
            <a:extLst>
              <a:ext uri="{FF2B5EF4-FFF2-40B4-BE49-F238E27FC236}">
                <a16:creationId xmlns:a16="http://schemas.microsoft.com/office/drawing/2014/main" id="{518DAEA8-5C3F-98A2-CF13-CF4A64F14080}"/>
              </a:ext>
            </a:extLst>
          </p:cNvPr>
          <p:cNvSpPr txBox="1"/>
          <p:nvPr/>
        </p:nvSpPr>
        <p:spPr>
          <a:xfrm>
            <a:off x="3219023" y="1713225"/>
            <a:ext cx="8840997" cy="867417"/>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nSpc>
                <a:spcPts val="5882"/>
              </a:lnSpc>
            </a:pPr>
            <a:r>
              <a:rPr lang="en-US" sz="8800" b="1" spc="80" dirty="0">
                <a:solidFill>
                  <a:prstClr val="white"/>
                </a:solidFill>
                <a:latin typeface="Lato Heavy"/>
              </a:rPr>
              <a:t>Thank You!</a:t>
            </a:r>
            <a:endParaRPr lang="en-US" dirty="0">
              <a:solidFill>
                <a:prstClr val="white"/>
              </a:solidFill>
            </a:endParaRPr>
          </a:p>
        </p:txBody>
      </p:sp>
    </p:spTree>
  </p:cSld>
  <p:clrMapOvr>
    <a:masterClrMapping/>
  </p:clrMapOvr>
</p:sld>
</file>

<file path=ppt/theme/theme1.xml><?xml version="1.0" encoding="utf-8"?>
<a:theme xmlns:a="http://schemas.openxmlformats.org/drawingml/2006/main" name="Office 테마">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579</TotalTime>
  <Words>1817</Words>
  <Application>Microsoft Office PowerPoint</Application>
  <PresentationFormat>Widescreen</PresentationFormat>
  <Paragraphs>137</Paragraphs>
  <Slides>20</Slides>
  <Notes>11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테마</vt:lpstr>
      <vt:lpstr>Results-Based  Gender Just  Energy Transitions </vt:lpstr>
      <vt:lpstr>PowerPoint Presentation</vt:lpstr>
      <vt:lpstr>PowerPoint Presentation</vt:lpstr>
      <vt:lpstr>PowerPoint Presentation</vt:lpstr>
      <vt:lpstr>What is RBM at GGGI??</vt:lpstr>
      <vt:lpstr>GGGI’s RBM Value Chain</vt:lpstr>
      <vt:lpstr>How GESI interacts with RBM?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Sohna Ngum</dc:creator>
  <cp:lastModifiedBy>Sumin Song</cp:lastModifiedBy>
  <cp:revision>45</cp:revision>
  <cp:lastPrinted>2026-09-29T02:41:24Z</cp:lastPrinted>
  <dcterms:created xsi:type="dcterms:W3CDTF">2026-09-09T06:28:46Z</dcterms:created>
  <dcterms:modified xsi:type="dcterms:W3CDTF">2026-09-30T14:23:25Z</dcterms:modified>
</cp:coreProperties>
</file>