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55" r:id="rId1"/>
  </p:sldMasterIdLst>
  <p:notesMasterIdLst>
    <p:notesMasterId r:id="rId18"/>
  </p:notesMasterIdLst>
  <p:sldIdLst>
    <p:sldId id="256" r:id="rId2"/>
    <p:sldId id="257" r:id="rId3"/>
    <p:sldId id="258" r:id="rId4"/>
    <p:sldId id="259" r:id="rId5"/>
    <p:sldId id="274" r:id="rId6"/>
    <p:sldId id="260" r:id="rId7"/>
    <p:sldId id="265" r:id="rId8"/>
    <p:sldId id="266" r:id="rId9"/>
    <p:sldId id="268" r:id="rId10"/>
    <p:sldId id="269" r:id="rId11"/>
    <p:sldId id="270" r:id="rId12"/>
    <p:sldId id="271" r:id="rId13"/>
    <p:sldId id="261" r:id="rId14"/>
    <p:sldId id="267" r:id="rId15"/>
    <p:sldId id="272" r:id="rId16"/>
    <p:sldId id="273"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3741" autoAdjust="0"/>
  </p:normalViewPr>
  <p:slideViewPr>
    <p:cSldViewPr snapToGrid="0">
      <p:cViewPr varScale="1">
        <p:scale>
          <a:sx n="66" d="100"/>
          <a:sy n="66" d="100"/>
        </p:scale>
        <p:origin x="668"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PH"/>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52FB878-5159-4B46-95F6-AE4D04489A69}" type="datetimeFigureOut">
              <a:rPr lang="en-PH" smtClean="0"/>
              <a:t>28/09/2026</a:t>
            </a:fld>
            <a:endParaRPr lang="en-PH"/>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PH"/>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H"/>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PH"/>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F6227C8-8F6B-495E-A776-89DBB438F895}" type="slidenum">
              <a:rPr lang="en-PH" smtClean="0"/>
              <a:t>‹#›</a:t>
            </a:fld>
            <a:endParaRPr lang="en-PH"/>
          </a:p>
        </p:txBody>
      </p:sp>
    </p:spTree>
    <p:extLst>
      <p:ext uri="{BB962C8B-B14F-4D97-AF65-F5344CB8AC3E}">
        <p14:creationId xmlns:p14="http://schemas.microsoft.com/office/powerpoint/2010/main" val="22104852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dirty="0">
                <a:effectLst/>
                <a:latin typeface="Times New Roman" panose="02020603050405020304" pitchFamily="18" charset="0"/>
                <a:ea typeface="Times New Roman" panose="02020603050405020304" pitchFamily="18" charset="0"/>
              </a:rPr>
              <a:t>The carbon intensity measures the average emission factor of energy use. </a:t>
            </a:r>
          </a:p>
          <a:p>
            <a:pPr marL="171450" indent="-171450">
              <a:buFont typeface="Arial" panose="020B0604020202020204" pitchFamily="34" charset="0"/>
              <a:buChar char="•"/>
            </a:pPr>
            <a:r>
              <a:rPr lang="en-US" sz="1200" dirty="0">
                <a:effectLst/>
                <a:latin typeface="Times New Roman" panose="02020603050405020304" pitchFamily="18" charset="0"/>
                <a:ea typeface="Times New Roman" panose="02020603050405020304" pitchFamily="18" charset="0"/>
              </a:rPr>
              <a:t>The energy share effect shows the use of fossil fuels to total energy consumption. </a:t>
            </a:r>
          </a:p>
          <a:p>
            <a:pPr marL="171450" indent="-171450">
              <a:buFont typeface="Arial" panose="020B0604020202020204" pitchFamily="34" charset="0"/>
              <a:buChar char="•"/>
            </a:pPr>
            <a:r>
              <a:rPr lang="en-US" sz="1200" dirty="0">
                <a:effectLst/>
                <a:latin typeface="Times New Roman" panose="02020603050405020304" pitchFamily="18" charset="0"/>
                <a:ea typeface="Times New Roman" panose="02020603050405020304" pitchFamily="18" charset="0"/>
              </a:rPr>
              <a:t>The energy intensity effect reflects the ratio of energy consumption to GDP.</a:t>
            </a:r>
          </a:p>
          <a:p>
            <a:pPr marL="171450" indent="-171450">
              <a:buFont typeface="Arial" panose="020B0604020202020204" pitchFamily="34" charset="0"/>
              <a:buChar char="•"/>
            </a:pPr>
            <a:r>
              <a:rPr lang="en-US" sz="1200" dirty="0">
                <a:effectLst/>
                <a:latin typeface="Times New Roman" panose="02020603050405020304" pitchFamily="18" charset="0"/>
                <a:ea typeface="Times New Roman" panose="02020603050405020304" pitchFamily="18" charset="0"/>
              </a:rPr>
              <a:t>Scale measures the effect of GDP on CO2.</a:t>
            </a:r>
          </a:p>
          <a:p>
            <a:pPr marL="171450" indent="-171450">
              <a:buFont typeface="Arial" panose="020B0604020202020204" pitchFamily="34" charset="0"/>
              <a:buChar char="•"/>
            </a:pPr>
            <a:r>
              <a:rPr lang="en-PH" dirty="0"/>
              <a:t>The energy intensity effect also measures energy efficiency. </a:t>
            </a:r>
          </a:p>
          <a:p>
            <a:pPr marL="171450" indent="-171450">
              <a:buFont typeface="Arial" panose="020B0604020202020204" pitchFamily="34" charset="0"/>
              <a:buChar char="•"/>
            </a:pPr>
            <a:r>
              <a:rPr lang="en-US" dirty="0"/>
              <a:t>A high value of EI means that energy usage is high and energy efficiency is low. In contrast, lower values of EI show that energy use per unit is low and energy efficiency is high. </a:t>
            </a:r>
            <a:endParaRPr lang="en-PH" dirty="0"/>
          </a:p>
        </p:txBody>
      </p:sp>
      <p:sp>
        <p:nvSpPr>
          <p:cNvPr id="4" name="Slide Number Placeholder 3"/>
          <p:cNvSpPr>
            <a:spLocks noGrp="1"/>
          </p:cNvSpPr>
          <p:nvPr>
            <p:ph type="sldNum" sz="quarter" idx="5"/>
          </p:nvPr>
        </p:nvSpPr>
        <p:spPr/>
        <p:txBody>
          <a:bodyPr/>
          <a:lstStyle/>
          <a:p>
            <a:fld id="{2F6227C8-8F6B-495E-A776-89DBB438F895}" type="slidenum">
              <a:rPr lang="en-PH" smtClean="0"/>
              <a:t>4</a:t>
            </a:fld>
            <a:endParaRPr lang="en-PH"/>
          </a:p>
        </p:txBody>
      </p:sp>
    </p:spTree>
    <p:extLst>
      <p:ext uri="{BB962C8B-B14F-4D97-AF65-F5344CB8AC3E}">
        <p14:creationId xmlns:p14="http://schemas.microsoft.com/office/powerpoint/2010/main" val="32242978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index decomposition identity which shows  that changes in the CO2 emissions are contributed by the changes in carbon intensity (CI), energy share (ES), energy intensity (EI), and the scale effect (SCALE). </a:t>
            </a:r>
          </a:p>
          <a:p>
            <a:pPr marL="171450" indent="-171450">
              <a:buFont typeface="Arial" panose="020B0604020202020204" pitchFamily="34" charset="0"/>
              <a:buChar char="•"/>
            </a:pPr>
            <a:r>
              <a:rPr lang="en-US" dirty="0"/>
              <a:t>logarithmic mean weight function developed in Ang, Zhang and Choi (1998) which gives perfect decomposition and solves problems when zero values are in the data set.</a:t>
            </a:r>
            <a:endParaRPr lang="en-PH" dirty="0"/>
          </a:p>
        </p:txBody>
      </p:sp>
      <p:sp>
        <p:nvSpPr>
          <p:cNvPr id="4" name="Slide Number Placeholder 3"/>
          <p:cNvSpPr>
            <a:spLocks noGrp="1"/>
          </p:cNvSpPr>
          <p:nvPr>
            <p:ph type="sldNum" sz="quarter" idx="5"/>
          </p:nvPr>
        </p:nvSpPr>
        <p:spPr/>
        <p:txBody>
          <a:bodyPr/>
          <a:lstStyle/>
          <a:p>
            <a:fld id="{2F6227C8-8F6B-495E-A776-89DBB438F895}" type="slidenum">
              <a:rPr lang="en-PH" smtClean="0"/>
              <a:t>5</a:t>
            </a:fld>
            <a:endParaRPr lang="en-PH"/>
          </a:p>
        </p:txBody>
      </p:sp>
    </p:spTree>
    <p:extLst>
      <p:ext uri="{BB962C8B-B14F-4D97-AF65-F5344CB8AC3E}">
        <p14:creationId xmlns:p14="http://schemas.microsoft.com/office/powerpoint/2010/main" val="20101923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lnSpc>
                <a:spcPct val="115000"/>
              </a:lnSpc>
              <a:buFont typeface="Symbol" panose="05050102010706020507" pitchFamily="18" charset="2"/>
              <a:buChar char=""/>
            </a:pPr>
            <a:r>
              <a:rPr lang="en-PH" sz="1200" kern="100" dirty="0">
                <a:effectLst/>
                <a:latin typeface="Calibri" panose="020F0502020204030204" pitchFamily="34" charset="0"/>
                <a:ea typeface="Calibri" panose="020F0502020204030204" pitchFamily="34" charset="0"/>
                <a:cs typeface="Times New Roman" panose="02020603050405020304" pitchFamily="18" charset="0"/>
              </a:rPr>
              <a:t>In 2001-2007, CO2 rose by 4 </a:t>
            </a:r>
            <a:r>
              <a:rPr lang="en-PH" sz="1200" kern="100" dirty="0" err="1">
                <a:effectLst/>
                <a:latin typeface="Calibri" panose="020F0502020204030204" pitchFamily="34" charset="0"/>
                <a:ea typeface="Calibri" panose="020F0502020204030204" pitchFamily="34" charset="0"/>
                <a:cs typeface="Times New Roman" panose="02020603050405020304" pitchFamily="18" charset="0"/>
              </a:rPr>
              <a:t>MtCOe</a:t>
            </a:r>
            <a:r>
              <a:rPr lang="en-PH" sz="1200" kern="100" dirty="0">
                <a:effectLst/>
                <a:latin typeface="Calibri" panose="020F0502020204030204" pitchFamily="34" charset="0"/>
                <a:ea typeface="Calibri" panose="020F0502020204030204" pitchFamily="34" charset="0"/>
                <a:cs typeface="Times New Roman" panose="02020603050405020304" pitchFamily="18" charset="0"/>
              </a:rPr>
              <a:t> due largely to the Scale effect. Energy intensity has lowered carbon emissions by 18.1 </a:t>
            </a:r>
            <a:r>
              <a:rPr lang="en-PH" sz="1200" kern="100" dirty="0" err="1">
                <a:effectLst/>
                <a:latin typeface="Calibri" panose="020F0502020204030204" pitchFamily="34" charset="0"/>
                <a:ea typeface="Calibri" panose="020F0502020204030204" pitchFamily="34" charset="0"/>
                <a:cs typeface="Times New Roman" panose="02020603050405020304" pitchFamily="18" charset="0"/>
              </a:rPr>
              <a:t>MtCOe</a:t>
            </a:r>
            <a:r>
              <a:rPr lang="en-PH" sz="1200" kern="100" dirty="0">
                <a:effectLst/>
                <a:latin typeface="Calibri" panose="020F0502020204030204" pitchFamily="34" charset="0"/>
                <a:ea typeface="Calibri" panose="020F0502020204030204" pitchFamily="34" charset="0"/>
                <a:cs typeface="Times New Roman" panose="02020603050405020304" pitchFamily="18" charset="0"/>
              </a:rPr>
              <a:t>. </a:t>
            </a:r>
          </a:p>
          <a:p>
            <a:pPr marL="342900" lvl="0" indent="-342900">
              <a:lnSpc>
                <a:spcPct val="115000"/>
              </a:lnSpc>
              <a:buFont typeface="Symbol" panose="05050102010706020507" pitchFamily="18" charset="2"/>
              <a:buChar char=""/>
            </a:pPr>
            <a:r>
              <a:rPr lang="en-PH" sz="1200" kern="100" dirty="0">
                <a:effectLst/>
                <a:latin typeface="Calibri" panose="020F0502020204030204" pitchFamily="34" charset="0"/>
                <a:ea typeface="Calibri" panose="020F0502020204030204" pitchFamily="34" charset="0"/>
                <a:cs typeface="Times New Roman" panose="02020603050405020304" pitchFamily="18" charset="0"/>
              </a:rPr>
              <a:t>In 2008-2013, CO2 emissions jumped by 19.7 </a:t>
            </a:r>
            <a:r>
              <a:rPr lang="en-PH" sz="1200" kern="100" dirty="0" err="1">
                <a:effectLst/>
                <a:latin typeface="Calibri" panose="020F0502020204030204" pitchFamily="34" charset="0"/>
                <a:ea typeface="Calibri" panose="020F0502020204030204" pitchFamily="34" charset="0"/>
                <a:cs typeface="Times New Roman" panose="02020603050405020304" pitchFamily="18" charset="0"/>
              </a:rPr>
              <a:t>MtCOe</a:t>
            </a:r>
            <a:r>
              <a:rPr lang="en-PH" sz="1200" kern="100" dirty="0">
                <a:effectLst/>
                <a:latin typeface="Calibri" panose="020F0502020204030204" pitchFamily="34" charset="0"/>
                <a:ea typeface="Calibri" panose="020F0502020204030204" pitchFamily="34" charset="0"/>
                <a:cs typeface="Times New Roman" panose="02020603050405020304" pitchFamily="18" charset="0"/>
              </a:rPr>
              <a:t>, due mainly to GDP effects as well as ES and CI. EI continued to contribute to the decline of CO2 by 12.2 </a:t>
            </a:r>
            <a:r>
              <a:rPr lang="en-PH" sz="1200" kern="100" dirty="0" err="1">
                <a:effectLst/>
                <a:latin typeface="Calibri" panose="020F0502020204030204" pitchFamily="34" charset="0"/>
                <a:ea typeface="Calibri" panose="020F0502020204030204" pitchFamily="34" charset="0"/>
                <a:cs typeface="Times New Roman" panose="02020603050405020304" pitchFamily="18" charset="0"/>
              </a:rPr>
              <a:t>MtCOe</a:t>
            </a:r>
            <a:r>
              <a:rPr lang="en-PH" sz="1200" kern="100" dirty="0">
                <a:effectLst/>
                <a:latin typeface="Calibri" panose="020F0502020204030204" pitchFamily="34" charset="0"/>
                <a:ea typeface="Calibri" panose="020F0502020204030204" pitchFamily="34" charset="0"/>
                <a:cs typeface="Times New Roman" panose="02020603050405020304" pitchFamily="18" charset="0"/>
              </a:rPr>
              <a:t>. </a:t>
            </a:r>
          </a:p>
          <a:p>
            <a:pPr marL="342900" lvl="0" indent="-342900">
              <a:lnSpc>
                <a:spcPct val="115000"/>
              </a:lnSpc>
              <a:buFont typeface="Symbol" panose="05050102010706020507" pitchFamily="18" charset="2"/>
              <a:buChar char=""/>
            </a:pPr>
            <a:r>
              <a:rPr lang="en-PH" sz="1200" kern="100" dirty="0">
                <a:effectLst/>
                <a:latin typeface="Calibri" panose="020F0502020204030204" pitchFamily="34" charset="0"/>
                <a:ea typeface="Calibri" panose="020F0502020204030204" pitchFamily="34" charset="0"/>
                <a:cs typeface="Times New Roman" panose="02020603050405020304" pitchFamily="18" charset="0"/>
              </a:rPr>
              <a:t>In 2014-2018, CO2 emissions rapidly climbed to 37.3 </a:t>
            </a:r>
            <a:r>
              <a:rPr lang="en-PH" sz="1200" kern="100" dirty="0" err="1">
                <a:effectLst/>
                <a:latin typeface="Calibri" panose="020F0502020204030204" pitchFamily="34" charset="0"/>
                <a:ea typeface="Calibri" panose="020F0502020204030204" pitchFamily="34" charset="0"/>
                <a:cs typeface="Times New Roman" panose="02020603050405020304" pitchFamily="18" charset="0"/>
              </a:rPr>
              <a:t>MtCOe</a:t>
            </a:r>
            <a:r>
              <a:rPr lang="en-PH" sz="1200" kern="100" dirty="0">
                <a:effectLst/>
                <a:latin typeface="Calibri" panose="020F0502020204030204" pitchFamily="34" charset="0"/>
                <a:ea typeface="Calibri" panose="020F0502020204030204" pitchFamily="34" charset="0"/>
                <a:cs typeface="Times New Roman" panose="02020603050405020304" pitchFamily="18" charset="0"/>
              </a:rPr>
              <a:t> due to Scale and ES. At this point, EI contributions were nil. </a:t>
            </a:r>
          </a:p>
          <a:p>
            <a:pPr marL="342900" lvl="0" indent="-342900">
              <a:lnSpc>
                <a:spcPct val="115000"/>
              </a:lnSpc>
              <a:spcAft>
                <a:spcPts val="800"/>
              </a:spcAft>
              <a:buFont typeface="Symbol" panose="05050102010706020507" pitchFamily="18" charset="2"/>
              <a:buChar char=""/>
            </a:pPr>
            <a:r>
              <a:rPr lang="en-PH" sz="1200" kern="100" dirty="0">
                <a:effectLst/>
                <a:latin typeface="Calibri" panose="020F0502020204030204" pitchFamily="34" charset="0"/>
                <a:ea typeface="Calibri" panose="020F0502020204030204" pitchFamily="34" charset="0"/>
                <a:cs typeface="Times New Roman" panose="02020603050405020304" pitchFamily="18" charset="0"/>
              </a:rPr>
              <a:t>In 2019-2023, the increase in CO2 emissions fell to 14.5 </a:t>
            </a:r>
            <a:r>
              <a:rPr lang="en-PH" sz="1200" kern="100" dirty="0" err="1">
                <a:effectLst/>
                <a:latin typeface="Calibri" panose="020F0502020204030204" pitchFamily="34" charset="0"/>
                <a:ea typeface="Calibri" panose="020F0502020204030204" pitchFamily="34" charset="0"/>
                <a:cs typeface="Times New Roman" panose="02020603050405020304" pitchFamily="18" charset="0"/>
              </a:rPr>
              <a:t>MtCOe</a:t>
            </a:r>
            <a:r>
              <a:rPr lang="en-PH" sz="1200" kern="100" dirty="0">
                <a:effectLst/>
                <a:latin typeface="Calibri" panose="020F0502020204030204" pitchFamily="34" charset="0"/>
                <a:ea typeface="Calibri" panose="020F0502020204030204" pitchFamily="34" charset="0"/>
                <a:cs typeface="Times New Roman" panose="02020603050405020304" pitchFamily="18" charset="0"/>
              </a:rPr>
              <a:t> driven by rising EI. Energy intensity pushed up CO2 emissions by 28.4 </a:t>
            </a:r>
            <a:r>
              <a:rPr lang="en-PH" sz="1200" kern="100" dirty="0" err="1">
                <a:effectLst/>
                <a:latin typeface="Calibri" panose="020F0502020204030204" pitchFamily="34" charset="0"/>
                <a:ea typeface="Calibri" panose="020F0502020204030204" pitchFamily="34" charset="0"/>
                <a:cs typeface="Times New Roman" panose="02020603050405020304" pitchFamily="18" charset="0"/>
              </a:rPr>
              <a:t>MtCOe</a:t>
            </a:r>
            <a:r>
              <a:rPr lang="en-PH" sz="1200" kern="100" dirty="0">
                <a:effectLst/>
                <a:latin typeface="Calibri" panose="020F0502020204030204" pitchFamily="34" charset="0"/>
                <a:ea typeface="Calibri" panose="020F0502020204030204" pitchFamily="34" charset="0"/>
                <a:cs typeface="Times New Roman" panose="02020603050405020304" pitchFamily="18" charset="0"/>
              </a:rPr>
              <a:t>. Meanwhile, ES negatively affected carbon emissions by 23.3 </a:t>
            </a:r>
            <a:r>
              <a:rPr lang="en-PH" sz="1200" kern="100" dirty="0" err="1">
                <a:effectLst/>
                <a:latin typeface="Calibri" panose="020F0502020204030204" pitchFamily="34" charset="0"/>
                <a:ea typeface="Calibri" panose="020F0502020204030204" pitchFamily="34" charset="0"/>
                <a:cs typeface="Times New Roman" panose="02020603050405020304" pitchFamily="18" charset="0"/>
              </a:rPr>
              <a:t>MtCOe</a:t>
            </a:r>
            <a:r>
              <a:rPr lang="en-PH" sz="1200" kern="100" dirty="0">
                <a:effectLst/>
                <a:latin typeface="Calibri" panose="020F0502020204030204" pitchFamily="34" charset="0"/>
                <a:ea typeface="Calibri" panose="020F0502020204030204" pitchFamily="34" charset="0"/>
                <a:cs typeface="Times New Roman" panose="02020603050405020304" pitchFamily="18" charset="0"/>
              </a:rPr>
              <a:t> as the government pursued renewable energy projects. </a:t>
            </a:r>
          </a:p>
          <a:p>
            <a:endParaRPr lang="en-PH" dirty="0"/>
          </a:p>
        </p:txBody>
      </p:sp>
      <p:sp>
        <p:nvSpPr>
          <p:cNvPr id="4" name="Slide Number Placeholder 3"/>
          <p:cNvSpPr>
            <a:spLocks noGrp="1"/>
          </p:cNvSpPr>
          <p:nvPr>
            <p:ph type="sldNum" sz="quarter" idx="5"/>
          </p:nvPr>
        </p:nvSpPr>
        <p:spPr/>
        <p:txBody>
          <a:bodyPr/>
          <a:lstStyle/>
          <a:p>
            <a:fld id="{2F6227C8-8F6B-495E-A776-89DBB438F895}" type="slidenum">
              <a:rPr lang="en-PH" smtClean="0"/>
              <a:t>6</a:t>
            </a:fld>
            <a:endParaRPr lang="en-PH"/>
          </a:p>
        </p:txBody>
      </p:sp>
    </p:spTree>
    <p:extLst>
      <p:ext uri="{BB962C8B-B14F-4D97-AF65-F5344CB8AC3E}">
        <p14:creationId xmlns:p14="http://schemas.microsoft.com/office/powerpoint/2010/main" val="26087385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lnSpc>
                <a:spcPct val="115000"/>
              </a:lnSpc>
              <a:buFont typeface="Symbol" panose="05050102010706020507" pitchFamily="18" charset="2"/>
              <a:buChar char=""/>
            </a:pPr>
            <a:r>
              <a:rPr lang="en-PH" sz="1200" kern="100" dirty="0">
                <a:effectLst/>
                <a:latin typeface="Calibri" panose="020F0502020204030204" pitchFamily="34" charset="0"/>
                <a:ea typeface="Calibri" panose="020F0502020204030204" pitchFamily="34" charset="0"/>
                <a:cs typeface="Times New Roman" panose="02020603050405020304" pitchFamily="18" charset="0"/>
              </a:rPr>
              <a:t>CO2 increased by 66.5 MtCO2e in 2001-2007 as CI, ES, EI and Scale rose.</a:t>
            </a:r>
            <a:endParaRPr lang="en-PH" sz="14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buFont typeface="Symbol" panose="05050102010706020507" pitchFamily="18" charset="2"/>
              <a:buChar char=""/>
            </a:pPr>
            <a:r>
              <a:rPr lang="en-PH" sz="1200" kern="100" dirty="0">
                <a:effectLst/>
                <a:latin typeface="Calibri" panose="020F0502020204030204" pitchFamily="34" charset="0"/>
                <a:ea typeface="Calibri" panose="020F0502020204030204" pitchFamily="34" charset="0"/>
                <a:cs typeface="Times New Roman" panose="02020603050405020304" pitchFamily="18" charset="0"/>
              </a:rPr>
              <a:t>In 2008-2013,  CO2 rose by 21 MtCO2e only, as the positive effect of Scale was offset by  negative contributions of CI, ES and EI.</a:t>
            </a:r>
            <a:endParaRPr lang="en-PH" sz="14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buFont typeface="Symbol" panose="05050102010706020507" pitchFamily="18" charset="2"/>
              <a:buChar char=""/>
            </a:pPr>
            <a:r>
              <a:rPr lang="en-PH" sz="1200" kern="100" dirty="0">
                <a:effectLst/>
                <a:latin typeface="Calibri" panose="020F0502020204030204" pitchFamily="34" charset="0"/>
                <a:ea typeface="Calibri" panose="020F0502020204030204" pitchFamily="34" charset="0"/>
                <a:cs typeface="Times New Roman" panose="02020603050405020304" pitchFamily="18" charset="0"/>
              </a:rPr>
              <a:t>In 2014-2018, the change in CO2 further declined to 2.9 MtCO2e pulled downwards by CI, ES and EI. However, the contribution of scale grew stronger than the previous period. This period saw the largest improvement in energy efficiency with EI shaving 29.3 MtCO2e off the CO2 emissions. </a:t>
            </a:r>
            <a:endParaRPr lang="en-PH" sz="14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15000"/>
              </a:lnSpc>
              <a:spcAft>
                <a:spcPts val="800"/>
              </a:spcAft>
              <a:buFont typeface="Symbol" panose="05050102010706020507" pitchFamily="18" charset="2"/>
              <a:buChar char=""/>
            </a:pPr>
            <a:r>
              <a:rPr lang="en-PH" sz="1200" kern="100" dirty="0">
                <a:effectLst/>
                <a:latin typeface="Calibri" panose="020F0502020204030204" pitchFamily="34" charset="0"/>
                <a:ea typeface="Calibri" panose="020F0502020204030204" pitchFamily="34" charset="0"/>
                <a:cs typeface="Times New Roman" panose="02020603050405020304" pitchFamily="18" charset="0"/>
              </a:rPr>
              <a:t>CO2 emissions started rising in 2019-2023 due to CI and Scale. ES and EI continued to decreased CO2 emissions. </a:t>
            </a:r>
            <a:endParaRPr lang="en-PH" sz="14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PH" dirty="0"/>
          </a:p>
        </p:txBody>
      </p:sp>
      <p:sp>
        <p:nvSpPr>
          <p:cNvPr id="4" name="Slide Number Placeholder 3"/>
          <p:cNvSpPr>
            <a:spLocks noGrp="1"/>
          </p:cNvSpPr>
          <p:nvPr>
            <p:ph type="sldNum" sz="quarter" idx="5"/>
          </p:nvPr>
        </p:nvSpPr>
        <p:spPr/>
        <p:txBody>
          <a:bodyPr/>
          <a:lstStyle/>
          <a:p>
            <a:fld id="{2F6227C8-8F6B-495E-A776-89DBB438F895}" type="slidenum">
              <a:rPr lang="en-PH" smtClean="0"/>
              <a:t>7</a:t>
            </a:fld>
            <a:endParaRPr lang="en-PH"/>
          </a:p>
        </p:txBody>
      </p:sp>
    </p:spTree>
    <p:extLst>
      <p:ext uri="{BB962C8B-B14F-4D97-AF65-F5344CB8AC3E}">
        <p14:creationId xmlns:p14="http://schemas.microsoft.com/office/powerpoint/2010/main" val="3588721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lnSpc>
                <a:spcPct val="115000"/>
              </a:lnSpc>
              <a:buFont typeface="Symbol" panose="05050102010706020507" pitchFamily="18" charset="2"/>
              <a:buChar char=""/>
            </a:pPr>
            <a:r>
              <a:rPr lang="en-PH" sz="1200" kern="100" dirty="0">
                <a:effectLst/>
                <a:latin typeface="Calibri" panose="020F0502020204030204" pitchFamily="34" charset="0"/>
                <a:ea typeface="Calibri" panose="020F0502020204030204" pitchFamily="34" charset="0"/>
                <a:cs typeface="Times New Roman" panose="02020603050405020304" pitchFamily="18" charset="0"/>
              </a:rPr>
              <a:t>Between 2001 and 2007, CO2 emissions increase by 82.2 </a:t>
            </a:r>
            <a:r>
              <a:rPr lang="en-PH" sz="1200" kern="100" dirty="0" err="1">
                <a:effectLst/>
                <a:latin typeface="Calibri" panose="020F0502020204030204" pitchFamily="34" charset="0"/>
                <a:ea typeface="Calibri" panose="020F0502020204030204" pitchFamily="34" charset="0"/>
                <a:cs typeface="Times New Roman" panose="02020603050405020304" pitchFamily="18" charset="0"/>
              </a:rPr>
              <a:t>MtCOe</a:t>
            </a:r>
            <a:r>
              <a:rPr lang="en-PH" sz="1200" kern="100" dirty="0">
                <a:effectLst/>
                <a:latin typeface="Calibri" panose="020F0502020204030204" pitchFamily="34" charset="0"/>
                <a:ea typeface="Calibri" panose="020F0502020204030204" pitchFamily="34" charset="0"/>
                <a:cs typeface="Times New Roman" panose="02020603050405020304" pitchFamily="18" charset="0"/>
              </a:rPr>
              <a:t>. This is attributed to CI, ES and Scale. In contrast, EI posted negative contributions of 32.6 </a:t>
            </a:r>
            <a:r>
              <a:rPr lang="en-PH" sz="1200" kern="100" dirty="0" err="1">
                <a:effectLst/>
                <a:latin typeface="Calibri" panose="020F0502020204030204" pitchFamily="34" charset="0"/>
                <a:ea typeface="Calibri" panose="020F0502020204030204" pitchFamily="34" charset="0"/>
                <a:cs typeface="Times New Roman" panose="02020603050405020304" pitchFamily="18" charset="0"/>
              </a:rPr>
              <a:t>MtCOe</a:t>
            </a:r>
            <a:r>
              <a:rPr lang="en-PH" sz="1200" kern="100" dirty="0">
                <a:effectLst/>
                <a:latin typeface="Calibri" panose="020F0502020204030204" pitchFamily="34" charset="0"/>
                <a:ea typeface="Calibri" panose="020F0502020204030204" pitchFamily="34" charset="0"/>
                <a:cs typeface="Times New Roman" panose="02020603050405020304" pitchFamily="18" charset="0"/>
              </a:rPr>
              <a:t> which implies improvements in energy efficiency. </a:t>
            </a:r>
          </a:p>
          <a:p>
            <a:pPr marL="342900" lvl="0" indent="-342900">
              <a:lnSpc>
                <a:spcPct val="115000"/>
              </a:lnSpc>
              <a:buFont typeface="Symbol" panose="05050102010706020507" pitchFamily="18" charset="2"/>
              <a:buChar char=""/>
            </a:pPr>
            <a:r>
              <a:rPr lang="en-PH" sz="1200" kern="100" dirty="0">
                <a:effectLst/>
                <a:latin typeface="Calibri" panose="020F0502020204030204" pitchFamily="34" charset="0"/>
                <a:ea typeface="Calibri" panose="020F0502020204030204" pitchFamily="34" charset="0"/>
                <a:cs typeface="Times New Roman" panose="02020603050405020304" pitchFamily="18" charset="0"/>
              </a:rPr>
              <a:t>In 2008-2013, Indonesia posted 77.7 </a:t>
            </a:r>
            <a:r>
              <a:rPr lang="en-PH" sz="1200" kern="100" dirty="0" err="1">
                <a:effectLst/>
                <a:latin typeface="Calibri" panose="020F0502020204030204" pitchFamily="34" charset="0"/>
                <a:ea typeface="Calibri" panose="020F0502020204030204" pitchFamily="34" charset="0"/>
                <a:cs typeface="Times New Roman" panose="02020603050405020304" pitchFamily="18" charset="0"/>
              </a:rPr>
              <a:t>MtCOe</a:t>
            </a:r>
            <a:r>
              <a:rPr lang="en-PH" sz="1200" kern="100" dirty="0">
                <a:effectLst/>
                <a:latin typeface="Calibri" panose="020F0502020204030204" pitchFamily="34" charset="0"/>
                <a:ea typeface="Calibri" panose="020F0502020204030204" pitchFamily="34" charset="0"/>
                <a:cs typeface="Times New Roman" panose="02020603050405020304" pitchFamily="18" charset="0"/>
              </a:rPr>
              <a:t> increase in CO2 emissions due mainly to CI and Scale. EI decreased it by of 56.7 </a:t>
            </a:r>
            <a:r>
              <a:rPr lang="en-PH" sz="1200" kern="100" dirty="0" err="1">
                <a:effectLst/>
                <a:latin typeface="Calibri" panose="020F0502020204030204" pitchFamily="34" charset="0"/>
                <a:ea typeface="Calibri" panose="020F0502020204030204" pitchFamily="34" charset="0"/>
                <a:cs typeface="Times New Roman" panose="02020603050405020304" pitchFamily="18" charset="0"/>
              </a:rPr>
              <a:t>MtCOe</a:t>
            </a:r>
            <a:r>
              <a:rPr lang="en-PH" sz="1200" kern="100" dirty="0">
                <a:effectLst/>
                <a:latin typeface="Calibri" panose="020F0502020204030204" pitchFamily="34" charset="0"/>
                <a:ea typeface="Calibri" panose="020F0502020204030204" pitchFamily="34" charset="0"/>
                <a:cs typeface="Times New Roman" panose="02020603050405020304" pitchFamily="18" charset="0"/>
              </a:rPr>
              <a:t> which is the highest decline in EI for Indonesia over the study period. </a:t>
            </a:r>
          </a:p>
          <a:p>
            <a:pPr marL="342900" lvl="0" indent="-342900">
              <a:lnSpc>
                <a:spcPct val="115000"/>
              </a:lnSpc>
              <a:buFont typeface="Symbol" panose="05050102010706020507" pitchFamily="18" charset="2"/>
              <a:buChar char=""/>
            </a:pPr>
            <a:r>
              <a:rPr lang="en-PH" sz="1200" kern="100" dirty="0">
                <a:effectLst/>
                <a:latin typeface="Calibri" panose="020F0502020204030204" pitchFamily="34" charset="0"/>
                <a:ea typeface="Calibri" panose="020F0502020204030204" pitchFamily="34" charset="0"/>
                <a:cs typeface="Times New Roman" panose="02020603050405020304" pitchFamily="18" charset="0"/>
              </a:rPr>
              <a:t>In 2014-2018, CO2 emissions reached 91.4 </a:t>
            </a:r>
            <a:r>
              <a:rPr lang="en-PH" sz="1200" kern="100" dirty="0" err="1">
                <a:effectLst/>
                <a:latin typeface="Calibri" panose="020F0502020204030204" pitchFamily="34" charset="0"/>
                <a:ea typeface="Calibri" panose="020F0502020204030204" pitchFamily="34" charset="0"/>
                <a:cs typeface="Times New Roman" panose="02020603050405020304" pitchFamily="18" charset="0"/>
              </a:rPr>
              <a:t>MtCOe</a:t>
            </a:r>
            <a:r>
              <a:rPr lang="en-PH" sz="1200" kern="100" dirty="0">
                <a:effectLst/>
                <a:latin typeface="Calibri" panose="020F0502020204030204" pitchFamily="34" charset="0"/>
                <a:ea typeface="Calibri" panose="020F0502020204030204" pitchFamily="34" charset="0"/>
                <a:cs typeface="Times New Roman" panose="02020603050405020304" pitchFamily="18" charset="0"/>
              </a:rPr>
              <a:t> propped up by CI and Scale. Both ES and EI have negative contributions.</a:t>
            </a:r>
          </a:p>
          <a:p>
            <a:pPr marL="342900" lvl="0" indent="-342900">
              <a:lnSpc>
                <a:spcPct val="115000"/>
              </a:lnSpc>
              <a:spcAft>
                <a:spcPts val="800"/>
              </a:spcAft>
              <a:buFont typeface="Symbol" panose="05050102010706020507" pitchFamily="18" charset="2"/>
              <a:buChar char=""/>
            </a:pPr>
            <a:r>
              <a:rPr lang="en-PH" sz="1200" kern="100" dirty="0">
                <a:effectLst/>
                <a:latin typeface="Calibri" panose="020F0502020204030204" pitchFamily="34" charset="0"/>
                <a:ea typeface="Calibri" panose="020F0502020204030204" pitchFamily="34" charset="0"/>
                <a:cs typeface="Times New Roman" panose="02020603050405020304" pitchFamily="18" charset="0"/>
              </a:rPr>
              <a:t>In 2019-2023, CO2 emission accelerated its upward trend recording 135 </a:t>
            </a:r>
            <a:r>
              <a:rPr lang="en-PH" sz="1200" kern="100" dirty="0" err="1">
                <a:effectLst/>
                <a:latin typeface="Calibri" panose="020F0502020204030204" pitchFamily="34" charset="0"/>
                <a:ea typeface="Calibri" panose="020F0502020204030204" pitchFamily="34" charset="0"/>
                <a:cs typeface="Times New Roman" panose="02020603050405020304" pitchFamily="18" charset="0"/>
              </a:rPr>
              <a:t>MtCOe</a:t>
            </a:r>
            <a:r>
              <a:rPr lang="en-PH" sz="1200" kern="100" dirty="0">
                <a:effectLst/>
                <a:latin typeface="Calibri" panose="020F0502020204030204" pitchFamily="34" charset="0"/>
                <a:ea typeface="Calibri" panose="020F0502020204030204" pitchFamily="34" charset="0"/>
                <a:cs typeface="Times New Roman" panose="02020603050405020304" pitchFamily="18" charset="0"/>
              </a:rPr>
              <a:t> increase. The drivers were Scale, EI and CI. After posting negative contributions for the previous periods, EI recorded a 68.1 </a:t>
            </a:r>
            <a:r>
              <a:rPr lang="en-PH" sz="1200" kern="100" dirty="0" err="1">
                <a:effectLst/>
                <a:latin typeface="Calibri" panose="020F0502020204030204" pitchFamily="34" charset="0"/>
                <a:ea typeface="Calibri" panose="020F0502020204030204" pitchFamily="34" charset="0"/>
                <a:cs typeface="Times New Roman" panose="02020603050405020304" pitchFamily="18" charset="0"/>
              </a:rPr>
              <a:t>MtCOe</a:t>
            </a:r>
            <a:r>
              <a:rPr lang="en-PH" sz="1200" kern="100" dirty="0">
                <a:effectLst/>
                <a:latin typeface="Calibri" panose="020F0502020204030204" pitchFamily="34" charset="0"/>
                <a:ea typeface="Calibri" panose="020F0502020204030204" pitchFamily="34" charset="0"/>
                <a:cs typeface="Times New Roman" panose="02020603050405020304" pitchFamily="18" charset="0"/>
              </a:rPr>
              <a:t> increase of CO2 emissions. </a:t>
            </a:r>
          </a:p>
          <a:p>
            <a:endParaRPr lang="en-PH" dirty="0"/>
          </a:p>
        </p:txBody>
      </p:sp>
      <p:sp>
        <p:nvSpPr>
          <p:cNvPr id="4" name="Slide Number Placeholder 3"/>
          <p:cNvSpPr>
            <a:spLocks noGrp="1"/>
          </p:cNvSpPr>
          <p:nvPr>
            <p:ph type="sldNum" sz="quarter" idx="5"/>
          </p:nvPr>
        </p:nvSpPr>
        <p:spPr/>
        <p:txBody>
          <a:bodyPr/>
          <a:lstStyle/>
          <a:p>
            <a:fld id="{2F6227C8-8F6B-495E-A776-89DBB438F895}" type="slidenum">
              <a:rPr lang="en-PH" smtClean="0"/>
              <a:t>8</a:t>
            </a:fld>
            <a:endParaRPr lang="en-PH"/>
          </a:p>
        </p:txBody>
      </p:sp>
    </p:spTree>
    <p:extLst>
      <p:ext uri="{BB962C8B-B14F-4D97-AF65-F5344CB8AC3E}">
        <p14:creationId xmlns:p14="http://schemas.microsoft.com/office/powerpoint/2010/main" val="6181058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2C66B2A-AFB1-468D-90A4-CAACEEC052D0}" type="datetimeFigureOut">
              <a:rPr lang="en-PH" smtClean="0"/>
              <a:t>28/09/2026</a:t>
            </a:fld>
            <a:endParaRPr lang="en-PH"/>
          </a:p>
        </p:txBody>
      </p:sp>
      <p:sp>
        <p:nvSpPr>
          <p:cNvPr id="5" name="Footer Placeholder 4"/>
          <p:cNvSpPr>
            <a:spLocks noGrp="1"/>
          </p:cNvSpPr>
          <p:nvPr>
            <p:ph type="ftr" sz="quarter" idx="11"/>
          </p:nvPr>
        </p:nvSpPr>
        <p:spPr/>
        <p:txBody>
          <a:bodyPr/>
          <a:lstStyle/>
          <a:p>
            <a:endParaRPr lang="en-PH"/>
          </a:p>
        </p:txBody>
      </p:sp>
      <p:sp>
        <p:nvSpPr>
          <p:cNvPr id="6" name="Slide Number Placeholder 5"/>
          <p:cNvSpPr>
            <a:spLocks noGrp="1"/>
          </p:cNvSpPr>
          <p:nvPr>
            <p:ph type="sldNum" sz="quarter" idx="12"/>
          </p:nvPr>
        </p:nvSpPr>
        <p:spPr/>
        <p:txBody>
          <a:bodyPr/>
          <a:lstStyle/>
          <a:p>
            <a:fld id="{88F4ADD2-C130-4A37-A522-B40F53C26197}" type="slidenum">
              <a:rPr lang="en-PH" smtClean="0"/>
              <a:t>‹#›</a:t>
            </a:fld>
            <a:endParaRPr lang="en-PH"/>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644329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2C66B2A-AFB1-468D-90A4-CAACEEC052D0}" type="datetimeFigureOut">
              <a:rPr lang="en-PH" smtClean="0"/>
              <a:t>28/09/2026</a:t>
            </a:fld>
            <a:endParaRPr lang="en-PH"/>
          </a:p>
        </p:txBody>
      </p:sp>
      <p:sp>
        <p:nvSpPr>
          <p:cNvPr id="5" name="Footer Placeholder 4"/>
          <p:cNvSpPr>
            <a:spLocks noGrp="1"/>
          </p:cNvSpPr>
          <p:nvPr>
            <p:ph type="ftr" sz="quarter" idx="11"/>
          </p:nvPr>
        </p:nvSpPr>
        <p:spPr/>
        <p:txBody>
          <a:bodyPr/>
          <a:lstStyle/>
          <a:p>
            <a:endParaRPr lang="en-PH"/>
          </a:p>
        </p:txBody>
      </p:sp>
      <p:sp>
        <p:nvSpPr>
          <p:cNvPr id="6" name="Slide Number Placeholder 5"/>
          <p:cNvSpPr>
            <a:spLocks noGrp="1"/>
          </p:cNvSpPr>
          <p:nvPr>
            <p:ph type="sldNum" sz="quarter" idx="12"/>
          </p:nvPr>
        </p:nvSpPr>
        <p:spPr/>
        <p:txBody>
          <a:bodyPr/>
          <a:lstStyle/>
          <a:p>
            <a:fld id="{88F4ADD2-C130-4A37-A522-B40F53C26197}" type="slidenum">
              <a:rPr lang="en-PH" smtClean="0"/>
              <a:t>‹#›</a:t>
            </a:fld>
            <a:endParaRPr lang="en-PH"/>
          </a:p>
        </p:txBody>
      </p:sp>
    </p:spTree>
    <p:extLst>
      <p:ext uri="{BB962C8B-B14F-4D97-AF65-F5344CB8AC3E}">
        <p14:creationId xmlns:p14="http://schemas.microsoft.com/office/powerpoint/2010/main" val="39002750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2C66B2A-AFB1-468D-90A4-CAACEEC052D0}" type="datetimeFigureOut">
              <a:rPr lang="en-PH" smtClean="0"/>
              <a:t>28/09/2026</a:t>
            </a:fld>
            <a:endParaRPr lang="en-PH"/>
          </a:p>
        </p:txBody>
      </p:sp>
      <p:sp>
        <p:nvSpPr>
          <p:cNvPr id="5" name="Footer Placeholder 4"/>
          <p:cNvSpPr>
            <a:spLocks noGrp="1"/>
          </p:cNvSpPr>
          <p:nvPr>
            <p:ph type="ftr" sz="quarter" idx="11"/>
          </p:nvPr>
        </p:nvSpPr>
        <p:spPr/>
        <p:txBody>
          <a:bodyPr/>
          <a:lstStyle/>
          <a:p>
            <a:endParaRPr lang="en-PH"/>
          </a:p>
        </p:txBody>
      </p:sp>
      <p:sp>
        <p:nvSpPr>
          <p:cNvPr id="6" name="Slide Number Placeholder 5"/>
          <p:cNvSpPr>
            <a:spLocks noGrp="1"/>
          </p:cNvSpPr>
          <p:nvPr>
            <p:ph type="sldNum" sz="quarter" idx="12"/>
          </p:nvPr>
        </p:nvSpPr>
        <p:spPr/>
        <p:txBody>
          <a:bodyPr/>
          <a:lstStyle/>
          <a:p>
            <a:fld id="{88F4ADD2-C130-4A37-A522-B40F53C26197}" type="slidenum">
              <a:rPr lang="en-PH" smtClean="0"/>
              <a:t>‹#›</a:t>
            </a:fld>
            <a:endParaRPr lang="en-PH"/>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312830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8"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2C66B2A-AFB1-468D-90A4-CAACEEC052D0}" type="datetimeFigureOut">
              <a:rPr lang="en-PH" smtClean="0"/>
              <a:t>28/09/2026</a:t>
            </a:fld>
            <a:endParaRPr lang="en-PH"/>
          </a:p>
        </p:txBody>
      </p:sp>
      <p:sp>
        <p:nvSpPr>
          <p:cNvPr id="6" name="Footer Placeholder 5"/>
          <p:cNvSpPr>
            <a:spLocks noGrp="1"/>
          </p:cNvSpPr>
          <p:nvPr>
            <p:ph type="ftr" sz="quarter" idx="11"/>
          </p:nvPr>
        </p:nvSpPr>
        <p:spPr/>
        <p:txBody>
          <a:bodyPr/>
          <a:lstStyle/>
          <a:p>
            <a:endParaRPr lang="en-PH"/>
          </a:p>
        </p:txBody>
      </p:sp>
      <p:sp>
        <p:nvSpPr>
          <p:cNvPr id="7" name="Slide Number Placeholder 6"/>
          <p:cNvSpPr>
            <a:spLocks noGrp="1"/>
          </p:cNvSpPr>
          <p:nvPr>
            <p:ph type="sldNum" sz="quarter" idx="12"/>
          </p:nvPr>
        </p:nvSpPr>
        <p:spPr/>
        <p:txBody>
          <a:bodyPr/>
          <a:lstStyle/>
          <a:p>
            <a:fld id="{88F4ADD2-C130-4A37-A522-B40F53C26197}" type="slidenum">
              <a:rPr lang="en-PH" smtClean="0"/>
              <a:t>‹#›</a:t>
            </a:fld>
            <a:endParaRPr lang="en-PH"/>
          </a:p>
        </p:txBody>
      </p:sp>
    </p:spTree>
    <p:extLst>
      <p:ext uri="{BB962C8B-B14F-4D97-AF65-F5344CB8AC3E}">
        <p14:creationId xmlns:p14="http://schemas.microsoft.com/office/powerpoint/2010/main" val="42721706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2C66B2A-AFB1-468D-90A4-CAACEEC052D0}" type="datetimeFigureOut">
              <a:rPr lang="en-PH" smtClean="0"/>
              <a:t>28/09/2026</a:t>
            </a:fld>
            <a:endParaRPr lang="en-PH"/>
          </a:p>
        </p:txBody>
      </p:sp>
      <p:sp>
        <p:nvSpPr>
          <p:cNvPr id="8" name="Footer Placeholder 7"/>
          <p:cNvSpPr>
            <a:spLocks noGrp="1"/>
          </p:cNvSpPr>
          <p:nvPr>
            <p:ph type="ftr" sz="quarter" idx="11"/>
          </p:nvPr>
        </p:nvSpPr>
        <p:spPr/>
        <p:txBody>
          <a:bodyPr/>
          <a:lstStyle/>
          <a:p>
            <a:endParaRPr lang="en-PH"/>
          </a:p>
        </p:txBody>
      </p:sp>
      <p:sp>
        <p:nvSpPr>
          <p:cNvPr id="9" name="Slide Number Placeholder 8"/>
          <p:cNvSpPr>
            <a:spLocks noGrp="1"/>
          </p:cNvSpPr>
          <p:nvPr>
            <p:ph type="sldNum" sz="quarter" idx="12"/>
          </p:nvPr>
        </p:nvSpPr>
        <p:spPr/>
        <p:txBody>
          <a:bodyPr/>
          <a:lstStyle/>
          <a:p>
            <a:fld id="{88F4ADD2-C130-4A37-A522-B40F53C26197}" type="slidenum">
              <a:rPr lang="en-PH" smtClean="0"/>
              <a:t>‹#›</a:t>
            </a:fld>
            <a:endParaRPr lang="en-PH"/>
          </a:p>
        </p:txBody>
      </p:sp>
    </p:spTree>
    <p:extLst>
      <p:ext uri="{BB962C8B-B14F-4D97-AF65-F5344CB8AC3E}">
        <p14:creationId xmlns:p14="http://schemas.microsoft.com/office/powerpoint/2010/main" val="19816700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2C66B2A-AFB1-468D-90A4-CAACEEC052D0}" type="datetimeFigureOut">
              <a:rPr lang="en-PH" smtClean="0"/>
              <a:t>28/09/2026</a:t>
            </a:fld>
            <a:endParaRPr lang="en-PH"/>
          </a:p>
        </p:txBody>
      </p:sp>
      <p:sp>
        <p:nvSpPr>
          <p:cNvPr id="4" name="Footer Placeholder 3"/>
          <p:cNvSpPr>
            <a:spLocks noGrp="1"/>
          </p:cNvSpPr>
          <p:nvPr>
            <p:ph type="ftr" sz="quarter" idx="11"/>
          </p:nvPr>
        </p:nvSpPr>
        <p:spPr/>
        <p:txBody>
          <a:bodyPr/>
          <a:lstStyle/>
          <a:p>
            <a:endParaRPr lang="en-PH"/>
          </a:p>
        </p:txBody>
      </p:sp>
      <p:sp>
        <p:nvSpPr>
          <p:cNvPr id="5" name="Slide Number Placeholder 4"/>
          <p:cNvSpPr>
            <a:spLocks noGrp="1"/>
          </p:cNvSpPr>
          <p:nvPr>
            <p:ph type="sldNum" sz="quarter" idx="12"/>
          </p:nvPr>
        </p:nvSpPr>
        <p:spPr/>
        <p:txBody>
          <a:bodyPr/>
          <a:lstStyle/>
          <a:p>
            <a:fld id="{88F4ADD2-C130-4A37-A522-B40F53C26197}" type="slidenum">
              <a:rPr lang="en-PH" smtClean="0"/>
              <a:t>‹#›</a:t>
            </a:fld>
            <a:endParaRPr lang="en-PH"/>
          </a:p>
        </p:txBody>
      </p:sp>
    </p:spTree>
    <p:extLst>
      <p:ext uri="{BB962C8B-B14F-4D97-AF65-F5344CB8AC3E}">
        <p14:creationId xmlns:p14="http://schemas.microsoft.com/office/powerpoint/2010/main" val="16578998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52C66B2A-AFB1-468D-90A4-CAACEEC052D0}" type="datetimeFigureOut">
              <a:rPr lang="en-PH" smtClean="0"/>
              <a:t>28/09/2026</a:t>
            </a:fld>
            <a:endParaRPr lang="en-PH"/>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PH"/>
          </a:p>
        </p:txBody>
      </p:sp>
      <p:sp>
        <p:nvSpPr>
          <p:cNvPr id="9" name="Slide Number Placeholder 8"/>
          <p:cNvSpPr>
            <a:spLocks noGrp="1"/>
          </p:cNvSpPr>
          <p:nvPr>
            <p:ph type="sldNum" sz="quarter" idx="12"/>
          </p:nvPr>
        </p:nvSpPr>
        <p:spPr/>
        <p:txBody>
          <a:bodyPr/>
          <a:lstStyle/>
          <a:p>
            <a:fld id="{88F4ADD2-C130-4A37-A522-B40F53C26197}" type="slidenum">
              <a:rPr lang="en-PH" smtClean="0"/>
              <a:t>‹#›</a:t>
            </a:fld>
            <a:endParaRPr lang="en-PH"/>
          </a:p>
        </p:txBody>
      </p:sp>
    </p:spTree>
    <p:extLst>
      <p:ext uri="{BB962C8B-B14F-4D97-AF65-F5344CB8AC3E}">
        <p14:creationId xmlns:p14="http://schemas.microsoft.com/office/powerpoint/2010/main" val="42679751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52C66B2A-AFB1-468D-90A4-CAACEEC052D0}" type="datetimeFigureOut">
              <a:rPr lang="en-PH" smtClean="0"/>
              <a:t>28/09/2026</a:t>
            </a:fld>
            <a:endParaRPr lang="en-PH"/>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PH"/>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88F4ADD2-C130-4A37-A522-B40F53C26197}" type="slidenum">
              <a:rPr lang="en-PH" smtClean="0"/>
              <a:t>‹#›</a:t>
            </a:fld>
            <a:endParaRPr lang="en-PH"/>
          </a:p>
        </p:txBody>
      </p:sp>
    </p:spTree>
    <p:extLst>
      <p:ext uri="{BB962C8B-B14F-4D97-AF65-F5344CB8AC3E}">
        <p14:creationId xmlns:p14="http://schemas.microsoft.com/office/powerpoint/2010/main" val="11633405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2C66B2A-AFB1-468D-90A4-CAACEEC052D0}" type="datetimeFigureOut">
              <a:rPr lang="en-PH" smtClean="0"/>
              <a:t>28/09/2026</a:t>
            </a:fld>
            <a:endParaRPr lang="en-PH"/>
          </a:p>
        </p:txBody>
      </p:sp>
      <p:sp>
        <p:nvSpPr>
          <p:cNvPr id="6" name="Footer Placeholder 5"/>
          <p:cNvSpPr>
            <a:spLocks noGrp="1"/>
          </p:cNvSpPr>
          <p:nvPr>
            <p:ph type="ftr" sz="quarter" idx="11"/>
          </p:nvPr>
        </p:nvSpPr>
        <p:spPr/>
        <p:txBody>
          <a:bodyPr/>
          <a:lstStyle/>
          <a:p>
            <a:endParaRPr lang="en-PH"/>
          </a:p>
        </p:txBody>
      </p:sp>
      <p:sp>
        <p:nvSpPr>
          <p:cNvPr id="7" name="Slide Number Placeholder 6"/>
          <p:cNvSpPr>
            <a:spLocks noGrp="1"/>
          </p:cNvSpPr>
          <p:nvPr>
            <p:ph type="sldNum" sz="quarter" idx="12"/>
          </p:nvPr>
        </p:nvSpPr>
        <p:spPr/>
        <p:txBody>
          <a:bodyPr/>
          <a:lstStyle/>
          <a:p>
            <a:fld id="{88F4ADD2-C130-4A37-A522-B40F53C26197}" type="slidenum">
              <a:rPr lang="en-PH" smtClean="0"/>
              <a:t>‹#›</a:t>
            </a:fld>
            <a:endParaRPr lang="en-PH"/>
          </a:p>
        </p:txBody>
      </p:sp>
    </p:spTree>
    <p:extLst>
      <p:ext uri="{BB962C8B-B14F-4D97-AF65-F5344CB8AC3E}">
        <p14:creationId xmlns:p14="http://schemas.microsoft.com/office/powerpoint/2010/main" val="28864944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2C66B2A-AFB1-468D-90A4-CAACEEC052D0}" type="datetimeFigureOut">
              <a:rPr lang="en-PH" smtClean="0"/>
              <a:t>28/09/2026</a:t>
            </a:fld>
            <a:endParaRPr lang="en-PH"/>
          </a:p>
        </p:txBody>
      </p:sp>
      <p:sp>
        <p:nvSpPr>
          <p:cNvPr id="5" name="Footer Placeholder 4"/>
          <p:cNvSpPr>
            <a:spLocks noGrp="1"/>
          </p:cNvSpPr>
          <p:nvPr>
            <p:ph type="ftr" sz="quarter" idx="11"/>
          </p:nvPr>
        </p:nvSpPr>
        <p:spPr/>
        <p:txBody>
          <a:bodyPr/>
          <a:lstStyle/>
          <a:p>
            <a:endParaRPr lang="en-PH"/>
          </a:p>
        </p:txBody>
      </p:sp>
      <p:sp>
        <p:nvSpPr>
          <p:cNvPr id="6" name="Slide Number Placeholder 5"/>
          <p:cNvSpPr>
            <a:spLocks noGrp="1"/>
          </p:cNvSpPr>
          <p:nvPr>
            <p:ph type="sldNum" sz="quarter" idx="12"/>
          </p:nvPr>
        </p:nvSpPr>
        <p:spPr/>
        <p:txBody>
          <a:bodyPr/>
          <a:lstStyle/>
          <a:p>
            <a:fld id="{88F4ADD2-C130-4A37-A522-B40F53C26197}" type="slidenum">
              <a:rPr lang="en-PH" smtClean="0"/>
              <a:t>‹#›</a:t>
            </a:fld>
            <a:endParaRPr lang="en-PH"/>
          </a:p>
        </p:txBody>
      </p:sp>
    </p:spTree>
    <p:extLst>
      <p:ext uri="{BB962C8B-B14F-4D97-AF65-F5344CB8AC3E}">
        <p14:creationId xmlns:p14="http://schemas.microsoft.com/office/powerpoint/2010/main" val="15838048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2C66B2A-AFB1-468D-90A4-CAACEEC052D0}" type="datetimeFigureOut">
              <a:rPr lang="en-PH" smtClean="0"/>
              <a:t>28/09/2026</a:t>
            </a:fld>
            <a:endParaRPr lang="en-PH"/>
          </a:p>
        </p:txBody>
      </p:sp>
      <p:sp>
        <p:nvSpPr>
          <p:cNvPr id="5" name="Footer Placeholder 4"/>
          <p:cNvSpPr>
            <a:spLocks noGrp="1"/>
          </p:cNvSpPr>
          <p:nvPr>
            <p:ph type="ftr" sz="quarter" idx="11"/>
          </p:nvPr>
        </p:nvSpPr>
        <p:spPr/>
        <p:txBody>
          <a:bodyPr/>
          <a:lstStyle/>
          <a:p>
            <a:endParaRPr lang="en-PH"/>
          </a:p>
        </p:txBody>
      </p:sp>
      <p:sp>
        <p:nvSpPr>
          <p:cNvPr id="6" name="Slide Number Placeholder 5"/>
          <p:cNvSpPr>
            <a:spLocks noGrp="1"/>
          </p:cNvSpPr>
          <p:nvPr>
            <p:ph type="sldNum" sz="quarter" idx="12"/>
          </p:nvPr>
        </p:nvSpPr>
        <p:spPr/>
        <p:txBody>
          <a:bodyPr/>
          <a:lstStyle/>
          <a:p>
            <a:fld id="{88F4ADD2-C130-4A37-A522-B40F53C26197}" type="slidenum">
              <a:rPr lang="en-PH" smtClean="0"/>
              <a:t>‹#›</a:t>
            </a:fld>
            <a:endParaRPr lang="en-PH"/>
          </a:p>
        </p:txBody>
      </p:sp>
    </p:spTree>
    <p:extLst>
      <p:ext uri="{BB962C8B-B14F-4D97-AF65-F5344CB8AC3E}">
        <p14:creationId xmlns:p14="http://schemas.microsoft.com/office/powerpoint/2010/main" val="22775303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52C66B2A-AFB1-468D-90A4-CAACEEC052D0}" type="datetimeFigureOut">
              <a:rPr lang="en-PH" smtClean="0"/>
              <a:t>28/09/2026</a:t>
            </a:fld>
            <a:endParaRPr lang="en-PH"/>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PH"/>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88F4ADD2-C130-4A37-A522-B40F53C26197}" type="slidenum">
              <a:rPr lang="en-PH" smtClean="0"/>
              <a:t>‹#›</a:t>
            </a:fld>
            <a:endParaRPr lang="en-PH"/>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47530281"/>
      </p:ext>
    </p:extLst>
  </p:cSld>
  <p:clrMap bg1="lt1" tx1="dk1" bg2="lt2" tx2="dk2" accent1="accent1" accent2="accent2" accent3="accent3" accent4="accent4" accent5="accent5" accent6="accent6" hlink="hlink" folHlink="folHlink"/>
  <p:sldLayoutIdLst>
    <p:sldLayoutId id="2147483856" r:id="rId1"/>
    <p:sldLayoutId id="2147483857" r:id="rId2"/>
    <p:sldLayoutId id="2147483858" r:id="rId3"/>
    <p:sldLayoutId id="2147483859" r:id="rId4"/>
    <p:sldLayoutId id="2147483860" r:id="rId5"/>
    <p:sldLayoutId id="2147483861" r:id="rId6"/>
    <p:sldLayoutId id="2147483862" r:id="rId7"/>
    <p:sldLayoutId id="2147483863" r:id="rId8"/>
    <p:sldLayoutId id="2147483864" r:id="rId9"/>
    <p:sldLayoutId id="2147483865" r:id="rId10"/>
    <p:sldLayoutId id="2147483866"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DDF39B-52FF-0E9E-1198-3FF8952FB4CB}"/>
              </a:ext>
            </a:extLst>
          </p:cNvPr>
          <p:cNvSpPr>
            <a:spLocks noGrp="1"/>
          </p:cNvSpPr>
          <p:nvPr>
            <p:ph type="ctrTitle"/>
          </p:nvPr>
        </p:nvSpPr>
        <p:spPr>
          <a:xfrm>
            <a:off x="1736332" y="1022279"/>
            <a:ext cx="8931667" cy="2765086"/>
          </a:xfrm>
        </p:spPr>
        <p:txBody>
          <a:bodyPr>
            <a:normAutofit/>
          </a:bodyPr>
          <a:lstStyle/>
          <a:p>
            <a:r>
              <a:rPr lang="en-PH" sz="6000" b="1" dirty="0"/>
              <a:t>Energy Efficiency Effects on the Carbon Emissions of Selected ASEAN Countries</a:t>
            </a:r>
            <a:endParaRPr lang="en-PH" sz="6000" dirty="0"/>
          </a:p>
        </p:txBody>
      </p:sp>
      <p:sp>
        <p:nvSpPr>
          <p:cNvPr id="3" name="Subtitle 2">
            <a:extLst>
              <a:ext uri="{FF2B5EF4-FFF2-40B4-BE49-F238E27FC236}">
                <a16:creationId xmlns:a16="http://schemas.microsoft.com/office/drawing/2014/main" id="{E6D80073-7377-B2A0-C42B-95E913F9CCF8}"/>
              </a:ext>
            </a:extLst>
          </p:cNvPr>
          <p:cNvSpPr>
            <a:spLocks noGrp="1"/>
          </p:cNvSpPr>
          <p:nvPr>
            <p:ph type="subTitle" idx="1"/>
          </p:nvPr>
        </p:nvSpPr>
        <p:spPr>
          <a:xfrm>
            <a:off x="1524000" y="4458985"/>
            <a:ext cx="9144000" cy="1376736"/>
          </a:xfrm>
        </p:spPr>
        <p:txBody>
          <a:bodyPr>
            <a:normAutofit lnSpcReduction="10000"/>
          </a:bodyPr>
          <a:lstStyle/>
          <a:p>
            <a:r>
              <a:rPr lang="en-PH" dirty="0">
                <a:latin typeface="+mn-lt"/>
              </a:rPr>
              <a:t>Dr. Cristina Alfonso</a:t>
            </a:r>
          </a:p>
          <a:p>
            <a:r>
              <a:rPr lang="en-PH" dirty="0">
                <a:latin typeface="+mn-lt"/>
              </a:rPr>
              <a:t>Research Associate (Energy Infrastructure) </a:t>
            </a:r>
          </a:p>
          <a:p>
            <a:r>
              <a:rPr lang="en-PH" dirty="0">
                <a:latin typeface="+mn-lt"/>
              </a:rPr>
              <a:t>Asian Development Bank</a:t>
            </a:r>
          </a:p>
        </p:txBody>
      </p:sp>
    </p:spTree>
    <p:extLst>
      <p:ext uri="{BB962C8B-B14F-4D97-AF65-F5344CB8AC3E}">
        <p14:creationId xmlns:p14="http://schemas.microsoft.com/office/powerpoint/2010/main" val="23514024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264594-6FB8-EF0D-B669-0A22D49FD79D}"/>
              </a:ext>
            </a:extLst>
          </p:cNvPr>
          <p:cNvSpPr>
            <a:spLocks noGrp="1"/>
          </p:cNvSpPr>
          <p:nvPr>
            <p:ph type="title"/>
          </p:nvPr>
        </p:nvSpPr>
        <p:spPr>
          <a:xfrm>
            <a:off x="838200" y="681037"/>
            <a:ext cx="10515600" cy="832208"/>
          </a:xfrm>
        </p:spPr>
        <p:txBody>
          <a:bodyPr>
            <a:normAutofit/>
          </a:bodyPr>
          <a:lstStyle/>
          <a:p>
            <a:r>
              <a:rPr lang="en-PH" sz="3600" dirty="0"/>
              <a:t>Objectives of the Study</a:t>
            </a:r>
          </a:p>
        </p:txBody>
      </p:sp>
      <p:sp>
        <p:nvSpPr>
          <p:cNvPr id="3" name="Content Placeholder 2">
            <a:extLst>
              <a:ext uri="{FF2B5EF4-FFF2-40B4-BE49-F238E27FC236}">
                <a16:creationId xmlns:a16="http://schemas.microsoft.com/office/drawing/2014/main" id="{AB361A0D-F0A9-C4B1-8BCC-67F529E235B5}"/>
              </a:ext>
            </a:extLst>
          </p:cNvPr>
          <p:cNvSpPr>
            <a:spLocks noGrp="1"/>
          </p:cNvSpPr>
          <p:nvPr>
            <p:ph idx="1"/>
          </p:nvPr>
        </p:nvSpPr>
        <p:spPr>
          <a:xfrm>
            <a:off x="838200" y="2013734"/>
            <a:ext cx="10515600" cy="4163229"/>
          </a:xfrm>
        </p:spPr>
        <p:txBody>
          <a:bodyPr/>
          <a:lstStyle/>
          <a:p>
            <a:pPr marL="514350" indent="-514350">
              <a:buFont typeface="+mj-lt"/>
              <a:buAutoNum type="arabicPeriod"/>
            </a:pPr>
            <a:r>
              <a:rPr lang="en-PH" sz="2800" dirty="0"/>
              <a:t>Show how energy efficiency can address mitigation of carbon dioxide emissions.</a:t>
            </a:r>
          </a:p>
          <a:p>
            <a:pPr marL="514350" indent="-514350">
              <a:buFont typeface="+mj-lt"/>
              <a:buAutoNum type="arabicPeriod"/>
            </a:pPr>
            <a:r>
              <a:rPr lang="en-PH" sz="2800" dirty="0"/>
              <a:t>Evaluate the effectiveness of </a:t>
            </a:r>
            <a:r>
              <a:rPr lang="en-PH" sz="2800" dirty="0">
                <a:effectLst/>
                <a:latin typeface="Calibri" panose="020F0502020204030204" pitchFamily="34" charset="0"/>
                <a:ea typeface="Calibri" panose="020F0502020204030204" pitchFamily="34" charset="0"/>
                <a:cs typeface="Times New Roman" panose="02020603050405020304" pitchFamily="18" charset="0"/>
              </a:rPr>
              <a:t>energy efficiency measures in </a:t>
            </a:r>
            <a:r>
              <a:rPr lang="en-US" sz="2800" dirty="0">
                <a:effectLst/>
                <a:latin typeface="Calibri" panose="020F0502020204030204" pitchFamily="34" charset="0"/>
                <a:ea typeface="Calibri" panose="020F0502020204030204" pitchFamily="34" charset="0"/>
                <a:cs typeface="Times New Roman" panose="02020603050405020304" pitchFamily="18" charset="0"/>
              </a:rPr>
              <a:t>the Philippines, Indonesia, and Malaysia.</a:t>
            </a:r>
          </a:p>
          <a:p>
            <a:pPr marL="514350" indent="-514350">
              <a:buFont typeface="+mj-lt"/>
              <a:buAutoNum type="arabicPeriod"/>
            </a:pPr>
            <a:r>
              <a:rPr lang="en-US" sz="2800" dirty="0">
                <a:latin typeface="Calibri" panose="020F0502020204030204" pitchFamily="34" charset="0"/>
                <a:ea typeface="Calibri" panose="020F0502020204030204" pitchFamily="34" charset="0"/>
                <a:cs typeface="Times New Roman" panose="02020603050405020304" pitchFamily="18" charset="0"/>
              </a:rPr>
              <a:t>Show the effect of the energy mix on carbon emissions.</a:t>
            </a:r>
          </a:p>
          <a:p>
            <a:pPr marL="514350" indent="-514350">
              <a:buFont typeface="+mj-lt"/>
              <a:buAutoNum type="arabicPeriod"/>
            </a:pPr>
            <a:r>
              <a:rPr lang="en-US" sz="2800" dirty="0">
                <a:latin typeface="Calibri" panose="020F0502020204030204" pitchFamily="34" charset="0"/>
                <a:ea typeface="Calibri" panose="020F0502020204030204" pitchFamily="34" charset="0"/>
                <a:cs typeface="Times New Roman" panose="02020603050405020304" pitchFamily="18" charset="0"/>
              </a:rPr>
              <a:t>Discuss the energy efficiency policies of each country and barriers to lowering energy intensity. </a:t>
            </a:r>
          </a:p>
          <a:p>
            <a:pPr marL="514350" indent="-514350">
              <a:buFont typeface="+mj-lt"/>
              <a:buAutoNum type="arabicPeriod"/>
            </a:pPr>
            <a:endParaRPr lang="en-US" dirty="0">
              <a:latin typeface="Calibri" panose="020F0502020204030204" pitchFamily="34" charset="0"/>
              <a:ea typeface="Calibri" panose="020F0502020204030204" pitchFamily="34" charset="0"/>
              <a:cs typeface="Times New Roman" panose="02020603050405020304" pitchFamily="18" charset="0"/>
            </a:endParaRPr>
          </a:p>
          <a:p>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endParaRPr lang="en-PH" dirty="0"/>
          </a:p>
        </p:txBody>
      </p:sp>
    </p:spTree>
    <p:extLst>
      <p:ext uri="{BB962C8B-B14F-4D97-AF65-F5344CB8AC3E}">
        <p14:creationId xmlns:p14="http://schemas.microsoft.com/office/powerpoint/2010/main" val="22158076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2046D3-2B7E-7CCF-5404-5D5927DB58BF}"/>
              </a:ext>
            </a:extLst>
          </p:cNvPr>
          <p:cNvSpPr>
            <a:spLocks noGrp="1"/>
          </p:cNvSpPr>
          <p:nvPr>
            <p:ph type="title"/>
          </p:nvPr>
        </p:nvSpPr>
        <p:spPr>
          <a:xfrm>
            <a:off x="838200" y="365126"/>
            <a:ext cx="10515600" cy="631468"/>
          </a:xfrm>
        </p:spPr>
        <p:txBody>
          <a:bodyPr>
            <a:normAutofit/>
          </a:bodyPr>
          <a:lstStyle/>
          <a:p>
            <a:r>
              <a:rPr lang="en-PH" sz="3600" dirty="0"/>
              <a:t>Review of Literature</a:t>
            </a:r>
          </a:p>
        </p:txBody>
      </p:sp>
      <p:pic>
        <p:nvPicPr>
          <p:cNvPr id="9" name="Content Placeholder 8">
            <a:extLst>
              <a:ext uri="{FF2B5EF4-FFF2-40B4-BE49-F238E27FC236}">
                <a16:creationId xmlns:a16="http://schemas.microsoft.com/office/drawing/2014/main" id="{D4776D95-44DC-F825-7BC8-846182005ABD}"/>
              </a:ext>
            </a:extLst>
          </p:cNvPr>
          <p:cNvPicPr>
            <a:picLocks noGrp="1" noChangeAspect="1"/>
          </p:cNvPicPr>
          <p:nvPr>
            <p:ph idx="1"/>
          </p:nvPr>
        </p:nvPicPr>
        <p:blipFill>
          <a:blip r:embed="rId2"/>
          <a:stretch>
            <a:fillRect/>
          </a:stretch>
        </p:blipFill>
        <p:spPr>
          <a:xfrm>
            <a:off x="741145" y="1241659"/>
            <a:ext cx="10905423" cy="4697127"/>
          </a:xfrm>
          <a:prstGeom prst="rect">
            <a:avLst/>
          </a:prstGeom>
        </p:spPr>
      </p:pic>
    </p:spTree>
    <p:extLst>
      <p:ext uri="{BB962C8B-B14F-4D97-AF65-F5344CB8AC3E}">
        <p14:creationId xmlns:p14="http://schemas.microsoft.com/office/powerpoint/2010/main" val="13783953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FD7191-E726-6963-6E6C-C56FEF833091}"/>
              </a:ext>
            </a:extLst>
          </p:cNvPr>
          <p:cNvSpPr>
            <a:spLocks noGrp="1"/>
          </p:cNvSpPr>
          <p:nvPr>
            <p:ph type="title"/>
          </p:nvPr>
        </p:nvSpPr>
        <p:spPr>
          <a:xfrm>
            <a:off x="838200" y="462336"/>
            <a:ext cx="10515600" cy="904127"/>
          </a:xfrm>
        </p:spPr>
        <p:txBody>
          <a:bodyPr>
            <a:normAutofit/>
          </a:bodyPr>
          <a:lstStyle/>
          <a:p>
            <a:r>
              <a:rPr lang="en-PH" sz="3600" dirty="0"/>
              <a:t>Methodology</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7DEFF718-EB55-8B7C-F562-205460EFDC59}"/>
                  </a:ext>
                </a:extLst>
              </p:cNvPr>
              <p:cNvSpPr>
                <a:spLocks noGrp="1"/>
              </p:cNvSpPr>
              <p:nvPr>
                <p:ph idx="1"/>
              </p:nvPr>
            </p:nvSpPr>
            <p:spPr>
              <a:xfrm>
                <a:off x="838200" y="2065106"/>
                <a:ext cx="10515600" cy="4427768"/>
              </a:xfrm>
            </p:spPr>
            <p:txBody>
              <a:bodyPr>
                <a:normAutofit fontScale="25000" lnSpcReduction="20000"/>
              </a:bodyPr>
              <a:lstStyle/>
              <a:p>
                <a:r>
                  <a:rPr lang="en-US" sz="8000" dirty="0"/>
                  <a:t>The additive decomposition procedure is followed in the CO2 analysis based on Ang (2005) and Fuji and Managi (2012).  CO2 emissions can be decomposed into:</a:t>
                </a:r>
                <a:endParaRPr lang="en-PH" sz="8000" dirty="0"/>
              </a:p>
              <a:p>
                <a:endParaRPr lang="en-PH" sz="5000" dirty="0"/>
              </a:p>
              <a:p>
                <a:endParaRPr lang="en-PH" dirty="0"/>
              </a:p>
              <a:p>
                <a:pPr marL="0" indent="0">
                  <a:buNone/>
                </a:pPr>
                <a:endParaRPr lang="en-PH" dirty="0"/>
              </a:p>
              <a:p>
                <a:pPr marL="0" indent="0">
                  <a:buNone/>
                </a:pPr>
                <a:endParaRPr lang="en-PH" dirty="0"/>
              </a:p>
              <a:p>
                <a:pPr indent="457200" algn="just">
                  <a:lnSpc>
                    <a:spcPct val="100000"/>
                  </a:lnSpc>
                  <a:spcAft>
                    <a:spcPts val="600"/>
                  </a:spcAft>
                  <a:buNone/>
                </a:pPr>
                <a:endParaRPr lang="en-US" sz="2000" dirty="0"/>
              </a:p>
              <a:p>
                <a:pPr indent="457200" algn="just">
                  <a:lnSpc>
                    <a:spcPct val="100000"/>
                  </a:lnSpc>
                  <a:spcAft>
                    <a:spcPts val="600"/>
                  </a:spcAft>
                  <a:buNone/>
                </a:pPr>
                <a:endParaRPr lang="en-US" dirty="0"/>
              </a:p>
              <a:p>
                <a:pPr indent="457200" algn="just">
                  <a:lnSpc>
                    <a:spcPct val="100000"/>
                  </a:lnSpc>
                  <a:spcAft>
                    <a:spcPts val="600"/>
                  </a:spcAft>
                  <a:buNone/>
                </a:pPr>
                <a:endParaRPr lang="en-US" sz="8000" dirty="0"/>
              </a:p>
              <a:p>
                <a:pPr indent="457200" algn="just">
                  <a:lnSpc>
                    <a:spcPct val="100000"/>
                  </a:lnSpc>
                  <a:spcAft>
                    <a:spcPts val="600"/>
                  </a:spcAft>
                  <a:buNone/>
                </a:pPr>
                <a:r>
                  <a:rPr lang="en-US" sz="8000" dirty="0"/>
                  <a:t>Where </a:t>
                </a:r>
                <a14:m>
                  <m:oMath xmlns:m="http://schemas.openxmlformats.org/officeDocument/2006/math">
                    <m:r>
                      <a:rPr lang="en-US" sz="8000">
                        <a:latin typeface="Cambria Math" panose="02040503050406030204" pitchFamily="18" charset="0"/>
                      </a:rPr>
                      <m:t>𝑖</m:t>
                    </m:r>
                  </m:oMath>
                </a14:m>
                <a:r>
                  <a:rPr lang="en-US" sz="8000" dirty="0"/>
                  <a:t> refers to the sum of fuel coal, oil, gas and electricity, j is country, CO2 is CO2 emissions, E is the energy use, and GDP is the gross domestic product.</a:t>
                </a:r>
                <a:endParaRPr lang="en-PH" sz="8000" dirty="0"/>
              </a:p>
              <a:p>
                <a:r>
                  <a:rPr lang="en-US" sz="8000" dirty="0"/>
                  <a:t>CO2 can be decomposed into four factors: carbon intensity (CI), energy share (ES), energy intensity (EI), and the scale effect (SCALE). </a:t>
                </a:r>
                <a:endParaRPr lang="en-PH" sz="8000" dirty="0"/>
              </a:p>
              <a:p>
                <a:endParaRPr lang="en-PH" sz="8000" dirty="0"/>
              </a:p>
              <a:p>
                <a:endParaRPr lang="en-PH" dirty="0"/>
              </a:p>
              <a:p>
                <a:endParaRPr lang="en-PH" dirty="0"/>
              </a:p>
              <a:p>
                <a:endParaRPr lang="en-PH" dirty="0"/>
              </a:p>
            </p:txBody>
          </p:sp>
        </mc:Choice>
        <mc:Fallback xmlns="">
          <p:sp>
            <p:nvSpPr>
              <p:cNvPr id="3" name="Content Placeholder 2">
                <a:extLst>
                  <a:ext uri="{FF2B5EF4-FFF2-40B4-BE49-F238E27FC236}">
                    <a16:creationId xmlns:a16="http://schemas.microsoft.com/office/drawing/2014/main" id="{7DEFF718-EB55-8B7C-F562-205460EFDC59}"/>
                  </a:ext>
                </a:extLst>
              </p:cNvPr>
              <p:cNvSpPr>
                <a:spLocks noGrp="1" noRot="1" noChangeAspect="1" noMove="1" noResize="1" noEditPoints="1" noAdjustHandles="1" noChangeArrowheads="1" noChangeShapeType="1" noTextEdit="1"/>
              </p:cNvSpPr>
              <p:nvPr>
                <p:ph idx="1"/>
              </p:nvPr>
            </p:nvSpPr>
            <p:spPr>
              <a:xfrm>
                <a:off x="838200" y="2065106"/>
                <a:ext cx="10515600" cy="4427768"/>
              </a:xfrm>
              <a:blipFill>
                <a:blip r:embed="rId3"/>
                <a:stretch>
                  <a:fillRect l="-638" t="-2617" r="-1449"/>
                </a:stretch>
              </a:blipFill>
            </p:spPr>
            <p:txBody>
              <a:bodyPr/>
              <a:lstStyle/>
              <a:p>
                <a:r>
                  <a:rPr lang="en-PH">
                    <a:noFill/>
                  </a:rPr>
                  <a:t> </a:t>
                </a:r>
              </a:p>
            </p:txBody>
          </p:sp>
        </mc:Fallback>
      </mc:AlternateContent>
      <p:pic>
        <p:nvPicPr>
          <p:cNvPr id="8" name="Picture 7">
            <a:extLst>
              <a:ext uri="{FF2B5EF4-FFF2-40B4-BE49-F238E27FC236}">
                <a16:creationId xmlns:a16="http://schemas.microsoft.com/office/drawing/2014/main" id="{F8D4EED8-1E48-5682-A89C-D4D776F174CC}"/>
              </a:ext>
            </a:extLst>
          </p:cNvPr>
          <p:cNvPicPr>
            <a:picLocks noChangeAspect="1"/>
          </p:cNvPicPr>
          <p:nvPr/>
        </p:nvPicPr>
        <p:blipFill>
          <a:blip r:embed="rId4"/>
          <a:stretch>
            <a:fillRect/>
          </a:stretch>
        </p:blipFill>
        <p:spPr>
          <a:xfrm>
            <a:off x="3585681" y="2808463"/>
            <a:ext cx="4325419" cy="1463325"/>
          </a:xfrm>
          <a:prstGeom prst="rect">
            <a:avLst/>
          </a:prstGeom>
        </p:spPr>
      </p:pic>
    </p:spTree>
    <p:extLst>
      <p:ext uri="{BB962C8B-B14F-4D97-AF65-F5344CB8AC3E}">
        <p14:creationId xmlns:p14="http://schemas.microsoft.com/office/powerpoint/2010/main" val="33755340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33E5A4-E227-E35D-2E4E-F6E8CB9D6929}"/>
              </a:ext>
            </a:extLst>
          </p:cNvPr>
          <p:cNvSpPr>
            <a:spLocks noGrp="1"/>
          </p:cNvSpPr>
          <p:nvPr>
            <p:ph type="title"/>
          </p:nvPr>
        </p:nvSpPr>
        <p:spPr>
          <a:xfrm>
            <a:off x="1097280" y="286603"/>
            <a:ext cx="10058400" cy="702303"/>
          </a:xfrm>
        </p:spPr>
        <p:txBody>
          <a:bodyPr/>
          <a:lstStyle/>
          <a:p>
            <a:r>
              <a:rPr kumimoji="0" lang="en-PH" sz="3600" b="0" i="0" u="none" strike="noStrike" kern="1200" cap="none" spc="0" normalizeH="0" baseline="0" noProof="0" dirty="0">
                <a:ln>
                  <a:noFill/>
                </a:ln>
                <a:solidFill>
                  <a:prstClr val="black"/>
                </a:solidFill>
                <a:effectLst/>
                <a:uLnTx/>
                <a:uFillTx/>
                <a:latin typeface="Calibri Light" panose="020F0302020204030204"/>
                <a:ea typeface="+mj-ea"/>
                <a:cs typeface="+mj-cs"/>
              </a:rPr>
              <a:t>Methodology</a:t>
            </a:r>
            <a:endParaRPr lang="en-PH" dirty="0"/>
          </a:p>
        </p:txBody>
      </p:sp>
      <p:pic>
        <p:nvPicPr>
          <p:cNvPr id="4" name="Content Placeholder 3">
            <a:extLst>
              <a:ext uri="{FF2B5EF4-FFF2-40B4-BE49-F238E27FC236}">
                <a16:creationId xmlns:a16="http://schemas.microsoft.com/office/drawing/2014/main" id="{D146EACA-19A0-A671-CB87-4474B29B0AD3}"/>
              </a:ext>
            </a:extLst>
          </p:cNvPr>
          <p:cNvPicPr>
            <a:picLocks noGrp="1" noChangeAspect="1"/>
          </p:cNvPicPr>
          <p:nvPr>
            <p:ph idx="1"/>
          </p:nvPr>
        </p:nvPicPr>
        <p:blipFill>
          <a:blip r:embed="rId3"/>
          <a:stretch>
            <a:fillRect/>
          </a:stretch>
        </p:blipFill>
        <p:spPr>
          <a:xfrm>
            <a:off x="1009675" y="1603765"/>
            <a:ext cx="8486368" cy="627942"/>
          </a:xfrm>
          <a:prstGeom prst="rect">
            <a:avLst/>
          </a:prstGeom>
        </p:spPr>
      </p:pic>
      <p:pic>
        <p:nvPicPr>
          <p:cNvPr id="6" name="Picture 5">
            <a:extLst>
              <a:ext uri="{FF2B5EF4-FFF2-40B4-BE49-F238E27FC236}">
                <a16:creationId xmlns:a16="http://schemas.microsoft.com/office/drawing/2014/main" id="{E63129E1-5910-146E-D3AD-AE9820C461AC}"/>
              </a:ext>
            </a:extLst>
          </p:cNvPr>
          <p:cNvPicPr>
            <a:picLocks noChangeAspect="1"/>
          </p:cNvPicPr>
          <p:nvPr/>
        </p:nvPicPr>
        <p:blipFill>
          <a:blip r:embed="rId4"/>
          <a:stretch>
            <a:fillRect/>
          </a:stretch>
        </p:blipFill>
        <p:spPr>
          <a:xfrm>
            <a:off x="443081" y="2393880"/>
            <a:ext cx="4550159" cy="1508075"/>
          </a:xfrm>
          <a:prstGeom prst="rect">
            <a:avLst/>
          </a:prstGeom>
        </p:spPr>
      </p:pic>
      <p:pic>
        <p:nvPicPr>
          <p:cNvPr id="8" name="Picture 7">
            <a:extLst>
              <a:ext uri="{FF2B5EF4-FFF2-40B4-BE49-F238E27FC236}">
                <a16:creationId xmlns:a16="http://schemas.microsoft.com/office/drawing/2014/main" id="{87A12D3F-1467-36D0-B460-24932232F188}"/>
              </a:ext>
            </a:extLst>
          </p:cNvPr>
          <p:cNvPicPr>
            <a:picLocks noChangeAspect="1"/>
          </p:cNvPicPr>
          <p:nvPr/>
        </p:nvPicPr>
        <p:blipFill>
          <a:blip r:embed="rId5"/>
          <a:stretch>
            <a:fillRect/>
          </a:stretch>
        </p:blipFill>
        <p:spPr>
          <a:xfrm>
            <a:off x="4884409" y="2722653"/>
            <a:ext cx="6664587" cy="1179302"/>
          </a:xfrm>
          <a:prstGeom prst="rect">
            <a:avLst/>
          </a:prstGeom>
        </p:spPr>
      </p:pic>
      <p:pic>
        <p:nvPicPr>
          <p:cNvPr id="10" name="Picture 9">
            <a:extLst>
              <a:ext uri="{FF2B5EF4-FFF2-40B4-BE49-F238E27FC236}">
                <a16:creationId xmlns:a16="http://schemas.microsoft.com/office/drawing/2014/main" id="{7941D430-E8D8-7936-E9A5-60F6B274FFD7}"/>
              </a:ext>
            </a:extLst>
          </p:cNvPr>
          <p:cNvPicPr>
            <a:picLocks noChangeAspect="1"/>
          </p:cNvPicPr>
          <p:nvPr/>
        </p:nvPicPr>
        <p:blipFill>
          <a:blip r:embed="rId6"/>
          <a:stretch>
            <a:fillRect/>
          </a:stretch>
        </p:blipFill>
        <p:spPr>
          <a:xfrm>
            <a:off x="1556050" y="4230728"/>
            <a:ext cx="3328360" cy="1179302"/>
          </a:xfrm>
          <a:prstGeom prst="rect">
            <a:avLst/>
          </a:prstGeom>
        </p:spPr>
      </p:pic>
    </p:spTree>
    <p:extLst>
      <p:ext uri="{BB962C8B-B14F-4D97-AF65-F5344CB8AC3E}">
        <p14:creationId xmlns:p14="http://schemas.microsoft.com/office/powerpoint/2010/main" val="15896964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5AA482-9EC1-8836-51AC-B9EE83C98594}"/>
              </a:ext>
            </a:extLst>
          </p:cNvPr>
          <p:cNvSpPr>
            <a:spLocks noGrp="1"/>
          </p:cNvSpPr>
          <p:nvPr>
            <p:ph type="title"/>
          </p:nvPr>
        </p:nvSpPr>
        <p:spPr>
          <a:xfrm>
            <a:off x="838200" y="365125"/>
            <a:ext cx="10515600" cy="785581"/>
          </a:xfrm>
        </p:spPr>
        <p:txBody>
          <a:bodyPr>
            <a:normAutofit/>
          </a:bodyPr>
          <a:lstStyle/>
          <a:p>
            <a:r>
              <a:rPr lang="en-PH" sz="3600" dirty="0"/>
              <a:t>Results: Philippines</a:t>
            </a:r>
          </a:p>
        </p:txBody>
      </p:sp>
      <p:pic>
        <p:nvPicPr>
          <p:cNvPr id="4" name="Content Placeholder 3">
            <a:extLst>
              <a:ext uri="{FF2B5EF4-FFF2-40B4-BE49-F238E27FC236}">
                <a16:creationId xmlns:a16="http://schemas.microsoft.com/office/drawing/2014/main" id="{995B5DC1-2DEB-40AE-D3F6-38EDB38C4A1F}"/>
              </a:ext>
            </a:extLst>
          </p:cNvPr>
          <p:cNvPicPr>
            <a:picLocks noGrp="1" noChangeAspect="1"/>
          </p:cNvPicPr>
          <p:nvPr>
            <p:ph idx="1"/>
          </p:nvPr>
        </p:nvPicPr>
        <p:blipFill>
          <a:blip r:embed="rId3"/>
          <a:stretch>
            <a:fillRect/>
          </a:stretch>
        </p:blipFill>
        <p:spPr>
          <a:xfrm>
            <a:off x="1027416" y="1397285"/>
            <a:ext cx="10253609" cy="4746661"/>
          </a:xfrm>
          <a:prstGeom prst="rect">
            <a:avLst/>
          </a:prstGeom>
        </p:spPr>
      </p:pic>
    </p:spTree>
    <p:extLst>
      <p:ext uri="{BB962C8B-B14F-4D97-AF65-F5344CB8AC3E}">
        <p14:creationId xmlns:p14="http://schemas.microsoft.com/office/powerpoint/2010/main" val="18571426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E62D7E-1D0F-D5AF-2BE9-5BC69D888FDE}"/>
              </a:ext>
            </a:extLst>
          </p:cNvPr>
          <p:cNvSpPr>
            <a:spLocks noGrp="1"/>
          </p:cNvSpPr>
          <p:nvPr>
            <p:ph type="title"/>
          </p:nvPr>
        </p:nvSpPr>
        <p:spPr>
          <a:xfrm>
            <a:off x="838200" y="365126"/>
            <a:ext cx="10515600" cy="775306"/>
          </a:xfrm>
        </p:spPr>
        <p:txBody>
          <a:bodyPr>
            <a:normAutofit/>
          </a:bodyPr>
          <a:lstStyle/>
          <a:p>
            <a:r>
              <a:rPr kumimoji="0" lang="en-PH" sz="3600" b="0" i="0" u="none" strike="noStrike" kern="1200" cap="none" spc="0" normalizeH="0" baseline="0" noProof="0" dirty="0">
                <a:ln>
                  <a:noFill/>
                </a:ln>
                <a:solidFill>
                  <a:prstClr val="black"/>
                </a:solidFill>
                <a:effectLst/>
                <a:uLnTx/>
                <a:uFillTx/>
                <a:latin typeface="Calibri Light" panose="020F0302020204030204"/>
                <a:ea typeface="+mj-ea"/>
                <a:cs typeface="+mj-cs"/>
              </a:rPr>
              <a:t>Results: Malaysia</a:t>
            </a:r>
            <a:endParaRPr lang="en-PH" sz="3600" dirty="0"/>
          </a:p>
        </p:txBody>
      </p:sp>
      <p:pic>
        <p:nvPicPr>
          <p:cNvPr id="5" name="Content Placeholder 4">
            <a:extLst>
              <a:ext uri="{FF2B5EF4-FFF2-40B4-BE49-F238E27FC236}">
                <a16:creationId xmlns:a16="http://schemas.microsoft.com/office/drawing/2014/main" id="{A0565492-80C7-9645-1D4B-620779789E7D}"/>
              </a:ext>
            </a:extLst>
          </p:cNvPr>
          <p:cNvPicPr>
            <a:picLocks noGrp="1" noChangeAspect="1"/>
          </p:cNvPicPr>
          <p:nvPr>
            <p:ph idx="1"/>
          </p:nvPr>
        </p:nvPicPr>
        <p:blipFill>
          <a:blip r:embed="rId3"/>
          <a:stretch>
            <a:fillRect/>
          </a:stretch>
        </p:blipFill>
        <p:spPr>
          <a:xfrm>
            <a:off x="1006867" y="1335640"/>
            <a:ext cx="10181690" cy="5054886"/>
          </a:xfrm>
          <a:prstGeom prst="rect">
            <a:avLst/>
          </a:prstGeom>
        </p:spPr>
      </p:pic>
    </p:spTree>
    <p:extLst>
      <p:ext uri="{BB962C8B-B14F-4D97-AF65-F5344CB8AC3E}">
        <p14:creationId xmlns:p14="http://schemas.microsoft.com/office/powerpoint/2010/main" val="11677530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A2D5F8-27F4-1D55-9DDD-9BB12B38E713}"/>
              </a:ext>
            </a:extLst>
          </p:cNvPr>
          <p:cNvSpPr>
            <a:spLocks noGrp="1"/>
          </p:cNvSpPr>
          <p:nvPr>
            <p:ph type="title"/>
          </p:nvPr>
        </p:nvSpPr>
        <p:spPr>
          <a:xfrm>
            <a:off x="838200" y="365126"/>
            <a:ext cx="10515600" cy="610919"/>
          </a:xfrm>
        </p:spPr>
        <p:txBody>
          <a:bodyPr>
            <a:normAutofit/>
          </a:bodyPr>
          <a:lstStyle/>
          <a:p>
            <a:r>
              <a:rPr lang="en-PH" sz="3600" dirty="0"/>
              <a:t>Results: Indonesia</a:t>
            </a:r>
          </a:p>
        </p:txBody>
      </p:sp>
      <p:pic>
        <p:nvPicPr>
          <p:cNvPr id="4" name="Content Placeholder 3">
            <a:extLst>
              <a:ext uri="{FF2B5EF4-FFF2-40B4-BE49-F238E27FC236}">
                <a16:creationId xmlns:a16="http://schemas.microsoft.com/office/drawing/2014/main" id="{C29F8381-7A5F-4516-7DDA-316DCC657A51}"/>
              </a:ext>
            </a:extLst>
          </p:cNvPr>
          <p:cNvPicPr>
            <a:picLocks noGrp="1" noChangeAspect="1"/>
          </p:cNvPicPr>
          <p:nvPr>
            <p:ph idx="1"/>
          </p:nvPr>
        </p:nvPicPr>
        <p:blipFill>
          <a:blip r:embed="rId3"/>
          <a:stretch>
            <a:fillRect/>
          </a:stretch>
        </p:blipFill>
        <p:spPr>
          <a:xfrm>
            <a:off x="1078787" y="1270929"/>
            <a:ext cx="10078948" cy="4903840"/>
          </a:xfrm>
          <a:prstGeom prst="rect">
            <a:avLst/>
          </a:prstGeom>
        </p:spPr>
      </p:pic>
    </p:spTree>
    <p:extLst>
      <p:ext uri="{BB962C8B-B14F-4D97-AF65-F5344CB8AC3E}">
        <p14:creationId xmlns:p14="http://schemas.microsoft.com/office/powerpoint/2010/main" val="10472290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723F17-087E-9026-5D09-EB924C643CF5}"/>
              </a:ext>
            </a:extLst>
          </p:cNvPr>
          <p:cNvSpPr>
            <a:spLocks noGrp="1"/>
          </p:cNvSpPr>
          <p:nvPr>
            <p:ph type="title"/>
          </p:nvPr>
        </p:nvSpPr>
        <p:spPr>
          <a:xfrm>
            <a:off x="1066800" y="483063"/>
            <a:ext cx="10058400" cy="627797"/>
          </a:xfrm>
        </p:spPr>
        <p:txBody>
          <a:bodyPr>
            <a:normAutofit/>
          </a:bodyPr>
          <a:lstStyle/>
          <a:p>
            <a:r>
              <a:rPr lang="en-PH" sz="3600" dirty="0"/>
              <a:t>Energy Efficiency Policies</a:t>
            </a:r>
          </a:p>
        </p:txBody>
      </p:sp>
      <p:sp>
        <p:nvSpPr>
          <p:cNvPr id="3" name="Content Placeholder 2">
            <a:extLst>
              <a:ext uri="{FF2B5EF4-FFF2-40B4-BE49-F238E27FC236}">
                <a16:creationId xmlns:a16="http://schemas.microsoft.com/office/drawing/2014/main" id="{97183245-E79C-5C46-915B-EAE1402CE5B6}"/>
              </a:ext>
            </a:extLst>
          </p:cNvPr>
          <p:cNvSpPr>
            <a:spLocks noGrp="1"/>
          </p:cNvSpPr>
          <p:nvPr>
            <p:ph idx="1"/>
          </p:nvPr>
        </p:nvSpPr>
        <p:spPr>
          <a:xfrm>
            <a:off x="1097280" y="1304818"/>
            <a:ext cx="10058400" cy="4564276"/>
          </a:xfrm>
        </p:spPr>
        <p:txBody>
          <a:bodyPr/>
          <a:lstStyle/>
          <a:p>
            <a:r>
              <a:rPr lang="en-PH" dirty="0"/>
              <a:t>Philippines</a:t>
            </a:r>
          </a:p>
          <a:p>
            <a:pPr>
              <a:lnSpc>
                <a:spcPct val="115000"/>
              </a:lnSpc>
              <a:spcAft>
                <a:spcPts val="800"/>
              </a:spcAft>
              <a:buNone/>
            </a:pPr>
            <a:r>
              <a:rPr lang="en-PH" dirty="0"/>
              <a:t>	</a:t>
            </a:r>
            <a:r>
              <a:rPr lang="en-PH" sz="2000" kern="100" dirty="0">
                <a:effectLst/>
                <a:latin typeface="Calibri" panose="020F0502020204030204" pitchFamily="34" charset="0"/>
                <a:ea typeface="Calibri" panose="020F0502020204030204" pitchFamily="34" charset="0"/>
                <a:cs typeface="Times New Roman" panose="02020603050405020304" pitchFamily="18" charset="0"/>
              </a:rPr>
              <a:t>Energy Efficiency and Conservation Republic Act 11285 (EEC Act), 2019</a:t>
            </a:r>
          </a:p>
          <a:p>
            <a:endParaRPr lang="en-PH" dirty="0"/>
          </a:p>
        </p:txBody>
      </p:sp>
      <p:pic>
        <p:nvPicPr>
          <p:cNvPr id="7" name="Picture 6">
            <a:extLst>
              <a:ext uri="{FF2B5EF4-FFF2-40B4-BE49-F238E27FC236}">
                <a16:creationId xmlns:a16="http://schemas.microsoft.com/office/drawing/2014/main" id="{834A5F26-C034-8935-D9B5-7589B1720E85}"/>
              </a:ext>
            </a:extLst>
          </p:cNvPr>
          <p:cNvPicPr>
            <a:picLocks noChangeAspect="1"/>
          </p:cNvPicPr>
          <p:nvPr/>
        </p:nvPicPr>
        <p:blipFill>
          <a:blip r:embed="rId2"/>
          <a:stretch>
            <a:fillRect/>
          </a:stretch>
        </p:blipFill>
        <p:spPr>
          <a:xfrm>
            <a:off x="2116476" y="2320531"/>
            <a:ext cx="7260083" cy="3938981"/>
          </a:xfrm>
          <a:prstGeom prst="rect">
            <a:avLst/>
          </a:prstGeom>
        </p:spPr>
      </p:pic>
      <p:sp>
        <p:nvSpPr>
          <p:cNvPr id="4" name="TextBox 3">
            <a:extLst>
              <a:ext uri="{FF2B5EF4-FFF2-40B4-BE49-F238E27FC236}">
                <a16:creationId xmlns:a16="http://schemas.microsoft.com/office/drawing/2014/main" id="{E59341E7-0B51-558D-DEEB-11DDE0B709B7}"/>
              </a:ext>
            </a:extLst>
          </p:cNvPr>
          <p:cNvSpPr txBox="1"/>
          <p:nvPr/>
        </p:nvSpPr>
        <p:spPr>
          <a:xfrm>
            <a:off x="1105301" y="6374937"/>
            <a:ext cx="4324389" cy="369332"/>
          </a:xfrm>
          <a:prstGeom prst="rect">
            <a:avLst/>
          </a:prstGeom>
          <a:noFill/>
        </p:spPr>
        <p:txBody>
          <a:bodyPr wrap="none" rtlCol="0">
            <a:spAutoFit/>
          </a:bodyPr>
          <a:lstStyle/>
          <a:p>
            <a:r>
              <a:rPr lang="en-US" dirty="0"/>
              <a:t>Source: Energy Transition Partnership, 2022.</a:t>
            </a:r>
            <a:endParaRPr lang="en-PH" dirty="0"/>
          </a:p>
        </p:txBody>
      </p:sp>
    </p:spTree>
    <p:extLst>
      <p:ext uri="{BB962C8B-B14F-4D97-AF65-F5344CB8AC3E}">
        <p14:creationId xmlns:p14="http://schemas.microsoft.com/office/powerpoint/2010/main" val="3080334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7BFC5C-F899-AB48-66FE-94ECD5E6DB2B}"/>
              </a:ext>
            </a:extLst>
          </p:cNvPr>
          <p:cNvSpPr>
            <a:spLocks noGrp="1"/>
          </p:cNvSpPr>
          <p:nvPr>
            <p:ph type="title"/>
          </p:nvPr>
        </p:nvSpPr>
        <p:spPr>
          <a:xfrm>
            <a:off x="1097280" y="286604"/>
            <a:ext cx="10058400" cy="586700"/>
          </a:xfrm>
        </p:spPr>
        <p:txBody>
          <a:bodyPr>
            <a:normAutofit/>
          </a:bodyPr>
          <a:lstStyle/>
          <a:p>
            <a:r>
              <a:rPr lang="en-PH" sz="2400" dirty="0"/>
              <a:t>Philippines: Energy Efficiency Roadmap, 2017-2040</a:t>
            </a:r>
          </a:p>
        </p:txBody>
      </p:sp>
      <p:pic>
        <p:nvPicPr>
          <p:cNvPr id="5" name="Content Placeholder 4">
            <a:extLst>
              <a:ext uri="{FF2B5EF4-FFF2-40B4-BE49-F238E27FC236}">
                <a16:creationId xmlns:a16="http://schemas.microsoft.com/office/drawing/2014/main" id="{5B6CB082-88EE-0AA5-BD4C-3CA395494D6E}"/>
              </a:ext>
            </a:extLst>
          </p:cNvPr>
          <p:cNvPicPr>
            <a:picLocks noGrp="1" noChangeAspect="1"/>
          </p:cNvPicPr>
          <p:nvPr>
            <p:ph idx="1"/>
          </p:nvPr>
        </p:nvPicPr>
        <p:blipFill>
          <a:blip r:embed="rId2"/>
          <a:stretch>
            <a:fillRect/>
          </a:stretch>
        </p:blipFill>
        <p:spPr>
          <a:xfrm>
            <a:off x="1479480" y="1049337"/>
            <a:ext cx="8654264" cy="4759325"/>
          </a:xfrm>
          <a:prstGeom prst="rect">
            <a:avLst/>
          </a:prstGeom>
        </p:spPr>
      </p:pic>
      <p:pic>
        <p:nvPicPr>
          <p:cNvPr id="7" name="Picture 6">
            <a:extLst>
              <a:ext uri="{FF2B5EF4-FFF2-40B4-BE49-F238E27FC236}">
                <a16:creationId xmlns:a16="http://schemas.microsoft.com/office/drawing/2014/main" id="{8429B216-221C-80CC-184A-8E5F2B563B2C}"/>
              </a:ext>
            </a:extLst>
          </p:cNvPr>
          <p:cNvPicPr>
            <a:picLocks noChangeAspect="1"/>
          </p:cNvPicPr>
          <p:nvPr/>
        </p:nvPicPr>
        <p:blipFill>
          <a:blip r:embed="rId3"/>
          <a:stretch>
            <a:fillRect/>
          </a:stretch>
        </p:blipFill>
        <p:spPr>
          <a:xfrm>
            <a:off x="1623584" y="5816368"/>
            <a:ext cx="4752975" cy="381000"/>
          </a:xfrm>
          <a:prstGeom prst="rect">
            <a:avLst/>
          </a:prstGeom>
        </p:spPr>
      </p:pic>
    </p:spTree>
    <p:extLst>
      <p:ext uri="{BB962C8B-B14F-4D97-AF65-F5344CB8AC3E}">
        <p14:creationId xmlns:p14="http://schemas.microsoft.com/office/powerpoint/2010/main" val="29057638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31C7F5-D437-294A-DA34-EA3BBB979968}"/>
              </a:ext>
            </a:extLst>
          </p:cNvPr>
          <p:cNvSpPr>
            <a:spLocks noGrp="1"/>
          </p:cNvSpPr>
          <p:nvPr>
            <p:ph type="title"/>
          </p:nvPr>
        </p:nvSpPr>
        <p:spPr>
          <a:xfrm>
            <a:off x="953442" y="330287"/>
            <a:ext cx="10058400" cy="576426"/>
          </a:xfrm>
        </p:spPr>
        <p:txBody>
          <a:bodyPr>
            <a:normAutofit/>
          </a:bodyPr>
          <a:lstStyle/>
          <a:p>
            <a:r>
              <a:rPr kumimoji="0" lang="en-PH" sz="3200" b="0" i="0" u="none" strike="noStrike" kern="1200" cap="none" spc="-50" normalizeH="0" baseline="0" noProof="0" dirty="0">
                <a:ln>
                  <a:noFill/>
                </a:ln>
                <a:solidFill>
                  <a:prstClr val="black">
                    <a:lumMod val="75000"/>
                    <a:lumOff val="25000"/>
                  </a:prstClr>
                </a:solidFill>
                <a:effectLst/>
                <a:uLnTx/>
                <a:uFillTx/>
                <a:latin typeface="Calibri Light" panose="020F0302020204030204"/>
                <a:ea typeface="+mj-ea"/>
                <a:cs typeface="+mj-cs"/>
              </a:rPr>
              <a:t>Energy Efficiency Policies: </a:t>
            </a:r>
            <a:r>
              <a:rPr lang="en-PH" sz="3200" dirty="0"/>
              <a:t>Malaysia </a:t>
            </a:r>
          </a:p>
        </p:txBody>
      </p:sp>
      <p:sp>
        <p:nvSpPr>
          <p:cNvPr id="3" name="Content Placeholder 2">
            <a:extLst>
              <a:ext uri="{FF2B5EF4-FFF2-40B4-BE49-F238E27FC236}">
                <a16:creationId xmlns:a16="http://schemas.microsoft.com/office/drawing/2014/main" id="{A92EECE7-56AD-058D-B177-946D8B82D279}"/>
              </a:ext>
            </a:extLst>
          </p:cNvPr>
          <p:cNvSpPr>
            <a:spLocks noGrp="1"/>
          </p:cNvSpPr>
          <p:nvPr>
            <p:ph idx="1"/>
          </p:nvPr>
        </p:nvSpPr>
        <p:spPr>
          <a:xfrm>
            <a:off x="1097280" y="988906"/>
            <a:ext cx="10058400" cy="5689296"/>
          </a:xfrm>
        </p:spPr>
        <p:txBody>
          <a:bodyPr>
            <a:normAutofit fontScale="25000" lnSpcReduction="20000"/>
          </a:bodyPr>
          <a:lstStyle/>
          <a:p>
            <a:pPr marL="0" indent="0">
              <a:lnSpc>
                <a:spcPct val="115000"/>
              </a:lnSpc>
              <a:spcAft>
                <a:spcPts val="800"/>
              </a:spcAft>
              <a:buNone/>
            </a:pPr>
            <a:r>
              <a:rPr lang="en-PH" sz="7200" kern="100" dirty="0">
                <a:effectLst/>
                <a:latin typeface="Calibri" panose="020F0502020204030204" pitchFamily="34" charset="0"/>
                <a:ea typeface="Calibri" panose="020F0502020204030204" pitchFamily="34" charset="0"/>
                <a:cs typeface="Times New Roman" panose="02020603050405020304" pitchFamily="18" charset="0"/>
              </a:rPr>
              <a:t>1.  Malaysian Industrial Energy Efficiency Improvement Project (MIEEIP) – promotes energy efficiency in the industrial sector.</a:t>
            </a:r>
          </a:p>
          <a:p>
            <a:pPr marL="0" indent="0">
              <a:lnSpc>
                <a:spcPct val="115000"/>
              </a:lnSpc>
              <a:spcAft>
                <a:spcPts val="800"/>
              </a:spcAft>
              <a:buNone/>
            </a:pPr>
            <a:r>
              <a:rPr lang="en-PH" sz="7200" kern="100" dirty="0">
                <a:effectLst/>
                <a:latin typeface="Calibri" panose="020F0502020204030204" pitchFamily="34" charset="0"/>
                <a:ea typeface="Calibri" panose="020F0502020204030204" pitchFamily="34" charset="0"/>
                <a:cs typeface="Times New Roman" panose="02020603050405020304" pitchFamily="18" charset="0"/>
              </a:rPr>
              <a:t>2. Integrated Resource Planning -  capacity  building  for  effective energy planning  and  forecasting.</a:t>
            </a:r>
          </a:p>
          <a:p>
            <a:pPr>
              <a:lnSpc>
                <a:spcPct val="115000"/>
              </a:lnSpc>
              <a:spcAft>
                <a:spcPts val="800"/>
              </a:spcAft>
              <a:buNone/>
            </a:pPr>
            <a:r>
              <a:rPr lang="en-PH" sz="7200" kern="100" dirty="0">
                <a:effectLst/>
                <a:latin typeface="Calibri" panose="020F0502020204030204" pitchFamily="34" charset="0"/>
                <a:ea typeface="Calibri" panose="020F0502020204030204" pitchFamily="34" charset="0"/>
                <a:cs typeface="Times New Roman" panose="02020603050405020304" pitchFamily="18" charset="0"/>
              </a:rPr>
              <a:t>3. GEO Building – a model building was established to show low energy consumption features. </a:t>
            </a:r>
          </a:p>
          <a:p>
            <a:pPr>
              <a:lnSpc>
                <a:spcPct val="115000"/>
              </a:lnSpc>
              <a:spcAft>
                <a:spcPts val="800"/>
              </a:spcAft>
              <a:buNone/>
            </a:pPr>
            <a:r>
              <a:rPr lang="en-PH" sz="7200" kern="100" dirty="0">
                <a:latin typeface="Calibri" panose="020F0502020204030204" pitchFamily="34" charset="0"/>
                <a:ea typeface="Calibri" panose="020F0502020204030204" pitchFamily="34" charset="0"/>
                <a:cs typeface="Times New Roman" panose="02020603050405020304" pitchFamily="18" charset="0"/>
              </a:rPr>
              <a:t>4. </a:t>
            </a:r>
            <a:r>
              <a:rPr lang="en-PH" sz="7200" kern="100" dirty="0">
                <a:effectLst/>
                <a:latin typeface="Calibri" panose="020F0502020204030204" pitchFamily="34" charset="0"/>
                <a:ea typeface="Calibri" panose="020F0502020204030204" pitchFamily="34" charset="0"/>
                <a:cs typeface="Times New Roman" panose="02020603050405020304" pitchFamily="18" charset="0"/>
              </a:rPr>
              <a:t>Fiscal Incentives for Energy Efficiency - promote energy efficiency projects and equipment by giving tax incentives.</a:t>
            </a:r>
          </a:p>
          <a:p>
            <a:pPr>
              <a:lnSpc>
                <a:spcPct val="115000"/>
              </a:lnSpc>
              <a:spcAft>
                <a:spcPts val="800"/>
              </a:spcAft>
              <a:buNone/>
            </a:pPr>
            <a:r>
              <a:rPr lang="en-PH" sz="7200" kern="100" dirty="0">
                <a:effectLst/>
                <a:latin typeface="Calibri" panose="020F0502020204030204" pitchFamily="34" charset="0"/>
                <a:ea typeface="Calibri" panose="020F0502020204030204" pitchFamily="34" charset="0"/>
                <a:cs typeface="Times New Roman" panose="02020603050405020304" pitchFamily="18" charset="0"/>
              </a:rPr>
              <a:t>5. The Green Technology Finance Scheme (GTFS) – this fund provides a 2% subsidy to the interest rates offered by banks to support investments in green technology projects. </a:t>
            </a:r>
          </a:p>
          <a:p>
            <a:pPr>
              <a:lnSpc>
                <a:spcPct val="115000"/>
              </a:lnSpc>
              <a:spcAft>
                <a:spcPts val="800"/>
              </a:spcAft>
              <a:buNone/>
            </a:pPr>
            <a:r>
              <a:rPr lang="en-PH" sz="7200" kern="100" dirty="0">
                <a:effectLst/>
                <a:latin typeface="Calibri" panose="020F0502020204030204" pitchFamily="34" charset="0"/>
                <a:ea typeface="Calibri" panose="020F0502020204030204" pitchFamily="34" charset="0"/>
                <a:cs typeface="Times New Roman" panose="02020603050405020304" pitchFamily="18" charset="0"/>
              </a:rPr>
              <a:t>6. Sustainability Achieved via Energy Efficiency Program or SAVE - provide cash rebates for the purchase of energy-efficient refrigerators, air-conditioners and chillers.</a:t>
            </a:r>
          </a:p>
          <a:p>
            <a:pPr>
              <a:lnSpc>
                <a:spcPct val="115000"/>
              </a:lnSpc>
              <a:spcAft>
                <a:spcPts val="800"/>
              </a:spcAft>
              <a:buNone/>
            </a:pPr>
            <a:r>
              <a:rPr lang="en-PH" sz="7200" kern="100" dirty="0">
                <a:effectLst/>
                <a:latin typeface="Calibri" panose="020F0502020204030204" pitchFamily="34" charset="0"/>
                <a:ea typeface="Calibri" panose="020F0502020204030204" pitchFamily="34" charset="0"/>
                <a:cs typeface="Times New Roman" panose="02020603050405020304" pitchFamily="18" charset="0"/>
              </a:rPr>
              <a:t>7. Energy Performance Contracting (EPC) - promote energy efficiency in government buildings.</a:t>
            </a:r>
          </a:p>
          <a:p>
            <a:pPr>
              <a:lnSpc>
                <a:spcPct val="115000"/>
              </a:lnSpc>
              <a:spcAft>
                <a:spcPts val="800"/>
              </a:spcAft>
              <a:buNone/>
            </a:pPr>
            <a:r>
              <a:rPr lang="en-PH" sz="7200" kern="100" dirty="0">
                <a:effectLst/>
                <a:latin typeface="Calibri" panose="020F0502020204030204" pitchFamily="34" charset="0"/>
                <a:ea typeface="Calibri" panose="020F0502020204030204" pitchFamily="34" charset="0"/>
                <a:cs typeface="Times New Roman" panose="02020603050405020304" pitchFamily="18" charset="0"/>
              </a:rPr>
              <a:t>8. Energy Efficiency and Conservation Regulations 2024 - a comprehensive legal framework to promote efficient energy use, reduce wastage and align with global climate commitments</a:t>
            </a:r>
          </a:p>
          <a:p>
            <a:endParaRPr lang="en-PH" dirty="0"/>
          </a:p>
        </p:txBody>
      </p:sp>
    </p:spTree>
    <p:extLst>
      <p:ext uri="{BB962C8B-B14F-4D97-AF65-F5344CB8AC3E}">
        <p14:creationId xmlns:p14="http://schemas.microsoft.com/office/powerpoint/2010/main" val="2809664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6163B8-EC7A-A338-33B4-1F97FE0A5D28}"/>
              </a:ext>
            </a:extLst>
          </p:cNvPr>
          <p:cNvSpPr>
            <a:spLocks noGrp="1"/>
          </p:cNvSpPr>
          <p:nvPr>
            <p:ph type="title"/>
          </p:nvPr>
        </p:nvSpPr>
        <p:spPr>
          <a:xfrm>
            <a:off x="1146596" y="872230"/>
            <a:ext cx="10058400" cy="607249"/>
          </a:xfrm>
        </p:spPr>
        <p:txBody>
          <a:bodyPr>
            <a:normAutofit/>
          </a:bodyPr>
          <a:lstStyle/>
          <a:p>
            <a:r>
              <a:rPr kumimoji="0" lang="en-PH" sz="3600" b="0" i="0" u="none" strike="noStrike" kern="1200" cap="none" spc="-50" normalizeH="0" baseline="0" noProof="0" dirty="0">
                <a:ln>
                  <a:noFill/>
                </a:ln>
                <a:solidFill>
                  <a:prstClr val="black">
                    <a:lumMod val="75000"/>
                    <a:lumOff val="25000"/>
                  </a:prstClr>
                </a:solidFill>
                <a:effectLst/>
                <a:uLnTx/>
                <a:uFillTx/>
                <a:latin typeface="Calibri Light" panose="020F0302020204030204"/>
                <a:ea typeface="+mj-ea"/>
                <a:cs typeface="+mj-cs"/>
              </a:rPr>
              <a:t>Energy Efficiency Policies: Indonesia </a:t>
            </a:r>
            <a:endParaRPr lang="en-PH" sz="3600" dirty="0"/>
          </a:p>
        </p:txBody>
      </p:sp>
      <p:sp>
        <p:nvSpPr>
          <p:cNvPr id="3" name="Content Placeholder 2">
            <a:extLst>
              <a:ext uri="{FF2B5EF4-FFF2-40B4-BE49-F238E27FC236}">
                <a16:creationId xmlns:a16="http://schemas.microsoft.com/office/drawing/2014/main" id="{C0127B7E-6362-DD03-F32C-B88EFFF05AF9}"/>
              </a:ext>
            </a:extLst>
          </p:cNvPr>
          <p:cNvSpPr>
            <a:spLocks noGrp="1"/>
          </p:cNvSpPr>
          <p:nvPr>
            <p:ph idx="1"/>
          </p:nvPr>
        </p:nvSpPr>
        <p:spPr>
          <a:xfrm>
            <a:off x="1097280" y="1849348"/>
            <a:ext cx="10058400" cy="4249438"/>
          </a:xfrm>
        </p:spPr>
        <p:txBody>
          <a:bodyPr>
            <a:normAutofit fontScale="25000" lnSpcReduction="20000"/>
          </a:bodyPr>
          <a:lstStyle/>
          <a:p>
            <a:pPr marL="594360" indent="-457200">
              <a:lnSpc>
                <a:spcPct val="115000"/>
              </a:lnSpc>
              <a:spcAft>
                <a:spcPts val="800"/>
              </a:spcAft>
              <a:buAutoNum type="arabicPeriod"/>
            </a:pPr>
            <a:r>
              <a:rPr lang="en-PH" sz="7200" kern="100" dirty="0">
                <a:effectLst/>
                <a:latin typeface="Calibri" panose="020F0502020204030204" pitchFamily="34" charset="0"/>
                <a:ea typeface="Calibri" panose="020F0502020204030204" pitchFamily="34" charset="0"/>
                <a:cs typeface="Times New Roman" panose="02020603050405020304" pitchFamily="18" charset="0"/>
              </a:rPr>
              <a:t>National Cooling Action Plan (NCAP) an initial mapping on cooling sectors such as building space cooling, food cold chain, vaccine cold chain, cooling system for industrial process, and mobile air conditioning was conducted.</a:t>
            </a:r>
          </a:p>
          <a:p>
            <a:pPr marL="594360" indent="-457200">
              <a:lnSpc>
                <a:spcPct val="115000"/>
              </a:lnSpc>
              <a:spcAft>
                <a:spcPts val="800"/>
              </a:spcAft>
              <a:buAutoNum type="arabicPeriod"/>
            </a:pPr>
            <a:r>
              <a:rPr lang="en-PH" sz="7200" kern="100" dirty="0">
                <a:effectLst/>
                <a:latin typeface="Calibri" panose="020F0502020204030204" pitchFamily="34" charset="0"/>
                <a:ea typeface="Calibri" panose="020F0502020204030204" pitchFamily="34" charset="0"/>
                <a:cs typeface="Times New Roman" panose="02020603050405020304" pitchFamily="18" charset="0"/>
              </a:rPr>
              <a:t>Government Regulation No. 70 Year 2009 requires all companies with an annual energy consumption exceeding 6 000 </a:t>
            </a:r>
            <a:r>
              <a:rPr lang="en-PH" sz="7200" kern="100" dirty="0" err="1">
                <a:effectLst/>
                <a:latin typeface="Calibri" panose="020F0502020204030204" pitchFamily="34" charset="0"/>
                <a:ea typeface="Calibri" panose="020F0502020204030204" pitchFamily="34" charset="0"/>
                <a:cs typeface="Times New Roman" panose="02020603050405020304" pitchFamily="18" charset="0"/>
              </a:rPr>
              <a:t>tonnes</a:t>
            </a:r>
            <a:r>
              <a:rPr lang="en-PH" sz="7200" kern="100" dirty="0">
                <a:effectLst/>
                <a:latin typeface="Calibri" panose="020F0502020204030204" pitchFamily="34" charset="0"/>
                <a:ea typeface="Calibri" panose="020F0502020204030204" pitchFamily="34" charset="0"/>
                <a:cs typeface="Times New Roman" panose="02020603050405020304" pitchFamily="18" charset="0"/>
              </a:rPr>
              <a:t> of oil equivalent (toe) to appoint an energy manager, develop an energy conservation plan, perform an energy audit and report energy consumption to government.</a:t>
            </a:r>
          </a:p>
          <a:p>
            <a:pPr marL="594360" indent="-457200">
              <a:lnSpc>
                <a:spcPct val="115000"/>
              </a:lnSpc>
              <a:spcAft>
                <a:spcPts val="800"/>
              </a:spcAft>
              <a:buFont typeface="+mj-lt"/>
              <a:buAutoNum type="arabicPeriod"/>
            </a:pPr>
            <a:r>
              <a:rPr lang="en-PH" sz="7200" kern="100" dirty="0">
                <a:effectLst/>
                <a:latin typeface="Calibri" panose="020F0502020204030204" pitchFamily="34" charset="0"/>
                <a:ea typeface="Calibri" panose="020F0502020204030204" pitchFamily="34" charset="0"/>
                <a:cs typeface="Times New Roman" panose="02020603050405020304" pitchFamily="18" charset="0"/>
              </a:rPr>
              <a:t>Industry: using clean technology and optimizing the industrial process.</a:t>
            </a:r>
          </a:p>
          <a:p>
            <a:pPr marL="594360" indent="-457200">
              <a:lnSpc>
                <a:spcPct val="115000"/>
              </a:lnSpc>
              <a:spcAft>
                <a:spcPts val="800"/>
              </a:spcAft>
              <a:buFont typeface="+mj-lt"/>
              <a:buAutoNum type="arabicPeriod"/>
            </a:pPr>
            <a:r>
              <a:rPr lang="en-PH" sz="7200" kern="100" dirty="0">
                <a:effectLst/>
                <a:latin typeface="Calibri" panose="020F0502020204030204" pitchFamily="34" charset="0"/>
                <a:ea typeface="Calibri" panose="020F0502020204030204" pitchFamily="34" charset="0"/>
                <a:cs typeface="Times New Roman" panose="02020603050405020304" pitchFamily="18" charset="0"/>
              </a:rPr>
              <a:t>Transport: launching fuel efficient vehicle and shifting to Electric Vehicles</a:t>
            </a:r>
            <a:r>
              <a:rPr lang="en-PH" sz="7200" kern="100" dirty="0">
                <a:latin typeface="Calibri" panose="020F0502020204030204" pitchFamily="34" charset="0"/>
                <a:ea typeface="Calibri" panose="020F0502020204030204" pitchFamily="34" charset="0"/>
                <a:cs typeface="Times New Roman" panose="02020603050405020304" pitchFamily="18" charset="0"/>
              </a:rPr>
              <a:t>.</a:t>
            </a:r>
            <a:endParaRPr lang="en-PH" sz="7200" kern="100" dirty="0">
              <a:effectLst/>
              <a:latin typeface="Calibri" panose="020F0502020204030204" pitchFamily="34" charset="0"/>
              <a:ea typeface="Calibri" panose="020F0502020204030204" pitchFamily="34" charset="0"/>
              <a:cs typeface="Times New Roman" panose="02020603050405020304" pitchFamily="18" charset="0"/>
            </a:endParaRPr>
          </a:p>
          <a:p>
            <a:pPr marL="594360" indent="-457200">
              <a:lnSpc>
                <a:spcPct val="115000"/>
              </a:lnSpc>
              <a:spcAft>
                <a:spcPts val="800"/>
              </a:spcAft>
              <a:buFont typeface="+mj-lt"/>
              <a:buAutoNum type="arabicPeriod"/>
            </a:pPr>
            <a:r>
              <a:rPr lang="en-PH" sz="7200" kern="100" dirty="0">
                <a:effectLst/>
                <a:latin typeface="Calibri" panose="020F0502020204030204" pitchFamily="34" charset="0"/>
                <a:ea typeface="Calibri" panose="020F0502020204030204" pitchFamily="34" charset="0"/>
                <a:cs typeface="Times New Roman" panose="02020603050405020304" pitchFamily="18" charset="0"/>
              </a:rPr>
              <a:t>Household: </a:t>
            </a:r>
            <a:r>
              <a:rPr lang="en-PH" sz="7200" kern="100" dirty="0">
                <a:latin typeface="Calibri" panose="020F0502020204030204" pitchFamily="34" charset="0"/>
                <a:ea typeface="Calibri" panose="020F0502020204030204" pitchFamily="34" charset="0"/>
                <a:cs typeface="Times New Roman" panose="02020603050405020304" pitchFamily="18" charset="0"/>
              </a:rPr>
              <a:t>advocating for</a:t>
            </a:r>
            <a:r>
              <a:rPr lang="en-PH" sz="7200" kern="100" dirty="0">
                <a:effectLst/>
                <a:latin typeface="Calibri" panose="020F0502020204030204" pitchFamily="34" charset="0"/>
                <a:ea typeface="Calibri" panose="020F0502020204030204" pitchFamily="34" charset="0"/>
                <a:cs typeface="Times New Roman" panose="02020603050405020304" pitchFamily="18" charset="0"/>
              </a:rPr>
              <a:t> energy-efficient appliances and </a:t>
            </a:r>
            <a:r>
              <a:rPr lang="en-PH" sz="7200" kern="100" dirty="0">
                <a:latin typeface="Calibri" panose="020F0502020204030204" pitchFamily="34" charset="0"/>
                <a:ea typeface="Calibri" panose="020F0502020204030204" pitchFamily="34" charset="0"/>
                <a:cs typeface="Times New Roman" panose="02020603050405020304" pitchFamily="18" charset="0"/>
              </a:rPr>
              <a:t>implementing </a:t>
            </a:r>
            <a:r>
              <a:rPr lang="en-PH" sz="7200" kern="100" dirty="0">
                <a:effectLst/>
                <a:latin typeface="Calibri" panose="020F0502020204030204" pitchFamily="34" charset="0"/>
                <a:ea typeface="Calibri" panose="020F0502020204030204" pitchFamily="34" charset="0"/>
                <a:cs typeface="Times New Roman" panose="02020603050405020304" pitchFamily="18" charset="0"/>
              </a:rPr>
              <a:t>energy efficiency standards.</a:t>
            </a:r>
          </a:p>
          <a:p>
            <a:pPr marL="594360" indent="-457200">
              <a:lnSpc>
                <a:spcPct val="115000"/>
              </a:lnSpc>
              <a:spcAft>
                <a:spcPts val="800"/>
              </a:spcAft>
              <a:buFont typeface="+mj-lt"/>
              <a:buAutoNum type="arabicPeriod"/>
            </a:pPr>
            <a:r>
              <a:rPr lang="en-PH" sz="7200" kern="100" dirty="0">
                <a:effectLst/>
                <a:latin typeface="Calibri" panose="020F0502020204030204" pitchFamily="34" charset="0"/>
                <a:ea typeface="Calibri" panose="020F0502020204030204" pitchFamily="34" charset="0"/>
                <a:cs typeface="Times New Roman" panose="02020603050405020304" pitchFamily="18" charset="0"/>
              </a:rPr>
              <a:t>Commercial: utilizing energy efficient lighting system and HVA (</a:t>
            </a:r>
            <a:r>
              <a:rPr lang="en-US" sz="7200" kern="100" dirty="0">
                <a:effectLst/>
                <a:latin typeface="Calibri" panose="020F0502020204030204" pitchFamily="34" charset="0"/>
                <a:ea typeface="Calibri" panose="020F0502020204030204" pitchFamily="34" charset="0"/>
                <a:cs typeface="Times New Roman" panose="02020603050405020304" pitchFamily="18" charset="0"/>
              </a:rPr>
              <a:t>Heating, ventilation, and air conditioning)</a:t>
            </a:r>
            <a:endParaRPr lang="en-PH" sz="72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PH" dirty="0"/>
          </a:p>
        </p:txBody>
      </p:sp>
    </p:spTree>
    <p:extLst>
      <p:ext uri="{BB962C8B-B14F-4D97-AF65-F5344CB8AC3E}">
        <p14:creationId xmlns:p14="http://schemas.microsoft.com/office/powerpoint/2010/main" val="3529763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35F6E9-5B45-0EDD-3B4E-AB6AEC19DF36}"/>
              </a:ext>
            </a:extLst>
          </p:cNvPr>
          <p:cNvSpPr>
            <a:spLocks noGrp="1"/>
          </p:cNvSpPr>
          <p:nvPr>
            <p:ph type="title"/>
          </p:nvPr>
        </p:nvSpPr>
        <p:spPr>
          <a:xfrm>
            <a:off x="838200" y="365126"/>
            <a:ext cx="10515600" cy="754757"/>
          </a:xfrm>
        </p:spPr>
        <p:txBody>
          <a:bodyPr>
            <a:normAutofit/>
          </a:bodyPr>
          <a:lstStyle/>
          <a:p>
            <a:r>
              <a:rPr lang="en-PH" sz="3600" dirty="0"/>
              <a:t>Barriers to Energy Efficiency</a:t>
            </a:r>
          </a:p>
        </p:txBody>
      </p:sp>
      <p:sp>
        <p:nvSpPr>
          <p:cNvPr id="3" name="Content Placeholder 2">
            <a:extLst>
              <a:ext uri="{FF2B5EF4-FFF2-40B4-BE49-F238E27FC236}">
                <a16:creationId xmlns:a16="http://schemas.microsoft.com/office/drawing/2014/main" id="{2CB21BA3-6FBD-E835-47FB-6C9F266C7791}"/>
              </a:ext>
            </a:extLst>
          </p:cNvPr>
          <p:cNvSpPr>
            <a:spLocks noGrp="1"/>
          </p:cNvSpPr>
          <p:nvPr>
            <p:ph idx="1"/>
          </p:nvPr>
        </p:nvSpPr>
        <p:spPr>
          <a:xfrm>
            <a:off x="838200" y="1407560"/>
            <a:ext cx="10515600" cy="4769403"/>
          </a:xfrm>
        </p:spPr>
        <p:txBody>
          <a:bodyPr>
            <a:normAutofit fontScale="92500"/>
          </a:bodyPr>
          <a:lstStyle/>
          <a:p>
            <a:pPr marL="0" indent="0">
              <a:buNone/>
            </a:pPr>
            <a:r>
              <a:rPr lang="en-PH" sz="2600" dirty="0"/>
              <a:t>Malaysia</a:t>
            </a:r>
          </a:p>
          <a:p>
            <a:pPr marL="342900" lvl="0" indent="-342900">
              <a:lnSpc>
                <a:spcPct val="115000"/>
              </a:lnSpc>
              <a:buFont typeface="+mj-lt"/>
              <a:buAutoNum type="arabicPeriod"/>
            </a:pPr>
            <a:r>
              <a:rPr lang="en-PH" sz="2600" kern="100" dirty="0">
                <a:effectLst/>
                <a:latin typeface="Calibri" panose="020F0502020204030204" pitchFamily="34" charset="0"/>
                <a:ea typeface="Calibri" panose="020F0502020204030204" pitchFamily="34" charset="0"/>
                <a:cs typeface="Times New Roman" panose="02020603050405020304" pitchFamily="18" charset="0"/>
              </a:rPr>
              <a:t>Low energy prices - fuel subsidies lower  electricity and fuel prices than the actual cost of energy generation.  It prevents energy efficiency by consumers and </a:t>
            </a:r>
            <a:r>
              <a:rPr lang="en-PH" sz="2600" kern="100" dirty="0">
                <a:latin typeface="Calibri" panose="020F0502020204030204" pitchFamily="34" charset="0"/>
                <a:ea typeface="Calibri" panose="020F0502020204030204" pitchFamily="34" charset="0"/>
                <a:cs typeface="Times New Roman" panose="02020603050405020304" pitchFamily="18" charset="0"/>
              </a:rPr>
              <a:t>EE</a:t>
            </a:r>
            <a:r>
              <a:rPr lang="en-PH" sz="2600" kern="100" dirty="0">
                <a:effectLst/>
                <a:latin typeface="Calibri" panose="020F0502020204030204" pitchFamily="34" charset="0"/>
                <a:ea typeface="Calibri" panose="020F0502020204030204" pitchFamily="34" charset="0"/>
                <a:cs typeface="Times New Roman" panose="02020603050405020304" pitchFamily="18" charset="0"/>
              </a:rPr>
              <a:t> investments. </a:t>
            </a:r>
          </a:p>
          <a:p>
            <a:pPr marL="342900" lvl="0" indent="-342900">
              <a:lnSpc>
                <a:spcPct val="115000"/>
              </a:lnSpc>
              <a:buFont typeface="+mj-lt"/>
              <a:buAutoNum type="arabicPeriod"/>
            </a:pPr>
            <a:r>
              <a:rPr lang="en-PH" sz="2600" kern="100" dirty="0">
                <a:effectLst/>
                <a:latin typeface="Calibri" panose="020F0502020204030204" pitchFamily="34" charset="0"/>
                <a:ea typeface="Calibri" panose="020F0502020204030204" pitchFamily="34" charset="0"/>
                <a:cs typeface="Times New Roman" panose="02020603050405020304" pitchFamily="18" charset="0"/>
              </a:rPr>
              <a:t>Lack of finance for energy efficiency - banks do not have capacity to for project evaluation and no loan schemes for energy efficiency for individual consumers.</a:t>
            </a:r>
          </a:p>
          <a:p>
            <a:pPr marL="342900" lvl="0" indent="-342900">
              <a:lnSpc>
                <a:spcPct val="115000"/>
              </a:lnSpc>
              <a:spcAft>
                <a:spcPts val="800"/>
              </a:spcAft>
              <a:buFont typeface="+mj-lt"/>
              <a:buAutoNum type="arabicPeriod"/>
            </a:pPr>
            <a:r>
              <a:rPr lang="en-PH" sz="2600" kern="100" dirty="0">
                <a:effectLst/>
                <a:latin typeface="Calibri" panose="020F0502020204030204" pitchFamily="34" charset="0"/>
                <a:ea typeface="Calibri" panose="020F0502020204030204" pitchFamily="34" charset="0"/>
                <a:cs typeface="Times New Roman" panose="02020603050405020304" pitchFamily="18" charset="0"/>
              </a:rPr>
              <a:t>Lack of consistency in embarking on the energy efficiency - Without annual government budget for energy efficiency,  activities are usually project based which prevent continuity of reforms. </a:t>
            </a:r>
          </a:p>
          <a:p>
            <a:pPr marL="0" indent="0">
              <a:buNone/>
            </a:pPr>
            <a:endParaRPr lang="en-PH" dirty="0"/>
          </a:p>
        </p:txBody>
      </p:sp>
    </p:spTree>
    <p:extLst>
      <p:ext uri="{BB962C8B-B14F-4D97-AF65-F5344CB8AC3E}">
        <p14:creationId xmlns:p14="http://schemas.microsoft.com/office/powerpoint/2010/main" val="27012393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2F3F05-C472-628A-C62A-0BB6D5D730A9}"/>
              </a:ext>
            </a:extLst>
          </p:cNvPr>
          <p:cNvSpPr>
            <a:spLocks noGrp="1"/>
          </p:cNvSpPr>
          <p:nvPr>
            <p:ph type="title"/>
          </p:nvPr>
        </p:nvSpPr>
        <p:spPr>
          <a:xfrm>
            <a:off x="838200" y="365125"/>
            <a:ext cx="10515600" cy="672565"/>
          </a:xfrm>
        </p:spPr>
        <p:txBody>
          <a:bodyPr>
            <a:normAutofit/>
          </a:bodyPr>
          <a:lstStyle/>
          <a:p>
            <a:r>
              <a:rPr kumimoji="0" lang="en-PH" sz="3600" b="0" i="0" u="none" strike="noStrike" kern="1200" cap="none" spc="0" normalizeH="0" baseline="0" noProof="0" dirty="0">
                <a:ln>
                  <a:noFill/>
                </a:ln>
                <a:solidFill>
                  <a:prstClr val="black"/>
                </a:solidFill>
                <a:effectLst/>
                <a:uLnTx/>
                <a:uFillTx/>
                <a:latin typeface="Calibri Light" panose="020F0302020204030204"/>
                <a:ea typeface="+mj-ea"/>
                <a:cs typeface="+mj-cs"/>
              </a:rPr>
              <a:t>Barriers to Energy Efficiency</a:t>
            </a:r>
            <a:endParaRPr lang="en-PH" sz="3600" dirty="0"/>
          </a:p>
        </p:txBody>
      </p:sp>
      <p:sp>
        <p:nvSpPr>
          <p:cNvPr id="3" name="Content Placeholder 2">
            <a:extLst>
              <a:ext uri="{FF2B5EF4-FFF2-40B4-BE49-F238E27FC236}">
                <a16:creationId xmlns:a16="http://schemas.microsoft.com/office/drawing/2014/main" id="{7EA002D4-E497-01F6-9B1F-F16F988420F7}"/>
              </a:ext>
            </a:extLst>
          </p:cNvPr>
          <p:cNvSpPr>
            <a:spLocks noGrp="1"/>
          </p:cNvSpPr>
          <p:nvPr>
            <p:ph idx="1"/>
          </p:nvPr>
        </p:nvSpPr>
        <p:spPr>
          <a:xfrm>
            <a:off x="838200" y="1273996"/>
            <a:ext cx="10515600" cy="4902967"/>
          </a:xfrm>
        </p:spPr>
        <p:txBody>
          <a:bodyPr>
            <a:normAutofit/>
          </a:bodyPr>
          <a:lstStyle/>
          <a:p>
            <a:pPr marL="0" indent="0">
              <a:buNone/>
            </a:pPr>
            <a:r>
              <a:rPr lang="en-PH" sz="2400" dirty="0"/>
              <a:t>Indonesia</a:t>
            </a:r>
          </a:p>
          <a:p>
            <a:pPr marL="342900" lvl="0" indent="-342900">
              <a:lnSpc>
                <a:spcPct val="115000"/>
              </a:lnSpc>
              <a:buFont typeface="+mj-lt"/>
              <a:buAutoNum type="arabicPeriod"/>
            </a:pPr>
            <a:r>
              <a:rPr lang="en-PH" sz="2000" kern="100" dirty="0">
                <a:effectLst/>
                <a:latin typeface="Calibri" panose="020F0502020204030204" pitchFamily="34" charset="0"/>
                <a:ea typeface="Calibri" panose="020F0502020204030204" pitchFamily="34" charset="0"/>
                <a:cs typeface="Times New Roman" panose="02020603050405020304" pitchFamily="18" charset="0"/>
              </a:rPr>
              <a:t>Building codes are set for large commercial buildings. </a:t>
            </a:r>
          </a:p>
          <a:p>
            <a:pPr marL="342900" lvl="0" indent="-342900">
              <a:lnSpc>
                <a:spcPct val="115000"/>
              </a:lnSpc>
              <a:buFont typeface="+mj-lt"/>
              <a:buAutoNum type="arabicPeriod"/>
            </a:pPr>
            <a:r>
              <a:rPr lang="en-PH" sz="2000" kern="100" dirty="0">
                <a:effectLst/>
                <a:latin typeface="Calibri" panose="020F0502020204030204" pitchFamily="34" charset="0"/>
                <a:ea typeface="Calibri" panose="020F0502020204030204" pitchFamily="34" charset="0"/>
                <a:cs typeface="Times New Roman" panose="02020603050405020304" pitchFamily="18" charset="0"/>
              </a:rPr>
              <a:t>Transport has no fuel efficiency standards for passenger cars and trucks. </a:t>
            </a:r>
          </a:p>
          <a:p>
            <a:pPr marL="342900" lvl="0" indent="-342900">
              <a:lnSpc>
                <a:spcPct val="115000"/>
              </a:lnSpc>
              <a:buFont typeface="+mj-lt"/>
              <a:buAutoNum type="arabicPeriod"/>
            </a:pPr>
            <a:r>
              <a:rPr lang="en-PH" sz="2000" kern="100" dirty="0">
                <a:effectLst/>
                <a:latin typeface="Calibri" panose="020F0502020204030204" pitchFamily="34" charset="0"/>
                <a:ea typeface="Calibri" panose="020F0502020204030204" pitchFamily="34" charset="0"/>
                <a:cs typeface="Times New Roman" panose="02020603050405020304" pitchFamily="18" charset="0"/>
              </a:rPr>
              <a:t>Misalignment between national energy policies and electricity master plans</a:t>
            </a:r>
          </a:p>
          <a:p>
            <a:pPr marL="342900" lvl="0" indent="-342900">
              <a:lnSpc>
                <a:spcPct val="115000"/>
              </a:lnSpc>
              <a:spcAft>
                <a:spcPts val="800"/>
              </a:spcAft>
              <a:buFont typeface="+mj-lt"/>
              <a:buAutoNum type="arabicPeriod"/>
            </a:pPr>
            <a:r>
              <a:rPr lang="en-PH" sz="2000" kern="100" dirty="0">
                <a:effectLst/>
                <a:latin typeface="Calibri" panose="020F0502020204030204" pitchFamily="34" charset="0"/>
                <a:ea typeface="Calibri" panose="020F0502020204030204" pitchFamily="34" charset="0"/>
                <a:cs typeface="Times New Roman" panose="02020603050405020304" pitchFamily="18" charset="0"/>
              </a:rPr>
              <a:t>Subsidies encourage the use of fossil fuels. </a:t>
            </a:r>
          </a:p>
          <a:p>
            <a:pPr marL="0" lvl="0" indent="0">
              <a:spcAft>
                <a:spcPts val="800"/>
              </a:spcAft>
              <a:buNone/>
            </a:pPr>
            <a:r>
              <a:rPr lang="en-PH" sz="2400" dirty="0"/>
              <a:t>Philippines</a:t>
            </a:r>
          </a:p>
          <a:p>
            <a:pPr marL="342900" indent="-342900">
              <a:lnSpc>
                <a:spcPct val="115000"/>
              </a:lnSpc>
              <a:buFont typeface="+mj-lt"/>
              <a:buAutoNum type="arabicPeriod"/>
            </a:pPr>
            <a:r>
              <a:rPr lang="en-PH" sz="2000" kern="100" dirty="0">
                <a:latin typeface="Calibri" panose="020F0502020204030204" pitchFamily="34" charset="0"/>
                <a:ea typeface="Calibri" panose="020F0502020204030204" pitchFamily="34" charset="0"/>
                <a:cs typeface="Times New Roman" panose="02020603050405020304" pitchFamily="18" charset="0"/>
              </a:rPr>
              <a:t>The national </a:t>
            </a:r>
            <a:r>
              <a:rPr lang="en-PH" kern="100" dirty="0">
                <a:latin typeface="Calibri" panose="020F0502020204030204" pitchFamily="34" charset="0"/>
                <a:ea typeface="Calibri" panose="020F0502020204030204" pitchFamily="34" charset="0"/>
                <a:cs typeface="Times New Roman" panose="02020603050405020304" pitchFamily="18" charset="0"/>
              </a:rPr>
              <a:t>e</a:t>
            </a:r>
            <a:r>
              <a:rPr lang="en-PH" sz="2000" kern="100" dirty="0">
                <a:latin typeface="Calibri" panose="020F0502020204030204" pitchFamily="34" charset="0"/>
                <a:ea typeface="Calibri" panose="020F0502020204030204" pitchFamily="34" charset="0"/>
                <a:cs typeface="Times New Roman" panose="02020603050405020304" pitchFamily="18" charset="0"/>
              </a:rPr>
              <a:t>fficiency </a:t>
            </a:r>
            <a:r>
              <a:rPr lang="en-PH" kern="100" dirty="0">
                <a:latin typeface="Calibri" panose="020F0502020204030204" pitchFamily="34" charset="0"/>
                <a:ea typeface="Calibri" panose="020F0502020204030204" pitchFamily="34" charset="0"/>
                <a:cs typeface="Times New Roman" panose="02020603050405020304" pitchFamily="18" charset="0"/>
              </a:rPr>
              <a:t>p</a:t>
            </a:r>
            <a:r>
              <a:rPr lang="en-PH" sz="2000" kern="100" dirty="0">
                <a:latin typeface="Calibri" panose="020F0502020204030204" pitchFamily="34" charset="0"/>
                <a:ea typeface="Calibri" panose="020F0502020204030204" pitchFamily="34" charset="0"/>
                <a:cs typeface="Times New Roman" panose="02020603050405020304" pitchFamily="18" charset="0"/>
              </a:rPr>
              <a:t>rogram encounters challenges in policy development and institutional arrangements. </a:t>
            </a:r>
          </a:p>
          <a:p>
            <a:pPr marL="342900" indent="-342900">
              <a:lnSpc>
                <a:spcPct val="115000"/>
              </a:lnSpc>
              <a:buFont typeface="+mj-lt"/>
              <a:buAutoNum type="arabicPeriod"/>
            </a:pPr>
            <a:r>
              <a:rPr lang="en-PH" sz="2000" kern="100" dirty="0">
                <a:latin typeface="Calibri" panose="020F0502020204030204" pitchFamily="34" charset="0"/>
                <a:ea typeface="Calibri" panose="020F0502020204030204" pitchFamily="34" charset="0"/>
                <a:cs typeface="Times New Roman" panose="02020603050405020304" pitchFamily="18" charset="0"/>
              </a:rPr>
              <a:t>The national </a:t>
            </a:r>
            <a:r>
              <a:rPr lang="en-PH" kern="100" dirty="0">
                <a:latin typeface="Calibri" panose="020F0502020204030204" pitchFamily="34" charset="0"/>
                <a:ea typeface="Calibri" panose="020F0502020204030204" pitchFamily="34" charset="0"/>
                <a:cs typeface="Times New Roman" panose="02020603050405020304" pitchFamily="18" charset="0"/>
              </a:rPr>
              <a:t>e</a:t>
            </a:r>
            <a:r>
              <a:rPr lang="en-PH" sz="2000" kern="100" dirty="0">
                <a:latin typeface="Calibri" panose="020F0502020204030204" pitchFamily="34" charset="0"/>
                <a:ea typeface="Calibri" panose="020F0502020204030204" pitchFamily="34" charset="0"/>
                <a:cs typeface="Times New Roman" panose="02020603050405020304" pitchFamily="18" charset="0"/>
              </a:rPr>
              <a:t>fficiency law faces difficulties in implementation and market demand. </a:t>
            </a:r>
          </a:p>
        </p:txBody>
      </p:sp>
    </p:spTree>
    <p:extLst>
      <p:ext uri="{BB962C8B-B14F-4D97-AF65-F5344CB8AC3E}">
        <p14:creationId xmlns:p14="http://schemas.microsoft.com/office/powerpoint/2010/main" val="28795904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02215A6-7426-8603-CED2-F6EB9124CE3F}"/>
              </a:ext>
            </a:extLst>
          </p:cNvPr>
          <p:cNvSpPr>
            <a:spLocks noGrp="1"/>
          </p:cNvSpPr>
          <p:nvPr>
            <p:ph type="title"/>
          </p:nvPr>
        </p:nvSpPr>
        <p:spPr>
          <a:xfrm>
            <a:off x="1210296" y="2259242"/>
            <a:ext cx="10058400" cy="1450757"/>
          </a:xfrm>
        </p:spPr>
        <p:txBody>
          <a:bodyPr>
            <a:normAutofit/>
          </a:bodyPr>
          <a:lstStyle/>
          <a:p>
            <a:r>
              <a:rPr lang="en-US" sz="2800" b="1" dirty="0"/>
              <a:t>For Comments, References, Questions and Collaboration, pls. contact me at calfonso33@gmail.com</a:t>
            </a:r>
            <a:endParaRPr lang="en-PH" sz="2800" b="1" dirty="0"/>
          </a:p>
        </p:txBody>
      </p:sp>
      <p:sp>
        <p:nvSpPr>
          <p:cNvPr id="3" name="Content Placeholder 2">
            <a:extLst>
              <a:ext uri="{FF2B5EF4-FFF2-40B4-BE49-F238E27FC236}">
                <a16:creationId xmlns:a16="http://schemas.microsoft.com/office/drawing/2014/main" id="{8041E6A9-7B08-DA79-D2F5-1752D08E28C7}"/>
              </a:ext>
            </a:extLst>
          </p:cNvPr>
          <p:cNvSpPr>
            <a:spLocks noGrp="1"/>
          </p:cNvSpPr>
          <p:nvPr>
            <p:ph idx="4294967295"/>
          </p:nvPr>
        </p:nvSpPr>
        <p:spPr>
          <a:xfrm>
            <a:off x="2133600" y="1846263"/>
            <a:ext cx="10058400" cy="4022725"/>
          </a:xfrm>
        </p:spPr>
        <p:txBody>
          <a:bodyPr/>
          <a:lstStyle/>
          <a:p>
            <a:endParaRPr lang="en-PH" dirty="0"/>
          </a:p>
          <a:p>
            <a:r>
              <a:rPr lang="en-PH" dirty="0"/>
              <a:t>  </a:t>
            </a:r>
          </a:p>
        </p:txBody>
      </p:sp>
    </p:spTree>
    <p:extLst>
      <p:ext uri="{BB962C8B-B14F-4D97-AF65-F5344CB8AC3E}">
        <p14:creationId xmlns:p14="http://schemas.microsoft.com/office/powerpoint/2010/main" val="12375343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464991B-BCA0-0F54-1B2C-8598EAB698A6}"/>
              </a:ext>
            </a:extLst>
          </p:cNvPr>
          <p:cNvSpPr>
            <a:spLocks noGrp="1"/>
          </p:cNvSpPr>
          <p:nvPr>
            <p:ph type="title"/>
          </p:nvPr>
        </p:nvSpPr>
        <p:spPr>
          <a:xfrm>
            <a:off x="1241119" y="2495547"/>
            <a:ext cx="10058400" cy="1450757"/>
          </a:xfrm>
        </p:spPr>
        <p:txBody>
          <a:bodyPr/>
          <a:lstStyle/>
          <a:p>
            <a:pPr algn="ctr"/>
            <a:r>
              <a:rPr lang="en-PH" b="1" dirty="0"/>
              <a:t>Thank You! </a:t>
            </a:r>
          </a:p>
        </p:txBody>
      </p:sp>
    </p:spTree>
    <p:extLst>
      <p:ext uri="{BB962C8B-B14F-4D97-AF65-F5344CB8AC3E}">
        <p14:creationId xmlns:p14="http://schemas.microsoft.com/office/powerpoint/2010/main" val="1509603100"/>
      </p:ext>
    </p:extLst>
  </p:cSld>
  <p:clrMapOvr>
    <a:masterClrMapping/>
  </p:clrMapOvr>
</p:sld>
</file>

<file path=ppt/theme/theme1.xml><?xml version="1.0" encoding="utf-8"?>
<a:theme xmlns:a="http://schemas.openxmlformats.org/drawingml/2006/main" name="Retrospect">
  <a:themeElements>
    <a:clrScheme name="Retrospect">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6B9F25"/>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D26EA377-59BD-4C9C-9D94-EE8416EE4C7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1490</TotalTime>
  <Words>1294</Words>
  <Application>Microsoft Office PowerPoint</Application>
  <PresentationFormat>Widescreen</PresentationFormat>
  <Paragraphs>92</Paragraphs>
  <Slides>16</Slides>
  <Notes>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Arial</vt:lpstr>
      <vt:lpstr>Calibri</vt:lpstr>
      <vt:lpstr>Calibri Light</vt:lpstr>
      <vt:lpstr>Cambria Math</vt:lpstr>
      <vt:lpstr>Symbol</vt:lpstr>
      <vt:lpstr>Times New Roman</vt:lpstr>
      <vt:lpstr>Retrospect</vt:lpstr>
      <vt:lpstr>Energy Efficiency Effects on the Carbon Emissions of Selected ASEAN Countries</vt:lpstr>
      <vt:lpstr>Objectives of the Study</vt:lpstr>
      <vt:lpstr>Review of Literature</vt:lpstr>
      <vt:lpstr>Methodology</vt:lpstr>
      <vt:lpstr>Methodology</vt:lpstr>
      <vt:lpstr>Results: Philippines</vt:lpstr>
      <vt:lpstr>Results: Malaysia</vt:lpstr>
      <vt:lpstr>Results: Indonesia</vt:lpstr>
      <vt:lpstr>Energy Efficiency Policies</vt:lpstr>
      <vt:lpstr>Philippines: Energy Efficiency Roadmap, 2017-2040</vt:lpstr>
      <vt:lpstr>Energy Efficiency Policies: Malaysia </vt:lpstr>
      <vt:lpstr>Energy Efficiency Policies: Indonesia </vt:lpstr>
      <vt:lpstr>Barriers to Energy Efficiency</vt:lpstr>
      <vt:lpstr>Barriers to Energy Efficiency</vt:lpstr>
      <vt:lpstr>For Comments, References, Questions and Collaboration, pls. contact me at calfonso33@gmail.com</vt:lpstr>
      <vt:lpstr>Thank You!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Cristina Alfonso</dc:creator>
  <cp:lastModifiedBy>Cristina Alfonso</cp:lastModifiedBy>
  <cp:revision>47</cp:revision>
  <dcterms:created xsi:type="dcterms:W3CDTF">2026-09-25T10:58:16Z</dcterms:created>
  <dcterms:modified xsi:type="dcterms:W3CDTF">2026-09-28T06:41:34Z</dcterms:modified>
</cp:coreProperties>
</file>