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077309491" r:id="rId2"/>
    <p:sldId id="257" r:id="rId3"/>
    <p:sldId id="258" r:id="rId4"/>
    <p:sldId id="260" r:id="rId5"/>
    <p:sldId id="259" r:id="rId6"/>
    <p:sldId id="923" r:id="rId7"/>
    <p:sldId id="930" r:id="rId8"/>
    <p:sldId id="931" r:id="rId9"/>
    <p:sldId id="261" r:id="rId10"/>
    <p:sldId id="883" r:id="rId11"/>
    <p:sldId id="924" r:id="rId12"/>
    <p:sldId id="2077309544" r:id="rId13"/>
    <p:sldId id="927" r:id="rId14"/>
    <p:sldId id="928" r:id="rId15"/>
    <p:sldId id="2077309550" r:id="rId16"/>
    <p:sldId id="2077309553" r:id="rId17"/>
    <p:sldId id="2077309554" r:id="rId18"/>
    <p:sldId id="933" r:id="rId19"/>
    <p:sldId id="936" r:id="rId20"/>
    <p:sldId id="2077309555" r:id="rId21"/>
    <p:sldId id="2077309542" r:id="rId22"/>
  </p:sldIdLst>
  <p:sldSz cx="12192000" cy="6858000"/>
  <p:notesSz cx="6858000" cy="9144000"/>
  <p:defaultTextStyle>
    <a:defPPr>
      <a:defRPr lang="en-T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4C0C"/>
    <a:srgbClr val="FF0B00"/>
    <a:srgbClr val="FF4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08"/>
    <p:restoredTop sz="72418" autoAdjust="0"/>
  </p:normalViewPr>
  <p:slideViewPr>
    <p:cSldViewPr snapToGrid="0">
      <p:cViewPr>
        <p:scale>
          <a:sx n="50" d="100"/>
          <a:sy n="50" d="100"/>
        </p:scale>
        <p:origin x="1877" y="178"/>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D:\Model_TGCEMC_2021\results.xlsx"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file:///D:\Model_TGCEMC_2021\result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D:\Model_TGCEMC_2021\results_FEB.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Real</a:t>
            </a:r>
            <a:r>
              <a:rPr lang="en-US" baseline="0"/>
              <a:t> GDP 2050</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Sheet1!$B$13</c:f>
              <c:strCache>
                <c:ptCount val="1"/>
                <c:pt idx="0">
                  <c:v>REF</c:v>
                </c:pt>
              </c:strCache>
            </c:strRef>
          </c:tx>
          <c:spPr>
            <a:solidFill>
              <a:schemeClr val="accent1"/>
            </a:solidFill>
            <a:ln>
              <a:noFill/>
            </a:ln>
            <a:effectLst/>
          </c:spPr>
          <c:invertIfNegative val="0"/>
          <c:cat>
            <c:strRef>
              <c:f>Sheet1!$A$19</c:f>
              <c:strCache>
                <c:ptCount val="1"/>
                <c:pt idx="0">
                  <c:v>2050</c:v>
                </c:pt>
              </c:strCache>
            </c:strRef>
          </c:cat>
          <c:val>
            <c:numRef>
              <c:f>Sheet1!$B$19</c:f>
              <c:numCache>
                <c:formatCode>_(* #,##0_);_(* \(#,##0\);_(* "-"??_);_(@_)</c:formatCode>
                <c:ptCount val="1"/>
                <c:pt idx="0">
                  <c:v>30457.990685074947</c:v>
                </c:pt>
              </c:numCache>
            </c:numRef>
          </c:val>
          <c:extLst>
            <c:ext xmlns:c16="http://schemas.microsoft.com/office/drawing/2014/chart" uri="{C3380CC4-5D6E-409C-BE32-E72D297353CC}">
              <c16:uniqueId val="{00000000-73C0-461C-9C66-4515EF811E90}"/>
            </c:ext>
          </c:extLst>
        </c:ser>
        <c:ser>
          <c:idx val="1"/>
          <c:order val="1"/>
          <c:tx>
            <c:strRef>
              <c:f>Sheet1!$C$13</c:f>
              <c:strCache>
                <c:ptCount val="1"/>
                <c:pt idx="0">
                  <c:v>COP30</c:v>
                </c:pt>
              </c:strCache>
            </c:strRef>
          </c:tx>
          <c:spPr>
            <a:solidFill>
              <a:schemeClr val="accent2"/>
            </a:solidFill>
            <a:ln>
              <a:noFill/>
            </a:ln>
            <a:effectLst/>
          </c:spPr>
          <c:invertIfNegative val="0"/>
          <c:cat>
            <c:strRef>
              <c:f>Sheet1!$A$19</c:f>
              <c:strCache>
                <c:ptCount val="1"/>
                <c:pt idx="0">
                  <c:v>2050</c:v>
                </c:pt>
              </c:strCache>
            </c:strRef>
          </c:cat>
          <c:val>
            <c:numRef>
              <c:f>Sheet1!$C$19</c:f>
              <c:numCache>
                <c:formatCode>_(* #,##0_);_(* \(#,##0\);_(* "-"??_);_(@_)</c:formatCode>
                <c:ptCount val="1"/>
                <c:pt idx="0">
                  <c:v>30535.409672846148</c:v>
                </c:pt>
              </c:numCache>
            </c:numRef>
          </c:val>
          <c:extLst>
            <c:ext xmlns:c16="http://schemas.microsoft.com/office/drawing/2014/chart" uri="{C3380CC4-5D6E-409C-BE32-E72D297353CC}">
              <c16:uniqueId val="{00000001-73C0-461C-9C66-4515EF811E90}"/>
            </c:ext>
          </c:extLst>
        </c:ser>
        <c:ser>
          <c:idx val="2"/>
          <c:order val="2"/>
          <c:tx>
            <c:strRef>
              <c:f>Sheet1!$D$13</c:f>
              <c:strCache>
                <c:ptCount val="1"/>
                <c:pt idx="0">
                  <c:v>CFP</c:v>
                </c:pt>
              </c:strCache>
            </c:strRef>
          </c:tx>
          <c:spPr>
            <a:solidFill>
              <a:schemeClr val="accent3"/>
            </a:solidFill>
            <a:ln>
              <a:noFill/>
            </a:ln>
            <a:effectLst/>
          </c:spPr>
          <c:invertIfNegative val="0"/>
          <c:cat>
            <c:strRef>
              <c:f>Sheet1!$A$19</c:f>
              <c:strCache>
                <c:ptCount val="1"/>
                <c:pt idx="0">
                  <c:v>2050</c:v>
                </c:pt>
              </c:strCache>
            </c:strRef>
          </c:cat>
          <c:val>
            <c:numRef>
              <c:f>Sheet1!$D$19</c:f>
              <c:numCache>
                <c:formatCode>_(* #,##0_);_(* \(#,##0\);_(* "-"??_);_(@_)</c:formatCode>
                <c:ptCount val="1"/>
                <c:pt idx="0">
                  <c:v>30925.788151184293</c:v>
                </c:pt>
              </c:numCache>
            </c:numRef>
          </c:val>
          <c:extLst>
            <c:ext xmlns:c16="http://schemas.microsoft.com/office/drawing/2014/chart" uri="{C3380CC4-5D6E-409C-BE32-E72D297353CC}">
              <c16:uniqueId val="{00000002-73C0-461C-9C66-4515EF811E90}"/>
            </c:ext>
          </c:extLst>
        </c:ser>
        <c:dLbls>
          <c:showLegendKey val="0"/>
          <c:showVal val="0"/>
          <c:showCatName val="0"/>
          <c:showSerName val="0"/>
          <c:showPercent val="0"/>
          <c:showBubbleSize val="0"/>
        </c:dLbls>
        <c:gapWidth val="219"/>
        <c:overlap val="-27"/>
        <c:axId val="1568339775"/>
        <c:axId val="1568336415"/>
      </c:barChart>
      <c:catAx>
        <c:axId val="156833977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TH"/>
          </a:p>
        </c:txPr>
        <c:crossAx val="1568336415"/>
        <c:crosses val="autoZero"/>
        <c:auto val="1"/>
        <c:lblAlgn val="ctr"/>
        <c:lblOffset val="100"/>
        <c:noMultiLvlLbl val="0"/>
      </c:catAx>
      <c:valAx>
        <c:axId val="1568336415"/>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Billion Baht</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TH"/>
            </a:p>
          </c:txPr>
        </c:title>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TH"/>
          </a:p>
        </c:txPr>
        <c:crossAx val="156833977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TH"/>
        </a:p>
      </c:txPr>
    </c:legend>
    <c:plotVisOnly val="1"/>
    <c:dispBlanksAs val="gap"/>
    <c:showDLblsOverMax val="0"/>
  </c:chart>
  <c:spPr>
    <a:noFill/>
    <a:ln>
      <a:noFill/>
    </a:ln>
    <a:effectLst/>
  </c:spPr>
  <c:txPr>
    <a:bodyPr/>
    <a:lstStyle/>
    <a:p>
      <a:pPr>
        <a:defRPr/>
      </a:pPr>
      <a:endParaRPr lang="en-TH"/>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Real</a:t>
            </a:r>
            <a:r>
              <a:rPr lang="en-US" baseline="0"/>
              <a:t> GDP (%Change from REF)</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Sheet1!$B$21</c:f>
              <c:strCache>
                <c:ptCount val="1"/>
                <c:pt idx="0">
                  <c:v>COP30</c:v>
                </c:pt>
              </c:strCache>
            </c:strRef>
          </c:tx>
          <c:spPr>
            <a:solidFill>
              <a:schemeClr val="accent1"/>
            </a:solidFill>
            <a:ln>
              <a:noFill/>
            </a:ln>
            <a:effectLst/>
          </c:spPr>
          <c:invertIfNegative val="0"/>
          <c:cat>
            <c:strRef>
              <c:f>Sheet1!$A$22:$A$27</c:f>
              <c:strCache>
                <c:ptCount val="6"/>
                <c:pt idx="0">
                  <c:v>2025</c:v>
                </c:pt>
                <c:pt idx="1">
                  <c:v>2030</c:v>
                </c:pt>
                <c:pt idx="2">
                  <c:v>2035</c:v>
                </c:pt>
                <c:pt idx="3">
                  <c:v>2040</c:v>
                </c:pt>
                <c:pt idx="4">
                  <c:v>2045</c:v>
                </c:pt>
                <c:pt idx="5">
                  <c:v>2050</c:v>
                </c:pt>
              </c:strCache>
            </c:strRef>
          </c:cat>
          <c:val>
            <c:numRef>
              <c:f>Sheet1!$B$22:$B$27</c:f>
              <c:numCache>
                <c:formatCode>0.00%</c:formatCode>
                <c:ptCount val="6"/>
                <c:pt idx="0">
                  <c:v>-9.668542256939805E-4</c:v>
                </c:pt>
                <c:pt idx="1">
                  <c:v>-7.0442672701831466E-4</c:v>
                </c:pt>
                <c:pt idx="2">
                  <c:v>3.6624413049546334E-4</c:v>
                </c:pt>
                <c:pt idx="3">
                  <c:v>1.7790848749121846E-3</c:v>
                </c:pt>
                <c:pt idx="4">
                  <c:v>1.855718365851855E-3</c:v>
                </c:pt>
                <c:pt idx="5">
                  <c:v>2.5418284670084557E-3</c:v>
                </c:pt>
              </c:numCache>
            </c:numRef>
          </c:val>
          <c:extLst>
            <c:ext xmlns:c16="http://schemas.microsoft.com/office/drawing/2014/chart" uri="{C3380CC4-5D6E-409C-BE32-E72D297353CC}">
              <c16:uniqueId val="{00000000-E74A-4613-9D02-673D04EA4ADD}"/>
            </c:ext>
          </c:extLst>
        </c:ser>
        <c:ser>
          <c:idx val="1"/>
          <c:order val="1"/>
          <c:tx>
            <c:strRef>
              <c:f>Sheet1!$C$21</c:f>
              <c:strCache>
                <c:ptCount val="1"/>
                <c:pt idx="0">
                  <c:v>CFP</c:v>
                </c:pt>
              </c:strCache>
            </c:strRef>
          </c:tx>
          <c:spPr>
            <a:solidFill>
              <a:schemeClr val="accent2"/>
            </a:solidFill>
            <a:ln>
              <a:noFill/>
            </a:ln>
            <a:effectLst/>
          </c:spPr>
          <c:invertIfNegative val="0"/>
          <c:cat>
            <c:strRef>
              <c:f>Sheet1!$A$22:$A$27</c:f>
              <c:strCache>
                <c:ptCount val="6"/>
                <c:pt idx="0">
                  <c:v>2025</c:v>
                </c:pt>
                <c:pt idx="1">
                  <c:v>2030</c:v>
                </c:pt>
                <c:pt idx="2">
                  <c:v>2035</c:v>
                </c:pt>
                <c:pt idx="3">
                  <c:v>2040</c:v>
                </c:pt>
                <c:pt idx="4">
                  <c:v>2045</c:v>
                </c:pt>
                <c:pt idx="5">
                  <c:v>2050</c:v>
                </c:pt>
              </c:strCache>
            </c:strRef>
          </c:cat>
          <c:val>
            <c:numRef>
              <c:f>Sheet1!$C$22:$C$27</c:f>
              <c:numCache>
                <c:formatCode>0.00%</c:formatCode>
                <c:ptCount val="6"/>
                <c:pt idx="0">
                  <c:v>-1.3595595672102334E-3</c:v>
                </c:pt>
                <c:pt idx="1">
                  <c:v>2.3464402570394505E-4</c:v>
                </c:pt>
                <c:pt idx="2">
                  <c:v>4.458099659440995E-3</c:v>
                </c:pt>
                <c:pt idx="3">
                  <c:v>1.0778844266864152E-2</c:v>
                </c:pt>
                <c:pt idx="4">
                  <c:v>1.3263417748118789E-2</c:v>
                </c:pt>
                <c:pt idx="5">
                  <c:v>1.5358776320677503E-2</c:v>
                </c:pt>
              </c:numCache>
            </c:numRef>
          </c:val>
          <c:extLst>
            <c:ext xmlns:c16="http://schemas.microsoft.com/office/drawing/2014/chart" uri="{C3380CC4-5D6E-409C-BE32-E72D297353CC}">
              <c16:uniqueId val="{00000001-E74A-4613-9D02-673D04EA4ADD}"/>
            </c:ext>
          </c:extLst>
        </c:ser>
        <c:dLbls>
          <c:showLegendKey val="0"/>
          <c:showVal val="0"/>
          <c:showCatName val="0"/>
          <c:showSerName val="0"/>
          <c:showPercent val="0"/>
          <c:showBubbleSize val="0"/>
        </c:dLbls>
        <c:gapWidth val="150"/>
        <c:axId val="1568366655"/>
        <c:axId val="1568379615"/>
      </c:barChart>
      <c:catAx>
        <c:axId val="15683666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TH"/>
          </a:p>
        </c:txPr>
        <c:crossAx val="1568379615"/>
        <c:crosses val="autoZero"/>
        <c:auto val="1"/>
        <c:lblAlgn val="ctr"/>
        <c:lblOffset val="100"/>
        <c:noMultiLvlLbl val="0"/>
      </c:catAx>
      <c:valAx>
        <c:axId val="1568379615"/>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TH"/>
          </a:p>
        </c:txPr>
        <c:crossAx val="156836665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TH"/>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TH"/>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Consumer</a:t>
            </a:r>
            <a:r>
              <a:rPr lang="en-US" baseline="0"/>
              <a:t> Price Index (%change from Ref)</a:t>
            </a:r>
            <a:endParaRPr lang="en-US"/>
          </a:p>
        </c:rich>
      </c:tx>
      <c:layout>
        <c:manualLayout>
          <c:xMode val="edge"/>
          <c:yMode val="edge"/>
          <c:x val="0.22832773403324585"/>
          <c:y val="3.6900369003690037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cked"/>
        <c:varyColors val="0"/>
        <c:ser>
          <c:idx val="0"/>
          <c:order val="0"/>
          <c:tx>
            <c:strRef>
              <c:f>Sheet1!$B$22</c:f>
              <c:strCache>
                <c:ptCount val="1"/>
                <c:pt idx="0">
                  <c:v>COP30</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Sheet1!$A$23:$A$28</c:f>
              <c:strCache>
                <c:ptCount val="6"/>
                <c:pt idx="0">
                  <c:v>2025</c:v>
                </c:pt>
                <c:pt idx="1">
                  <c:v>2030</c:v>
                </c:pt>
                <c:pt idx="2">
                  <c:v>2035</c:v>
                </c:pt>
                <c:pt idx="3">
                  <c:v>2040</c:v>
                </c:pt>
                <c:pt idx="4">
                  <c:v>2045</c:v>
                </c:pt>
                <c:pt idx="5">
                  <c:v>2050</c:v>
                </c:pt>
              </c:strCache>
            </c:strRef>
          </c:cat>
          <c:val>
            <c:numRef>
              <c:f>Sheet1!$B$23:$B$28</c:f>
              <c:numCache>
                <c:formatCode>0.00%</c:formatCode>
                <c:ptCount val="6"/>
                <c:pt idx="0">
                  <c:v>1.614421669365429E-3</c:v>
                </c:pt>
                <c:pt idx="1">
                  <c:v>7.791697095404837E-3</c:v>
                </c:pt>
                <c:pt idx="2">
                  <c:v>1.013700908250903E-2</c:v>
                </c:pt>
                <c:pt idx="3">
                  <c:v>1.0237469749520001E-2</c:v>
                </c:pt>
                <c:pt idx="4">
                  <c:v>6.6623426103165073E-3</c:v>
                </c:pt>
                <c:pt idx="5">
                  <c:v>-6.2175193706215381E-4</c:v>
                </c:pt>
              </c:numCache>
            </c:numRef>
          </c:val>
          <c:smooth val="0"/>
          <c:extLst>
            <c:ext xmlns:c16="http://schemas.microsoft.com/office/drawing/2014/chart" uri="{C3380CC4-5D6E-409C-BE32-E72D297353CC}">
              <c16:uniqueId val="{00000000-9052-4A48-9B77-AB98872F5512}"/>
            </c:ext>
          </c:extLst>
        </c:ser>
        <c:ser>
          <c:idx val="1"/>
          <c:order val="1"/>
          <c:tx>
            <c:strRef>
              <c:f>Sheet1!$C$22</c:f>
              <c:strCache>
                <c:ptCount val="1"/>
                <c:pt idx="0">
                  <c:v>CFP</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Sheet1!$A$23:$A$28</c:f>
              <c:strCache>
                <c:ptCount val="6"/>
                <c:pt idx="0">
                  <c:v>2025</c:v>
                </c:pt>
                <c:pt idx="1">
                  <c:v>2030</c:v>
                </c:pt>
                <c:pt idx="2">
                  <c:v>2035</c:v>
                </c:pt>
                <c:pt idx="3">
                  <c:v>2040</c:v>
                </c:pt>
                <c:pt idx="4">
                  <c:v>2045</c:v>
                </c:pt>
                <c:pt idx="5">
                  <c:v>2050</c:v>
                </c:pt>
              </c:strCache>
            </c:strRef>
          </c:cat>
          <c:val>
            <c:numRef>
              <c:f>Sheet1!$C$23:$C$28</c:f>
              <c:numCache>
                <c:formatCode>0.00%</c:formatCode>
                <c:ptCount val="6"/>
                <c:pt idx="0">
                  <c:v>2.2871219475515403E-3</c:v>
                </c:pt>
                <c:pt idx="1">
                  <c:v>8.0993908810667037E-3</c:v>
                </c:pt>
                <c:pt idx="2">
                  <c:v>3.4739976372997194E-3</c:v>
                </c:pt>
                <c:pt idx="3">
                  <c:v>1.4882099219408751E-3</c:v>
                </c:pt>
                <c:pt idx="4">
                  <c:v>-7.1495855307024403E-3</c:v>
                </c:pt>
                <c:pt idx="5">
                  <c:v>-2.320573766738343E-2</c:v>
                </c:pt>
              </c:numCache>
            </c:numRef>
          </c:val>
          <c:smooth val="0"/>
          <c:extLst>
            <c:ext xmlns:c16="http://schemas.microsoft.com/office/drawing/2014/chart" uri="{C3380CC4-5D6E-409C-BE32-E72D297353CC}">
              <c16:uniqueId val="{00000001-9052-4A48-9B77-AB98872F5512}"/>
            </c:ext>
          </c:extLst>
        </c:ser>
        <c:dLbls>
          <c:showLegendKey val="0"/>
          <c:showVal val="0"/>
          <c:showCatName val="0"/>
          <c:showSerName val="0"/>
          <c:showPercent val="0"/>
          <c:showBubbleSize val="0"/>
        </c:dLbls>
        <c:marker val="1"/>
        <c:smooth val="0"/>
        <c:axId val="1568374335"/>
        <c:axId val="1568373855"/>
      </c:lineChart>
      <c:catAx>
        <c:axId val="156837433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TH"/>
          </a:p>
        </c:txPr>
        <c:crossAx val="1568373855"/>
        <c:crosses val="autoZero"/>
        <c:auto val="1"/>
        <c:lblAlgn val="ctr"/>
        <c:lblOffset val="100"/>
        <c:noMultiLvlLbl val="0"/>
      </c:catAx>
      <c:valAx>
        <c:axId val="1568373855"/>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TH"/>
          </a:p>
        </c:txPr>
        <c:crossAx val="156837433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TH"/>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TH"/>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04B419-FA67-044B-B936-D83DB1703890}" type="datetimeFigureOut">
              <a:rPr lang="en-US" smtClean="0"/>
              <a:t>9/30/2026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0F0759-6E1E-4848-AF59-0CB1E559F099}" type="slidenum">
              <a:rPr lang="en-US" smtClean="0"/>
              <a:t>‹#›</a:t>
            </a:fld>
            <a:endParaRPr lang="en-US"/>
          </a:p>
        </p:txBody>
      </p:sp>
    </p:spTree>
    <p:extLst>
      <p:ext uri="{BB962C8B-B14F-4D97-AF65-F5344CB8AC3E}">
        <p14:creationId xmlns:p14="http://schemas.microsoft.com/office/powerpoint/2010/main" val="42604054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very much for the kind introduction.</a:t>
            </a:r>
          </a:p>
          <a:p>
            <a:r>
              <a:rPr lang="en-US" dirty="0"/>
              <a:t>Good morning, everyone. It is a pleasure to be here today.</a:t>
            </a:r>
            <a:endParaRPr lang="th-TH" dirty="0"/>
          </a:p>
          <a:p>
            <a:r>
              <a:rPr lang="en-US" dirty="0"/>
              <a:t>My name is Nattapong Chayawatto from, King Mongkut’s University of Technology Thonburi.</a:t>
            </a:r>
            <a:r>
              <a:rPr lang="th-TH" dirty="0"/>
              <a:t> </a:t>
            </a:r>
            <a:r>
              <a:rPr lang="en-US" dirty="0"/>
              <a:t>Thailand.</a:t>
            </a:r>
          </a:p>
          <a:p>
            <a:r>
              <a:rPr lang="en-US" dirty="0"/>
              <a:t>Today, I’m pleased to present our work on </a:t>
            </a:r>
            <a:r>
              <a:rPr lang="en-US" b="1" dirty="0"/>
              <a:t>“Thailand’s Pathway to Net-Zero Emissions: An Integrated Energy System Assessment.”</a:t>
            </a:r>
            <a:endParaRPr lang="en-US" dirty="0"/>
          </a:p>
          <a:p>
            <a:r>
              <a:rPr lang="en-US" dirty="0"/>
              <a:t>I will focus on three key areas: Thailand’s energy demand, the transformation of the power sector, and the implications of different pathways for achieving net-zero emissions.</a:t>
            </a:r>
          </a:p>
          <a:p>
            <a:endParaRPr lang="th-TH" dirty="0"/>
          </a:p>
          <a:p>
            <a:endParaRPr lang="th-TH" dirty="0"/>
          </a:p>
          <a:p>
            <a:endParaRPr lang="th-TH" dirty="0"/>
          </a:p>
          <a:p>
            <a:endParaRPr lang="th-TH" dirty="0"/>
          </a:p>
          <a:p>
            <a:endParaRPr lang="th-TH" dirty="0"/>
          </a:p>
          <a:p>
            <a:endParaRPr lang="th-TH" dirty="0"/>
          </a:p>
          <a:p>
            <a:r>
              <a:rPr lang="en-US" dirty="0"/>
              <a:t>Thai German Cooperation on Energy Mobility and Climate</a:t>
            </a:r>
          </a:p>
        </p:txBody>
      </p:sp>
      <p:sp>
        <p:nvSpPr>
          <p:cNvPr id="4" name="Slide Number Placeholder 3"/>
          <p:cNvSpPr>
            <a:spLocks noGrp="1"/>
          </p:cNvSpPr>
          <p:nvPr>
            <p:ph type="sldNum" sz="quarter" idx="5"/>
          </p:nvPr>
        </p:nvSpPr>
        <p:spPr/>
        <p:txBody>
          <a:bodyPr/>
          <a:lstStyle/>
          <a:p>
            <a:fld id="{E30F0759-6E1E-4848-AF59-0CB1E559F099}" type="slidenum">
              <a:rPr lang="en-US" smtClean="0"/>
              <a:t>1</a:t>
            </a:fld>
            <a:endParaRPr lang="en-US"/>
          </a:p>
        </p:txBody>
      </p:sp>
    </p:spTree>
    <p:extLst>
      <p:ext uri="{BB962C8B-B14F-4D97-AF65-F5344CB8AC3E}">
        <p14:creationId xmlns:p14="http://schemas.microsoft.com/office/powerpoint/2010/main" val="25120758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me briefly introduce the structure of my presentation.</a:t>
            </a:r>
          </a:p>
          <a:p>
            <a:r>
              <a:rPr lang="en-US" dirty="0"/>
              <a:t>First, I will introduce </a:t>
            </a:r>
            <a:r>
              <a:rPr lang="en-US" b="1" dirty="0"/>
              <a:t>Thailand’s NDC 3.0 and Net Zero commitment</a:t>
            </a:r>
            <a:r>
              <a:rPr lang="en-US" dirty="0"/>
              <a:t>.</a:t>
            </a:r>
          </a:p>
          <a:p>
            <a:r>
              <a:rPr lang="en-US" dirty="0"/>
              <a:t>Second, I will present the </a:t>
            </a:r>
            <a:r>
              <a:rPr lang="en-US" b="1" dirty="0"/>
              <a:t>methodology and scenario design</a:t>
            </a:r>
            <a:r>
              <a:rPr lang="en-US" dirty="0"/>
              <a:t>, followed by the </a:t>
            </a:r>
            <a:r>
              <a:rPr lang="en-US" b="1" dirty="0"/>
              <a:t>key assumptions</a:t>
            </a:r>
            <a:r>
              <a:rPr lang="en-US" dirty="0"/>
              <a:t>.</a:t>
            </a:r>
          </a:p>
          <a:p>
            <a:r>
              <a:rPr lang="en-US" dirty="0"/>
              <a:t>Then, I will discuss the </a:t>
            </a:r>
            <a:r>
              <a:rPr lang="en-US" b="1" dirty="0"/>
              <a:t>key results</a:t>
            </a:r>
            <a:r>
              <a:rPr lang="en-US" dirty="0"/>
              <a:t>, focusing on energy demand, power capacity, and decarbonization.</a:t>
            </a:r>
          </a:p>
          <a:p>
            <a:r>
              <a:rPr lang="en-US" dirty="0"/>
              <a:t>Finally, I will summarize the </a:t>
            </a:r>
            <a:r>
              <a:rPr lang="en-US" b="1" dirty="0"/>
              <a:t>key findings and recommendations</a:t>
            </a:r>
            <a:r>
              <a:rPr lang="en-US" dirty="0"/>
              <a:t> for Thailand’s transition to net-zero emissions.</a:t>
            </a:r>
          </a:p>
          <a:p>
            <a:r>
              <a:rPr lang="en-US" dirty="0"/>
              <a:t>So, let me begin with the introduction.</a:t>
            </a:r>
          </a:p>
          <a:p>
            <a:endParaRPr lang="en-US" dirty="0"/>
          </a:p>
        </p:txBody>
      </p:sp>
      <p:sp>
        <p:nvSpPr>
          <p:cNvPr id="4" name="Slide Number Placeholder 3"/>
          <p:cNvSpPr>
            <a:spLocks noGrp="1"/>
          </p:cNvSpPr>
          <p:nvPr>
            <p:ph type="sldNum" sz="quarter" idx="5"/>
          </p:nvPr>
        </p:nvSpPr>
        <p:spPr/>
        <p:txBody>
          <a:bodyPr/>
          <a:lstStyle/>
          <a:p>
            <a:fld id="{E30F0759-6E1E-4848-AF59-0CB1E559F099}" type="slidenum">
              <a:rPr lang="en-US" smtClean="0"/>
              <a:t>2</a:t>
            </a:fld>
            <a:endParaRPr lang="en-US"/>
          </a:p>
        </p:txBody>
      </p:sp>
    </p:spTree>
    <p:extLst>
      <p:ext uri="{BB962C8B-B14F-4D97-AF65-F5344CB8AC3E}">
        <p14:creationId xmlns:p14="http://schemas.microsoft.com/office/powerpoint/2010/main" val="33947325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b="0" dirty="0"/>
              <a:t>-Thailand targets a 47% reduction in net GHG emissions by 2035 and net-zero emissions by 2050. </a:t>
            </a:r>
          </a:p>
          <a:p>
            <a:pPr lvl="0"/>
            <a:endParaRPr lang="en-US" b="0" dirty="0"/>
          </a:p>
          <a:p>
            <a:pPr lvl="0"/>
            <a:r>
              <a:rPr lang="en-US" b="0" dirty="0"/>
              <a:t>- The transition aims to balance energy security, affordability, economic competitiveness, and sustainability.</a:t>
            </a:r>
          </a:p>
          <a:p>
            <a:endParaRPr lang="en-US" dirty="0"/>
          </a:p>
        </p:txBody>
      </p:sp>
      <p:sp>
        <p:nvSpPr>
          <p:cNvPr id="4" name="Slide Number Placeholder 3"/>
          <p:cNvSpPr>
            <a:spLocks noGrp="1"/>
          </p:cNvSpPr>
          <p:nvPr>
            <p:ph type="sldNum" sz="quarter" idx="5"/>
          </p:nvPr>
        </p:nvSpPr>
        <p:spPr/>
        <p:txBody>
          <a:bodyPr/>
          <a:lstStyle/>
          <a:p>
            <a:fld id="{E30F0759-6E1E-4848-AF59-0CB1E559F099}" type="slidenum">
              <a:rPr lang="en-US" smtClean="0"/>
              <a:t>3</a:t>
            </a:fld>
            <a:endParaRPr lang="en-US"/>
          </a:p>
        </p:txBody>
      </p:sp>
    </p:spTree>
    <p:extLst>
      <p:ext uri="{BB962C8B-B14F-4D97-AF65-F5344CB8AC3E}">
        <p14:creationId xmlns:p14="http://schemas.microsoft.com/office/powerpoint/2010/main" val="23657529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framework presents the overall structure of the integrated energy system modeling and analysis.</a:t>
            </a:r>
          </a:p>
          <a:p>
            <a:pPr lvl="0"/>
            <a:endParaRPr lang="en-US" b="0" dirty="0"/>
          </a:p>
          <a:p>
            <a:pPr lvl="0"/>
            <a:r>
              <a:rPr lang="en-US" b="0" dirty="0"/>
              <a:t>Energy Demand Projection: LEAP estimates sectoral energy demand and CO₂ emissions under different policy and technology scenarios.</a:t>
            </a:r>
          </a:p>
          <a:p>
            <a:pPr lvl="0"/>
            <a:endParaRPr lang="en-US" b="0" dirty="0"/>
          </a:p>
          <a:p>
            <a:pPr lvl="0"/>
            <a:r>
              <a:rPr lang="en-US" b="0" dirty="0"/>
              <a:t>Energy System Optimization: LEAP outputs, renewable potentials, and technology data are integrated into </a:t>
            </a:r>
            <a:r>
              <a:rPr lang="en-US" b="0" dirty="0" err="1"/>
              <a:t>PyPSA</a:t>
            </a:r>
            <a:r>
              <a:rPr lang="en-US" b="0" dirty="0"/>
              <a:t> to optimize the technology mix, investment pathways, and system flexibility.</a:t>
            </a:r>
          </a:p>
          <a:p>
            <a:pPr lvl="0"/>
            <a:endParaRPr lang="en-US" b="0" dirty="0"/>
          </a:p>
          <a:p>
            <a:pPr lvl="0"/>
            <a:r>
              <a:rPr lang="en-US" b="0" dirty="0"/>
              <a:t>Macroeconomic Impact: </a:t>
            </a:r>
            <a:r>
              <a:rPr lang="en-US" b="0" dirty="0" err="1"/>
              <a:t>PyPSA</a:t>
            </a:r>
            <a:r>
              <a:rPr lang="en-US" b="0" dirty="0"/>
              <a:t> results are fed into a CGE model to assess the economic impacts of energy transition policies and technologies.</a:t>
            </a:r>
          </a:p>
          <a:p>
            <a:pPr lvl="0"/>
            <a:endParaRPr lang="en-US" b="0" dirty="0"/>
          </a:p>
          <a:p>
            <a:pPr lvl="0"/>
            <a:r>
              <a:rPr lang="en-US" b="0" dirty="0"/>
              <a:t>Health Impact: AIRPOLIM-ES evaluates public health impacts from air pollution associated with electricity generation, particularly fossil-fuel power plants.</a:t>
            </a:r>
          </a:p>
          <a:p>
            <a:endParaRPr lang="en-US" dirty="0"/>
          </a:p>
        </p:txBody>
      </p:sp>
      <p:sp>
        <p:nvSpPr>
          <p:cNvPr id="4" name="Slide Number Placeholder 3"/>
          <p:cNvSpPr>
            <a:spLocks noGrp="1"/>
          </p:cNvSpPr>
          <p:nvPr>
            <p:ph type="sldNum" sz="quarter" idx="5"/>
          </p:nvPr>
        </p:nvSpPr>
        <p:spPr/>
        <p:txBody>
          <a:bodyPr/>
          <a:lstStyle/>
          <a:p>
            <a:fld id="{E30F0759-6E1E-4848-AF59-0CB1E559F099}" type="slidenum">
              <a:rPr lang="en-US" smtClean="0"/>
              <a:t>4</a:t>
            </a:fld>
            <a:endParaRPr lang="en-US"/>
          </a:p>
        </p:txBody>
      </p:sp>
    </p:spTree>
    <p:extLst>
      <p:ext uri="{BB962C8B-B14F-4D97-AF65-F5344CB8AC3E}">
        <p14:creationId xmlns:p14="http://schemas.microsoft.com/office/powerpoint/2010/main" val="27969654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study develops three decarbonization pathways toward 2050, differing in policy ambition and technology deployment.</a:t>
            </a:r>
          </a:p>
          <a:p>
            <a:pPr lvl="0"/>
            <a:endParaRPr lang="en-US" b="1" dirty="0"/>
          </a:p>
          <a:p>
            <a:pPr lvl="0"/>
            <a:r>
              <a:rPr lang="en-US" b="1" dirty="0"/>
              <a:t>REF:</a:t>
            </a:r>
            <a:r>
              <a:rPr lang="en-US" dirty="0"/>
              <a:t> Continuation of current policies, based on PDP 2024, AEDP 2024, and the 30@30 EV target. We completed the analysis in March, before the PDP 2026 public hearing in September. The overall scenario concepts are broadly similar, but we do not compare the results due to time constraints.</a:t>
            </a:r>
          </a:p>
          <a:p>
            <a:pPr lvl="0"/>
            <a:endParaRPr lang="en-US" b="1" dirty="0"/>
          </a:p>
          <a:p>
            <a:pPr lvl="0"/>
            <a:r>
              <a:rPr lang="en-US" b="1" dirty="0"/>
              <a:t>COP30:</a:t>
            </a:r>
            <a:r>
              <a:rPr lang="en-US" dirty="0"/>
              <a:t> Accelerated transition aligned with Thailand’s climate commitments and net-zero target.</a:t>
            </a:r>
          </a:p>
          <a:p>
            <a:pPr lvl="0"/>
            <a:endParaRPr lang="en-US" b="1" dirty="0"/>
          </a:p>
          <a:p>
            <a:pPr lvl="0"/>
            <a:r>
              <a:rPr lang="en-US" b="1" dirty="0"/>
              <a:t>CFP:</a:t>
            </a:r>
            <a:r>
              <a:rPr lang="en-US" dirty="0"/>
              <a:t> CCS-free pathway based on renewables, storage, and expanded SMR deployment toward net zero.</a:t>
            </a:r>
          </a:p>
          <a:p>
            <a:endParaRPr lang="en-US" dirty="0"/>
          </a:p>
        </p:txBody>
      </p:sp>
      <p:sp>
        <p:nvSpPr>
          <p:cNvPr id="4" name="Slide Number Placeholder 3"/>
          <p:cNvSpPr>
            <a:spLocks noGrp="1"/>
          </p:cNvSpPr>
          <p:nvPr>
            <p:ph type="sldNum" sz="quarter" idx="5"/>
          </p:nvPr>
        </p:nvSpPr>
        <p:spPr/>
        <p:txBody>
          <a:bodyPr/>
          <a:lstStyle/>
          <a:p>
            <a:fld id="{E30F0759-6E1E-4848-AF59-0CB1E559F099}" type="slidenum">
              <a:rPr lang="en-US" smtClean="0"/>
              <a:t>5</a:t>
            </a:fld>
            <a:endParaRPr lang="en-US"/>
          </a:p>
        </p:txBody>
      </p:sp>
    </p:spTree>
    <p:extLst>
      <p:ext uri="{BB962C8B-B14F-4D97-AF65-F5344CB8AC3E}">
        <p14:creationId xmlns:p14="http://schemas.microsoft.com/office/powerpoint/2010/main" val="7148070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Overview of Driving Factors and Modelling Approach</a:t>
            </a:r>
            <a:endParaRPr lang="th-TH" sz="1200" kern="1200" dirty="0">
              <a:solidFill>
                <a:schemeClr val="tx1"/>
              </a:solidFill>
              <a:effectLst/>
              <a:latin typeface="+mn-lt"/>
              <a:ea typeface="+mn-ea"/>
              <a:cs typeface="+mn-cs"/>
            </a:endParaRPr>
          </a:p>
          <a:p>
            <a:endParaRPr lang="th-TH" sz="1200" kern="1200" dirty="0">
              <a:solidFill>
                <a:schemeClr val="tx1"/>
              </a:solidFill>
              <a:effectLst/>
              <a:latin typeface="+mn-lt"/>
              <a:ea typeface="+mn-ea"/>
              <a:cs typeface="+mn-cs"/>
            </a:endParaRPr>
          </a:p>
          <a:p>
            <a:r>
              <a:rPr lang="th-TH" sz="1200"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The energy system is</a:t>
            </a:r>
            <a:r>
              <a:rPr lang="th-TH"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generally represented using a comprehensive and internally consistent set of input parameters.</a:t>
            </a:r>
          </a:p>
          <a:p>
            <a:r>
              <a:rPr lang="th-TH" sz="1200"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This slide summarizes the key data sources and modeling assumptions  for example  GDP , population, 5 study region, </a:t>
            </a:r>
          </a:p>
          <a:p>
            <a:r>
              <a:rPr lang="th-TH" sz="1200"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In term of energy demand modelling, we use top-down, bottom-up and hybrid approach depend on data available. </a:t>
            </a:r>
            <a:endParaRPr lang="en-US" dirty="0"/>
          </a:p>
        </p:txBody>
      </p:sp>
      <p:sp>
        <p:nvSpPr>
          <p:cNvPr id="4" name="Slide Number Placeholder 3"/>
          <p:cNvSpPr>
            <a:spLocks noGrp="1"/>
          </p:cNvSpPr>
          <p:nvPr>
            <p:ph type="sldNum" sz="quarter" idx="5"/>
          </p:nvPr>
        </p:nvSpPr>
        <p:spPr/>
        <p:txBody>
          <a:bodyPr/>
          <a:lstStyle/>
          <a:p>
            <a:fld id="{E30F0759-6E1E-4848-AF59-0CB1E559F099}" type="slidenum">
              <a:rPr lang="en-US" smtClean="0"/>
              <a:t>6</a:t>
            </a:fld>
            <a:endParaRPr lang="en-US"/>
          </a:p>
        </p:txBody>
      </p:sp>
    </p:spTree>
    <p:extLst>
      <p:ext uri="{BB962C8B-B14F-4D97-AF65-F5344CB8AC3E}">
        <p14:creationId xmlns:p14="http://schemas.microsoft.com/office/powerpoint/2010/main" val="31022794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Scenario design for </a:t>
            </a:r>
            <a:r>
              <a:rPr lang="en-US" dirty="0" err="1"/>
              <a:t>PyPSA</a:t>
            </a:r>
            <a:r>
              <a:rPr lang="en-US" dirty="0"/>
              <a:t> and LEAP </a:t>
            </a:r>
            <a:r>
              <a:rPr lang="en-US" sz="1200" kern="1200" dirty="0">
                <a:solidFill>
                  <a:schemeClr val="tx1"/>
                </a:solidFill>
                <a:effectLst/>
                <a:latin typeface="+mn-lt"/>
                <a:ea typeface="+mn-ea"/>
                <a:cs typeface="+mn-cs"/>
              </a:rPr>
              <a:t>were developed through stakeholder consultation and policy review  </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err="1">
                <a:solidFill>
                  <a:schemeClr val="tx1"/>
                </a:solidFill>
                <a:effectLst/>
                <a:latin typeface="+mn-lt"/>
                <a:ea typeface="+mn-ea"/>
                <a:cs typeface="+mn-cs"/>
              </a:rPr>
              <a:t>PyPSA</a:t>
            </a:r>
            <a:r>
              <a:rPr lang="en-US" sz="1200" kern="1200" dirty="0">
                <a:solidFill>
                  <a:schemeClr val="tx1"/>
                </a:solidFill>
                <a:effectLst/>
                <a:latin typeface="+mn-lt"/>
                <a:ea typeface="+mn-ea"/>
                <a:cs typeface="+mn-cs"/>
              </a:rPr>
              <a:t>, we assume for example the coal phase out, gas strategy, solar penetration and SMR.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LEAP include EV sales shares, fuel-economy improvement rates, reductions in building energy intensity, and, energy labeling, MEPS, HEPS, energy efficiency improvement and EEP2024 and AEDP 2024.</a:t>
            </a:r>
            <a:endParaRPr lang="en-US" dirty="0"/>
          </a:p>
        </p:txBody>
      </p:sp>
      <p:sp>
        <p:nvSpPr>
          <p:cNvPr id="4" name="Slide Number Placeholder 3"/>
          <p:cNvSpPr>
            <a:spLocks noGrp="1"/>
          </p:cNvSpPr>
          <p:nvPr>
            <p:ph type="sldNum" sz="quarter" idx="5"/>
          </p:nvPr>
        </p:nvSpPr>
        <p:spPr/>
        <p:txBody>
          <a:bodyPr/>
          <a:lstStyle/>
          <a:p>
            <a:fld id="{E30F0759-6E1E-4848-AF59-0CB1E559F099}" type="slidenum">
              <a:rPr lang="en-US" smtClean="0"/>
              <a:t>7</a:t>
            </a:fld>
            <a:endParaRPr lang="en-US"/>
          </a:p>
        </p:txBody>
      </p:sp>
    </p:spTree>
    <p:extLst>
      <p:ext uri="{BB962C8B-B14F-4D97-AF65-F5344CB8AC3E}">
        <p14:creationId xmlns:p14="http://schemas.microsoft.com/office/powerpoint/2010/main" val="23354486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h-TH" sz="1200" dirty="0"/>
          </a:p>
          <a:p>
            <a:r>
              <a:rPr lang="en-US" dirty="0"/>
              <a:t>To define the net zero emission target by 2050 in energy sector only</a:t>
            </a:r>
            <a:endParaRPr lang="th-TH" sz="1200" dirty="0"/>
          </a:p>
          <a:p>
            <a:pPr lvl="0"/>
            <a:r>
              <a:rPr lang="th-TH" b="1" dirty="0"/>
              <a:t>- </a:t>
            </a:r>
            <a:r>
              <a:rPr lang="en-US" b="0" dirty="0"/>
              <a:t>Based on Thailand’s</a:t>
            </a:r>
            <a:r>
              <a:rPr lang="th-TH" b="0" dirty="0"/>
              <a:t> </a:t>
            </a:r>
            <a:r>
              <a:rPr lang="en-US" sz="1200" dirty="0"/>
              <a:t>Long-Term Low Greenhouse Gas Emission Development Strategy </a:t>
            </a:r>
            <a:r>
              <a:rPr lang="en-US" b="0" dirty="0"/>
              <a:t> LT-LEDS and NDC (2022), we shift the 2065 net-zero target to 2050 and recalculate it for the energy sector. </a:t>
            </a:r>
          </a:p>
          <a:p>
            <a:pPr lvl="0"/>
            <a:r>
              <a:rPr lang="th-TH" b="0" dirty="0"/>
              <a:t>- </a:t>
            </a:r>
            <a:r>
              <a:rPr lang="en-US" b="0" dirty="0"/>
              <a:t>The resulting energy-sector new target is 35.4 </a:t>
            </a:r>
            <a:r>
              <a:rPr lang="en-US" b="0" dirty="0" err="1"/>
              <a:t>MtCO₂eq</a:t>
            </a:r>
            <a:r>
              <a:rPr lang="en-US" b="0" dirty="0"/>
              <a:t>, which supports achieving net zero by 2050.</a:t>
            </a:r>
          </a:p>
          <a:p>
            <a:endParaRPr lang="en-US" dirty="0"/>
          </a:p>
        </p:txBody>
      </p:sp>
      <p:sp>
        <p:nvSpPr>
          <p:cNvPr id="4" name="Slide Number Placeholder 3"/>
          <p:cNvSpPr>
            <a:spLocks noGrp="1"/>
          </p:cNvSpPr>
          <p:nvPr>
            <p:ph type="sldNum" sz="quarter" idx="5"/>
          </p:nvPr>
        </p:nvSpPr>
        <p:spPr/>
        <p:txBody>
          <a:bodyPr/>
          <a:lstStyle/>
          <a:p>
            <a:fld id="{E30F0759-6E1E-4848-AF59-0CB1E559F099}" type="slidenum">
              <a:rPr lang="en-US" smtClean="0"/>
              <a:t>8</a:t>
            </a:fld>
            <a:endParaRPr lang="en-US"/>
          </a:p>
        </p:txBody>
      </p:sp>
    </p:spTree>
    <p:extLst>
      <p:ext uri="{BB962C8B-B14F-4D97-AF65-F5344CB8AC3E}">
        <p14:creationId xmlns:p14="http://schemas.microsoft.com/office/powerpoint/2010/main" val="39429528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b="1" dirty="0"/>
              <a:t>The results of Final energy demand highlight </a:t>
            </a:r>
            <a:r>
              <a:rPr lang="en-US" dirty="0"/>
              <a:t> </a:t>
            </a:r>
          </a:p>
          <a:p>
            <a:pPr lvl="0"/>
            <a:endParaRPr lang="en-US" dirty="0"/>
          </a:p>
          <a:p>
            <a:pPr lvl="0"/>
            <a:r>
              <a:rPr lang="en-US" dirty="0"/>
              <a:t>REF increases from 77.1 to </a:t>
            </a:r>
            <a:r>
              <a:rPr lang="en-US" b="1" dirty="0"/>
              <a:t>83.1 Mtoe</a:t>
            </a:r>
            <a:r>
              <a:rPr lang="en-US" dirty="0"/>
              <a:t> by 2050, while COP30 and CFP decline to </a:t>
            </a:r>
            <a:r>
              <a:rPr lang="en-US" b="1" dirty="0"/>
              <a:t>74.2 and 68.1 Mtoe</a:t>
            </a:r>
            <a:r>
              <a:rPr lang="en-US" dirty="0"/>
              <a:t>, driven by efficiency and electrification.</a:t>
            </a:r>
          </a:p>
          <a:p>
            <a:pPr lvl="0"/>
            <a:endParaRPr lang="en-US" dirty="0"/>
          </a:p>
          <a:p>
            <a:pPr lvl="0"/>
            <a:r>
              <a:rPr lang="en-US" b="1" dirty="0"/>
              <a:t>Fuel mix:</a:t>
            </a:r>
            <a:r>
              <a:rPr lang="en-US" dirty="0"/>
              <a:t> Electricity share in CFP rises from </a:t>
            </a:r>
            <a:r>
              <a:rPr lang="en-US" b="1" dirty="0"/>
              <a:t>23.7%</a:t>
            </a:r>
            <a:r>
              <a:rPr lang="en-US" dirty="0"/>
              <a:t> in 2023 to 58% in 2050, while oil demand declines from 44.6% in 2023 to 10% by 2050</a:t>
            </a:r>
          </a:p>
          <a:p>
            <a:pPr lvl="0"/>
            <a:r>
              <a:rPr lang="en-US" b="1" dirty="0"/>
              <a:t>Electricity demand in transport</a:t>
            </a:r>
            <a:r>
              <a:rPr lang="en-US" dirty="0"/>
              <a:t> increases significantly by 2050, mainly due to </a:t>
            </a:r>
            <a:r>
              <a:rPr lang="en-US" b="1" dirty="0"/>
              <a:t>EV adoption</a:t>
            </a:r>
            <a:r>
              <a:rPr lang="en-US" dirty="0"/>
              <a:t>.</a:t>
            </a:r>
          </a:p>
          <a:p>
            <a:endParaRPr lang="en-US" dirty="0"/>
          </a:p>
        </p:txBody>
      </p:sp>
      <p:sp>
        <p:nvSpPr>
          <p:cNvPr id="4" name="Slide Number Placeholder 3"/>
          <p:cNvSpPr>
            <a:spLocks noGrp="1"/>
          </p:cNvSpPr>
          <p:nvPr>
            <p:ph type="sldNum" sz="quarter" idx="5"/>
          </p:nvPr>
        </p:nvSpPr>
        <p:spPr/>
        <p:txBody>
          <a:bodyPr/>
          <a:lstStyle/>
          <a:p>
            <a:fld id="{E30F0759-6E1E-4848-AF59-0CB1E559F099}" type="slidenum">
              <a:rPr lang="en-US" smtClean="0"/>
              <a:t>9</a:t>
            </a:fld>
            <a:endParaRPr lang="en-US"/>
          </a:p>
        </p:txBody>
      </p:sp>
    </p:spTree>
    <p:extLst>
      <p:ext uri="{BB962C8B-B14F-4D97-AF65-F5344CB8AC3E}">
        <p14:creationId xmlns:p14="http://schemas.microsoft.com/office/powerpoint/2010/main" val="37728654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b="1" dirty="0"/>
              <a:t>This slide results the </a:t>
            </a:r>
            <a:r>
              <a:rPr lang="en-US" sz="1200" b="1" dirty="0"/>
              <a:t>GHG Emission Pathways in Power Sector</a:t>
            </a:r>
            <a:endParaRPr lang="en-US" b="1" dirty="0"/>
          </a:p>
          <a:p>
            <a:pPr lvl="0"/>
            <a:r>
              <a:rPr lang="en-US" b="1" dirty="0"/>
              <a:t>REF:</a:t>
            </a:r>
            <a:r>
              <a:rPr lang="en-US" dirty="0"/>
              <a:t> 37% emissions reduction by 2050 through gradual renewable and storage deployment.</a:t>
            </a:r>
          </a:p>
          <a:p>
            <a:pPr lvl="0"/>
            <a:r>
              <a:rPr lang="en-US" b="1" dirty="0"/>
              <a:t>COP30:</a:t>
            </a:r>
            <a:r>
              <a:rPr lang="en-US" dirty="0"/>
              <a:t> 70% reduction, driven by rapid renewables and strategic CCS deployment.</a:t>
            </a:r>
          </a:p>
          <a:p>
            <a:pPr lvl="0"/>
            <a:r>
              <a:rPr lang="en-US" b="1" dirty="0"/>
              <a:t>CFP:</a:t>
            </a:r>
            <a:r>
              <a:rPr lang="en-US" dirty="0"/>
              <a:t> 87% reduction, supported by fossil-fuel phase-out, renewables, storage, and nuclear.</a:t>
            </a:r>
          </a:p>
          <a:p>
            <a:endParaRPr lang="en-US" dirty="0"/>
          </a:p>
        </p:txBody>
      </p:sp>
      <p:sp>
        <p:nvSpPr>
          <p:cNvPr id="4" name="Slide Number Placeholder 3"/>
          <p:cNvSpPr>
            <a:spLocks noGrp="1"/>
          </p:cNvSpPr>
          <p:nvPr>
            <p:ph type="sldNum" sz="quarter" idx="5"/>
          </p:nvPr>
        </p:nvSpPr>
        <p:spPr/>
        <p:txBody>
          <a:bodyPr/>
          <a:lstStyle/>
          <a:p>
            <a:fld id="{E30F0759-6E1E-4848-AF59-0CB1E559F099}" type="slidenum">
              <a:rPr lang="en-US" smtClean="0"/>
              <a:t>10</a:t>
            </a:fld>
            <a:endParaRPr lang="en-US"/>
          </a:p>
        </p:txBody>
      </p:sp>
    </p:spTree>
    <p:extLst>
      <p:ext uri="{BB962C8B-B14F-4D97-AF65-F5344CB8AC3E}">
        <p14:creationId xmlns:p14="http://schemas.microsoft.com/office/powerpoint/2010/main" val="7871656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power capacity evaluation,</a:t>
            </a:r>
          </a:p>
          <a:p>
            <a:r>
              <a:rPr lang="en-US" dirty="0"/>
              <a:t>REF reaches 203.4 GW by 2050, dominated by solar (124.2 GW, 61%) and battery storage (19.2 GW), while retaining gas with minimal nuclear (0.6 GW).</a:t>
            </a:r>
          </a:p>
          <a:p>
            <a:endParaRPr lang="en-US" dirty="0"/>
          </a:p>
          <a:p>
            <a:r>
              <a:rPr lang="en-US" dirty="0"/>
              <a:t>COP30 reaches 250 GW by 2050, led by solar (151.6 GW, 60%) and storage (44 GW), while phasing out coal and adding gas-CCS to strengthen decarbonization and system flexibility.</a:t>
            </a:r>
            <a:endParaRPr lang="th-TH" dirty="0"/>
          </a:p>
          <a:p>
            <a:endParaRPr lang="th-TH" dirty="0"/>
          </a:p>
          <a:p>
            <a:r>
              <a:rPr lang="en-US" dirty="0"/>
              <a:t>CFP reaches 319.5 GW by 2050, led by solar (183.8 GW, 57%), storage (74.4 GW), and SMRs (12.9 GW), enabling near-zero emissions but requiring high investment and advanced grid management.</a:t>
            </a:r>
          </a:p>
        </p:txBody>
      </p:sp>
      <p:sp>
        <p:nvSpPr>
          <p:cNvPr id="4" name="Slide Number Placeholder 3"/>
          <p:cNvSpPr>
            <a:spLocks noGrp="1"/>
          </p:cNvSpPr>
          <p:nvPr>
            <p:ph type="sldNum" sz="quarter" idx="5"/>
          </p:nvPr>
        </p:nvSpPr>
        <p:spPr/>
        <p:txBody>
          <a:bodyPr/>
          <a:lstStyle/>
          <a:p>
            <a:fld id="{E30F0759-6E1E-4848-AF59-0CB1E559F099}" type="slidenum">
              <a:rPr lang="en-US" smtClean="0"/>
              <a:t>11</a:t>
            </a:fld>
            <a:endParaRPr lang="en-US"/>
          </a:p>
        </p:txBody>
      </p:sp>
    </p:spTree>
    <p:extLst>
      <p:ext uri="{BB962C8B-B14F-4D97-AF65-F5344CB8AC3E}">
        <p14:creationId xmlns:p14="http://schemas.microsoft.com/office/powerpoint/2010/main" val="41934664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t>Energy System Measures for 2050 Net Zero Emissions : </a:t>
            </a:r>
            <a:endParaRPr lang="th-TH" dirty="0"/>
          </a:p>
          <a:p>
            <a:r>
              <a:rPr lang="en-US" dirty="0"/>
              <a:t>Both pathway confirm that Thailand </a:t>
            </a:r>
            <a:r>
              <a:rPr lang="en-US" sz="1200" dirty="0"/>
              <a:t>Net zero by 2050 is technically feasible. With net GHG emission in 2050  approximately 34.4 and 36.2 MtCO2  for COP30 and CFP in energy sector. </a:t>
            </a:r>
            <a:endParaRPr lang="en-US" dirty="0"/>
          </a:p>
        </p:txBody>
      </p:sp>
      <p:sp>
        <p:nvSpPr>
          <p:cNvPr id="4" name="Slide Number Placeholder 3"/>
          <p:cNvSpPr>
            <a:spLocks noGrp="1"/>
          </p:cNvSpPr>
          <p:nvPr>
            <p:ph type="sldNum" sz="quarter" idx="5"/>
          </p:nvPr>
        </p:nvSpPr>
        <p:spPr/>
        <p:txBody>
          <a:bodyPr/>
          <a:lstStyle/>
          <a:p>
            <a:fld id="{E30F0759-6E1E-4848-AF59-0CB1E559F099}" type="slidenum">
              <a:rPr lang="en-US" smtClean="0"/>
              <a:t>12</a:t>
            </a:fld>
            <a:endParaRPr lang="en-US"/>
          </a:p>
        </p:txBody>
      </p:sp>
    </p:spTree>
    <p:extLst>
      <p:ext uri="{BB962C8B-B14F-4D97-AF65-F5344CB8AC3E}">
        <p14:creationId xmlns:p14="http://schemas.microsoft.com/office/powerpoint/2010/main" val="39565365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economic impact : We analyze 2 issues</a:t>
            </a:r>
          </a:p>
          <a:p>
            <a:pPr lvl="0"/>
            <a:r>
              <a:rPr lang="th-TH" b="0" dirty="0"/>
              <a:t>1.</a:t>
            </a:r>
            <a:r>
              <a:rPr lang="en-US" b="0" dirty="0"/>
              <a:t>Real GDP: COP30 and CFP initially decline relative to REF due to transition costs, but exceed REF by 2050 as long-term economic benefits emerge.</a:t>
            </a:r>
          </a:p>
          <a:p>
            <a:pPr lvl="0"/>
            <a:endParaRPr lang="th-TH" b="0" dirty="0"/>
          </a:p>
          <a:p>
            <a:pPr lvl="0"/>
            <a:r>
              <a:rPr lang="th-TH" b="0" dirty="0"/>
              <a:t>2. </a:t>
            </a:r>
            <a:r>
              <a:rPr lang="en-US" b="0" dirty="0"/>
              <a:t>Consumer prices: Prices initially increase due to investment and adjustment costs, but decline below REF over time due to lower fuel costs, greater efficiency, and reduced fossil-fuel price exposure.</a:t>
            </a:r>
          </a:p>
        </p:txBody>
      </p:sp>
      <p:sp>
        <p:nvSpPr>
          <p:cNvPr id="4" name="Slide Number Placeholder 3"/>
          <p:cNvSpPr>
            <a:spLocks noGrp="1"/>
          </p:cNvSpPr>
          <p:nvPr>
            <p:ph type="sldNum" sz="quarter" idx="5"/>
          </p:nvPr>
        </p:nvSpPr>
        <p:spPr/>
        <p:txBody>
          <a:bodyPr/>
          <a:lstStyle/>
          <a:p>
            <a:fld id="{E30F0759-6E1E-4848-AF59-0CB1E559F099}" type="slidenum">
              <a:rPr lang="en-US" smtClean="0"/>
              <a:t>13</a:t>
            </a:fld>
            <a:endParaRPr lang="en-US"/>
          </a:p>
        </p:txBody>
      </p:sp>
    </p:spTree>
    <p:extLst>
      <p:ext uri="{BB962C8B-B14F-4D97-AF65-F5344CB8AC3E}">
        <p14:creationId xmlns:p14="http://schemas.microsoft.com/office/powerpoint/2010/main" val="9906837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In this slide, show the results of </a:t>
            </a:r>
            <a:r>
              <a:rPr lang="en-US" sz="1200" b="0" dirty="0"/>
              <a:t>Comparison of Air Pollution Impacts from Fossil-Fuel Power Plants across the Three Scenarios, regarding </a:t>
            </a:r>
            <a:r>
              <a:rPr lang="en-US" sz="1200" b="0" kern="1200" dirty="0">
                <a:solidFill>
                  <a:schemeClr val="tx1"/>
                </a:solidFill>
                <a:effectLst/>
                <a:latin typeface="+mn-lt"/>
                <a:ea typeface="+mn-ea"/>
                <a:cs typeface="+mn-cs"/>
              </a:rPr>
              <a:t>cumulative premature deaths and cumulative years of life lost (YLL) during 2023-2050.</a:t>
            </a:r>
          </a:p>
          <a:p>
            <a:pPr lvl="0"/>
            <a:endParaRPr lang="en-US" b="0" dirty="0"/>
          </a:p>
          <a:p>
            <a:pPr lvl="0"/>
            <a:r>
              <a:rPr lang="en-US" b="0" dirty="0"/>
              <a:t>REF has the highest cumulative premature deaths (~26,000 in Thailand), decreasing under COP30 and CFP. </a:t>
            </a:r>
          </a:p>
          <a:p>
            <a:pPr lvl="0"/>
            <a:endParaRPr lang="en-US" b="0" dirty="0"/>
          </a:p>
          <a:p>
            <a:pPr lvl="0"/>
            <a:r>
              <a:rPr lang="en-US" b="0" dirty="0"/>
              <a:t>Cumulative years of life lost follow the same trend, with the highest impact under REF and progressively lower impacts under COP30 and CFP.</a:t>
            </a:r>
          </a:p>
        </p:txBody>
      </p:sp>
      <p:sp>
        <p:nvSpPr>
          <p:cNvPr id="4" name="Slide Number Placeholder 3"/>
          <p:cNvSpPr>
            <a:spLocks noGrp="1"/>
          </p:cNvSpPr>
          <p:nvPr>
            <p:ph type="sldNum" sz="quarter" idx="5"/>
          </p:nvPr>
        </p:nvSpPr>
        <p:spPr/>
        <p:txBody>
          <a:bodyPr/>
          <a:lstStyle/>
          <a:p>
            <a:fld id="{E30F0759-6E1E-4848-AF59-0CB1E559F099}" type="slidenum">
              <a:rPr lang="en-US" smtClean="0"/>
              <a:t>14</a:t>
            </a:fld>
            <a:endParaRPr lang="en-US"/>
          </a:p>
        </p:txBody>
      </p:sp>
    </p:spTree>
    <p:extLst>
      <p:ext uri="{BB962C8B-B14F-4D97-AF65-F5344CB8AC3E}">
        <p14:creationId xmlns:p14="http://schemas.microsoft.com/office/powerpoint/2010/main" val="27961365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a:latin typeface="BrowalliaUPC" panose="020B0604020202020204" pitchFamily="34" charset="-34"/>
                <a:cs typeface="BrowalliaUPC" panose="020B0604020202020204" pitchFamily="34" charset="-34"/>
              </a:rPr>
              <a:t>To evaluate Thailand’s pathway to Net-Zero using our integrated LEAP–</a:t>
            </a:r>
            <a:r>
              <a:rPr lang="en-US" sz="1200" dirty="0" err="1">
                <a:latin typeface="BrowalliaUPC" panose="020B0604020202020204" pitchFamily="34" charset="-34"/>
                <a:cs typeface="BrowalliaUPC" panose="020B0604020202020204" pitchFamily="34" charset="-34"/>
              </a:rPr>
              <a:t>PyPSA</a:t>
            </a:r>
            <a:r>
              <a:rPr lang="en-US" sz="1200" dirty="0">
                <a:latin typeface="BrowalliaUPC" panose="020B0604020202020204" pitchFamily="34" charset="-34"/>
                <a:cs typeface="BrowalliaUPC" panose="020B0604020202020204" pitchFamily="34" charset="-34"/>
              </a:rPr>
              <a:t> framework, we structure our results across four critical evaluation dimensions:</a:t>
            </a:r>
          </a:p>
          <a:p>
            <a:r>
              <a:rPr lang="en-US" sz="1200" b="1" dirty="0">
                <a:latin typeface="BrowalliaUPC" panose="020B0604020202020204" pitchFamily="34" charset="-34"/>
                <a:cs typeface="BrowalliaUPC" panose="020B0604020202020204" pitchFamily="34" charset="-34"/>
              </a:rPr>
              <a:t>Policy</a:t>
            </a:r>
            <a:r>
              <a:rPr lang="th-TH" sz="1200" b="1" dirty="0">
                <a:latin typeface="BrowalliaUPC" panose="020B0604020202020204" pitchFamily="34" charset="-34"/>
                <a:cs typeface="BrowalliaUPC" panose="020B0604020202020204" pitchFamily="34" charset="-34"/>
              </a:rPr>
              <a:t> </a:t>
            </a:r>
            <a:r>
              <a:rPr lang="en-US" sz="1200" b="1" dirty="0">
                <a:latin typeface="BrowalliaUPC" panose="020B0604020202020204" pitchFamily="34" charset="-34"/>
                <a:cs typeface="BrowalliaUPC" panose="020B0604020202020204" pitchFamily="34" charset="-34"/>
              </a:rPr>
              <a:t>Impact: </a:t>
            </a:r>
            <a:r>
              <a:rPr lang="en-US" sz="1200" dirty="0">
                <a:latin typeface="BrowalliaUPC" panose="020B0604020202020204" pitchFamily="34" charset="-34"/>
                <a:cs typeface="BrowalliaUPC" panose="020B0604020202020204" pitchFamily="34" charset="-34"/>
              </a:rPr>
              <a:t>We evaluate the gap between national plans and Net-Zero targets, showing that electricity must reach 50–60% of final energy, with Transport leading sector GHG reductions by up to 87%.</a:t>
            </a:r>
          </a:p>
          <a:p>
            <a:r>
              <a:rPr lang="en-US" sz="1200" b="1" dirty="0">
                <a:latin typeface="BrowalliaUPC" panose="020B0604020202020204" pitchFamily="34" charset="-34"/>
                <a:cs typeface="BrowalliaUPC" panose="020B0604020202020204" pitchFamily="34" charset="-34"/>
              </a:rPr>
              <a:t>Economic Feasibility</a:t>
            </a:r>
            <a:r>
              <a:rPr lang="en-US" sz="1200" dirty="0">
                <a:latin typeface="BrowalliaUPC" panose="020B0604020202020204" pitchFamily="34" charset="-34"/>
                <a:cs typeface="BrowalliaUPC" panose="020B0604020202020204" pitchFamily="34" charset="-34"/>
              </a:rPr>
              <a:t>: </a:t>
            </a:r>
            <a:r>
              <a:rPr lang="en-US" dirty="0"/>
              <a:t>Higher ambition requires upfront investment but reduces annual fuel OPEX from </a:t>
            </a:r>
            <a:r>
              <a:rPr lang="en-US" b="1" dirty="0"/>
              <a:t>$11.5 to $6.0 billion</a:t>
            </a:r>
            <a:r>
              <a:rPr lang="en-US" dirty="0"/>
              <a:t>, with generation costs of </a:t>
            </a:r>
            <a:r>
              <a:rPr lang="en-US" b="1" dirty="0"/>
              <a:t>2.1–2.7 Baht/kWh</a:t>
            </a:r>
            <a:r>
              <a:rPr lang="en-US" dirty="0"/>
              <a:t>.</a:t>
            </a:r>
            <a:endParaRPr lang="th-TH" dirty="0"/>
          </a:p>
          <a:p>
            <a:r>
              <a:rPr lang="en-US" b="1" dirty="0"/>
              <a:t>System Flexibility:</a:t>
            </a:r>
            <a:r>
              <a:rPr lang="en-US" dirty="0"/>
              <a:t> Higher VRE penetration increases curtailment, reaching </a:t>
            </a:r>
            <a:r>
              <a:rPr lang="en-US" b="1" dirty="0"/>
              <a:t>~26% for wind under CFP</a:t>
            </a:r>
            <a:r>
              <a:rPr lang="en-US" dirty="0"/>
              <a:t>. Storage, demand-side flexibility, and firm low-carbon capacity are therefore essential.</a:t>
            </a:r>
            <a:r>
              <a:rPr lang="th-TH" dirty="0"/>
              <a:t> </a:t>
            </a:r>
            <a:r>
              <a:rPr lang="en-US" sz="1200" b="1" dirty="0">
                <a:latin typeface="BrowalliaUPC" panose="020B0604020202020204" pitchFamily="34" charset="-34"/>
                <a:cs typeface="BrowalliaUPC" panose="020B0604020202020204" pitchFamily="34" charset="-34"/>
              </a:rPr>
              <a:t>Implementation Readiness: </a:t>
            </a:r>
            <a:r>
              <a:rPr lang="en-US" sz="1200" dirty="0">
                <a:latin typeface="BrowalliaUPC" panose="020B0604020202020204" pitchFamily="34" charset="-34"/>
                <a:cs typeface="BrowalliaUPC" panose="020B0604020202020204" pitchFamily="34" charset="-34"/>
              </a:rPr>
              <a:t>Finally, </a:t>
            </a:r>
            <a:r>
              <a:rPr lang="en-US" dirty="0"/>
              <a:t>Carbon pricing alone is insufficient; regulatory mandates, workforce development, and institutional capacity are needed. </a:t>
            </a:r>
            <a:r>
              <a:rPr lang="en-US" b="1" dirty="0"/>
              <a:t>OAP is already working with IAEA on the SSG-16 roadmap</a:t>
            </a:r>
            <a:r>
              <a:rPr lang="en-US" dirty="0"/>
              <a:t>, supporting nuclear-program readiness.</a:t>
            </a:r>
            <a:endParaRPr lang="en-TH" dirty="0"/>
          </a:p>
          <a:p>
            <a:endParaRPr lang="en-US" dirty="0"/>
          </a:p>
        </p:txBody>
      </p:sp>
      <p:sp>
        <p:nvSpPr>
          <p:cNvPr id="4" name="Slide Number Placeholder 3"/>
          <p:cNvSpPr>
            <a:spLocks noGrp="1"/>
          </p:cNvSpPr>
          <p:nvPr>
            <p:ph type="sldNum" sz="quarter" idx="5"/>
          </p:nvPr>
        </p:nvSpPr>
        <p:spPr/>
        <p:txBody>
          <a:bodyPr/>
          <a:lstStyle/>
          <a:p>
            <a:fld id="{E30F0759-6E1E-4848-AF59-0CB1E559F099}" type="slidenum">
              <a:rPr lang="en-US" smtClean="0"/>
              <a:t>15</a:t>
            </a:fld>
            <a:endParaRPr lang="en-US"/>
          </a:p>
        </p:txBody>
      </p:sp>
    </p:spTree>
    <p:extLst>
      <p:ext uri="{BB962C8B-B14F-4D97-AF65-F5344CB8AC3E}">
        <p14:creationId xmlns:p14="http://schemas.microsoft.com/office/powerpoint/2010/main" val="16100681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63550" indent="-233363">
              <a:lnSpc>
                <a:spcPct val="80000"/>
              </a:lnSpc>
              <a:buNone/>
            </a:pPr>
            <a:r>
              <a:rPr lang="en-US" dirty="0"/>
              <a:t>"To summarize our core findings:</a:t>
            </a:r>
          </a:p>
          <a:p>
            <a:pPr marL="463550" indent="-233363">
              <a:lnSpc>
                <a:spcPct val="80000"/>
              </a:lnSpc>
              <a:buNone/>
            </a:pPr>
            <a:endParaRPr lang="en-US" dirty="0"/>
          </a:p>
          <a:p>
            <a:pPr lvl="0"/>
            <a:r>
              <a:rPr lang="en-US" b="1" dirty="0"/>
              <a:t>Power sector:</a:t>
            </a:r>
            <a:r>
              <a:rPr lang="en-US" dirty="0"/>
              <a:t> The backbone of decarbonization, with electrification raising electricity’s share to </a:t>
            </a:r>
            <a:r>
              <a:rPr lang="en-US" b="1" dirty="0"/>
              <a:t>50–60% of final energy</a:t>
            </a:r>
            <a:r>
              <a:rPr lang="en-US" dirty="0"/>
              <a:t>; transport delivers the largest abatement, up to </a:t>
            </a:r>
            <a:r>
              <a:rPr lang="en-US" b="1" dirty="0"/>
              <a:t>87%</a:t>
            </a:r>
            <a:r>
              <a:rPr lang="en-US" dirty="0"/>
              <a:t>. </a:t>
            </a:r>
          </a:p>
          <a:p>
            <a:pPr lvl="0"/>
            <a:r>
              <a:rPr lang="en-US" b="1" dirty="0"/>
              <a:t>Pathways:</a:t>
            </a:r>
            <a:r>
              <a:rPr lang="en-US" dirty="0"/>
              <a:t> REF delays investment but misses long-term targets; COP30 balances renewables, storage, and CCS; CFP achieves near-zero emissions through </a:t>
            </a:r>
            <a:r>
              <a:rPr lang="en-US" b="1" dirty="0"/>
              <a:t>solar, storage, and SMRs</a:t>
            </a:r>
            <a:r>
              <a:rPr lang="en-US" dirty="0"/>
              <a:t>, with 2050 generation costs of </a:t>
            </a:r>
            <a:r>
              <a:rPr lang="en-US" b="1" dirty="0"/>
              <a:t>2.7 Baht/kWh</a:t>
            </a:r>
            <a:r>
              <a:rPr lang="en-US" dirty="0"/>
              <a:t>. </a:t>
            </a:r>
          </a:p>
          <a:p>
            <a:pPr lvl="0"/>
            <a:r>
              <a:rPr lang="en-US" b="1" dirty="0"/>
              <a:t>Implementation:</a:t>
            </a:r>
            <a:r>
              <a:rPr lang="en-US" dirty="0"/>
              <a:t> </a:t>
            </a:r>
            <a:r>
              <a:rPr lang="en-US" b="1" dirty="0"/>
              <a:t>Decade 1:</a:t>
            </a:r>
            <a:r>
              <a:rPr lang="en-US" dirty="0"/>
              <a:t> grid readiness → </a:t>
            </a:r>
            <a:r>
              <a:rPr lang="en-US" b="1" dirty="0"/>
              <a:t>Decade 2:</a:t>
            </a:r>
            <a:r>
              <a:rPr lang="en-US" dirty="0"/>
              <a:t> storage and flexibility → </a:t>
            </a:r>
            <a:r>
              <a:rPr lang="en-US" b="1" dirty="0"/>
              <a:t>Decade 3:</a:t>
            </a:r>
            <a:r>
              <a:rPr lang="en-US" dirty="0"/>
              <a:t> firm low-carbon technologies, supported by clear policy mandates.</a:t>
            </a:r>
          </a:p>
          <a:p>
            <a:pPr marL="463550" indent="-233363">
              <a:lnSpc>
                <a:spcPct val="80000"/>
              </a:lnSpc>
              <a:buNone/>
            </a:pPr>
            <a:endParaRPr lang="en-US" dirty="0"/>
          </a:p>
        </p:txBody>
      </p:sp>
      <p:sp>
        <p:nvSpPr>
          <p:cNvPr id="4" name="Slide Number Placeholder 3"/>
          <p:cNvSpPr>
            <a:spLocks noGrp="1"/>
          </p:cNvSpPr>
          <p:nvPr>
            <p:ph type="sldNum" sz="quarter" idx="5"/>
          </p:nvPr>
        </p:nvSpPr>
        <p:spPr/>
        <p:txBody>
          <a:bodyPr/>
          <a:lstStyle/>
          <a:p>
            <a:fld id="{146B1672-9DE2-DF42-923E-ACB1C5212E3B}" type="slidenum">
              <a:rPr lang="en-US" smtClean="0"/>
              <a:t>16</a:t>
            </a:fld>
            <a:endParaRPr lang="en-US"/>
          </a:p>
        </p:txBody>
      </p:sp>
    </p:spTree>
    <p:extLst>
      <p:ext uri="{BB962C8B-B14F-4D97-AF65-F5344CB8AC3E}">
        <p14:creationId xmlns:p14="http://schemas.microsoft.com/office/powerpoint/2010/main" val="25088774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pPr lvl="0"/>
            <a:r>
              <a:rPr lang="en-US" b="1" dirty="0"/>
              <a:t>Impact Evaluation:</a:t>
            </a:r>
            <a:r>
              <a:rPr lang="en-US" dirty="0"/>
              <a:t> Establish real-time </a:t>
            </a:r>
            <a:r>
              <a:rPr lang="en-US" b="1" dirty="0"/>
              <a:t>M&amp;V protocols</a:t>
            </a:r>
            <a:r>
              <a:rPr lang="en-US" dirty="0"/>
              <a:t> to verify emissions reductions from EVs and fuel switching, while tracking tariff and health impacts. </a:t>
            </a:r>
          </a:p>
          <a:p>
            <a:pPr lvl="0"/>
            <a:r>
              <a:rPr lang="en-US" b="1" dirty="0"/>
              <a:t>Process Evaluation:</a:t>
            </a:r>
            <a:r>
              <a:rPr lang="en-US" dirty="0"/>
              <a:t> Monitor implementation bottlenecks, including </a:t>
            </a:r>
            <a:r>
              <a:rPr lang="en-US" b="1" dirty="0"/>
              <a:t>IAEA SSG-16 milestones, grid expansion, VRE curtailment, and carbon-pricing mandates</a:t>
            </a:r>
            <a:r>
              <a:rPr lang="en-US" dirty="0"/>
              <a:t>. </a:t>
            </a:r>
          </a:p>
          <a:p>
            <a:pPr lvl="0"/>
            <a:r>
              <a:rPr lang="en-US" b="1" dirty="0"/>
              <a:t>Finally Feedback Loop:</a:t>
            </a:r>
            <a:r>
              <a:rPr lang="en-US" dirty="0"/>
              <a:t> Use evaluation results to </a:t>
            </a:r>
            <a:r>
              <a:rPr lang="en-US" b="1" dirty="0"/>
              <a:t>update PDP dynamically, reduce investment risks, and keep the three-stage investment pathway on track</a:t>
            </a:r>
            <a:r>
              <a:rPr lang="en-US" dirty="0"/>
              <a:t>.</a:t>
            </a:r>
          </a:p>
          <a:p>
            <a:endParaRPr lang="en-US" dirty="0"/>
          </a:p>
        </p:txBody>
      </p:sp>
      <p:sp>
        <p:nvSpPr>
          <p:cNvPr id="4" name="Slide Number Placeholder 3"/>
          <p:cNvSpPr>
            <a:spLocks noGrp="1"/>
          </p:cNvSpPr>
          <p:nvPr>
            <p:ph type="sldNum" sz="quarter" idx="5"/>
          </p:nvPr>
        </p:nvSpPr>
        <p:spPr/>
        <p:txBody>
          <a:bodyPr/>
          <a:lstStyle/>
          <a:p>
            <a:fld id="{E30F0759-6E1E-4848-AF59-0CB1E559F099}" type="slidenum">
              <a:rPr lang="en-US" smtClean="0"/>
              <a:t>17</a:t>
            </a:fld>
            <a:endParaRPr lang="en-US"/>
          </a:p>
        </p:txBody>
      </p:sp>
    </p:spTree>
    <p:extLst>
      <p:ext uri="{BB962C8B-B14F-4D97-AF65-F5344CB8AC3E}">
        <p14:creationId xmlns:p14="http://schemas.microsoft.com/office/powerpoint/2010/main" val="32923598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20000"/>
              </a:lnSpc>
              <a:buNone/>
            </a:pPr>
            <a:r>
              <a:rPr lang="en-US" sz="1200" dirty="0"/>
              <a:t>"From these findings, five overarching principles emerge: </a:t>
            </a:r>
          </a:p>
          <a:p>
            <a:pPr marL="0" indent="0">
              <a:lnSpc>
                <a:spcPct val="120000"/>
              </a:lnSpc>
              <a:buNone/>
            </a:pPr>
            <a:r>
              <a:rPr lang="en-US" sz="1200" b="1" dirty="0"/>
              <a:t>First,</a:t>
            </a:r>
            <a:r>
              <a:rPr lang="en-US" sz="1200" dirty="0"/>
              <a:t> clean power must expand alongside electrification to avoid upstream leakage. </a:t>
            </a:r>
          </a:p>
          <a:p>
            <a:pPr marL="0" indent="0">
              <a:lnSpc>
                <a:spcPct val="120000"/>
              </a:lnSpc>
              <a:buNone/>
            </a:pPr>
            <a:r>
              <a:rPr lang="en-US" sz="1200" b="1" dirty="0"/>
              <a:t>Second</a:t>
            </a:r>
            <a:r>
              <a:rPr lang="en-US" sz="1200" dirty="0"/>
              <a:t>, planning across PDP, AEDP, and EEP must be fully integrated. </a:t>
            </a:r>
          </a:p>
          <a:p>
            <a:pPr marL="0" indent="0">
              <a:lnSpc>
                <a:spcPct val="120000"/>
              </a:lnSpc>
              <a:buNone/>
            </a:pPr>
            <a:r>
              <a:rPr lang="en-US" sz="1200" b="1" dirty="0"/>
              <a:t>Third</a:t>
            </a:r>
            <a:r>
              <a:rPr lang="en-US" sz="1200" dirty="0"/>
              <a:t>, early grid investment reduces long-term system risks. </a:t>
            </a:r>
          </a:p>
          <a:p>
            <a:pPr marL="0" indent="0">
              <a:lnSpc>
                <a:spcPct val="120000"/>
              </a:lnSpc>
              <a:buNone/>
            </a:pPr>
            <a:r>
              <a:rPr lang="en-US" sz="1200" b="1" dirty="0"/>
              <a:t>Fourth</a:t>
            </a:r>
            <a:r>
              <a:rPr lang="en-US" sz="1200" dirty="0"/>
              <a:t>, single-buyer framework reforms are essential to unlock private flexibility. </a:t>
            </a:r>
          </a:p>
          <a:p>
            <a:pPr marL="0" indent="0">
              <a:lnSpc>
                <a:spcPct val="120000"/>
              </a:lnSpc>
              <a:buNone/>
            </a:pPr>
            <a:r>
              <a:rPr lang="en-US" sz="1200" b="1" dirty="0"/>
              <a:t>And fifth, </a:t>
            </a:r>
            <a:r>
              <a:rPr lang="en-US" sz="1200" dirty="0"/>
              <a:t>carbon pricing must be backed by explicit regulatory limits."</a:t>
            </a:r>
          </a:p>
          <a:p>
            <a:endParaRPr lang="en-US" dirty="0"/>
          </a:p>
        </p:txBody>
      </p:sp>
      <p:sp>
        <p:nvSpPr>
          <p:cNvPr id="4" name="Slide Number Placeholder 3"/>
          <p:cNvSpPr>
            <a:spLocks noGrp="1"/>
          </p:cNvSpPr>
          <p:nvPr>
            <p:ph type="sldNum" sz="quarter" idx="5"/>
          </p:nvPr>
        </p:nvSpPr>
        <p:spPr/>
        <p:txBody>
          <a:bodyPr/>
          <a:lstStyle/>
          <a:p>
            <a:fld id="{E30F0759-6E1E-4848-AF59-0CB1E559F099}" type="slidenum">
              <a:rPr lang="en-US" smtClean="0"/>
              <a:t>18</a:t>
            </a:fld>
            <a:endParaRPr lang="en-US"/>
          </a:p>
        </p:txBody>
      </p:sp>
    </p:spTree>
    <p:extLst>
      <p:ext uri="{BB962C8B-B14F-4D97-AF65-F5344CB8AC3E}">
        <p14:creationId xmlns:p14="http://schemas.microsoft.com/office/powerpoint/2010/main" val="3654811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None/>
            </a:pPr>
            <a:r>
              <a:rPr lang="en-TH" sz="2800" dirty="0"/>
              <a:t>"In conclusion, we recommend eight strategic actions: </a:t>
            </a:r>
          </a:p>
          <a:p>
            <a:pPr marL="457200" lvl="1" indent="0">
              <a:buNone/>
            </a:pPr>
            <a:r>
              <a:rPr lang="en-TH" sz="2800" dirty="0"/>
              <a:t>Anchor the power sector as the decarbonization engine </a:t>
            </a:r>
          </a:p>
          <a:p>
            <a:pPr marL="457200" lvl="1" indent="0">
              <a:buNone/>
            </a:pPr>
            <a:r>
              <a:rPr lang="en-TH" sz="2800" dirty="0"/>
              <a:t>Build anticipatory grid flexibility, accelerate efficiency alongside electrification </a:t>
            </a:r>
          </a:p>
          <a:p>
            <a:pPr marL="457200" lvl="1" indent="0">
              <a:buNone/>
            </a:pPr>
            <a:r>
              <a:rPr lang="en-TH" sz="2800" dirty="0"/>
              <a:t>Preserve technology optionality </a:t>
            </a:r>
          </a:p>
          <a:p>
            <a:pPr marL="457200" lvl="1" indent="0">
              <a:buNone/>
            </a:pPr>
            <a:r>
              <a:rPr lang="en-TH" sz="2800" dirty="0"/>
              <a:t>Deploy carbon pricing within a broader policy package, </a:t>
            </a:r>
          </a:p>
          <a:p>
            <a:pPr marL="457200" lvl="1" indent="0">
              <a:buNone/>
            </a:pPr>
            <a:r>
              <a:rPr lang="en-TH" sz="2800" dirty="0"/>
              <a:t>Strengthen institutional capacity, </a:t>
            </a:r>
          </a:p>
          <a:p>
            <a:pPr marL="457200" lvl="1" indent="0">
              <a:buNone/>
            </a:pPr>
            <a:r>
              <a:rPr lang="en-TH" sz="2800" dirty="0"/>
              <a:t>Expand international collaboration, and </a:t>
            </a:r>
          </a:p>
          <a:p>
            <a:pPr marL="457200" lvl="1" indent="0">
              <a:buNone/>
            </a:pPr>
            <a:r>
              <a:rPr lang="en-TH" sz="2800" b="1" dirty="0"/>
              <a:t>Institutionalize evaluation as a core strategic principle for governance. </a:t>
            </a:r>
            <a:endParaRPr lang="th-TH" sz="2800" b="1" dirty="0"/>
          </a:p>
          <a:p>
            <a:pPr marL="457200" lvl="1" indent="0">
              <a:buNone/>
            </a:pPr>
            <a:endParaRPr lang="th-TH" sz="2800" dirty="0"/>
          </a:p>
          <a:p>
            <a:endParaRPr lang="en-US" dirty="0"/>
          </a:p>
        </p:txBody>
      </p:sp>
      <p:sp>
        <p:nvSpPr>
          <p:cNvPr id="4" name="Slide Number Placeholder 3"/>
          <p:cNvSpPr>
            <a:spLocks noGrp="1"/>
          </p:cNvSpPr>
          <p:nvPr>
            <p:ph type="sldNum" sz="quarter" idx="5"/>
          </p:nvPr>
        </p:nvSpPr>
        <p:spPr/>
        <p:txBody>
          <a:bodyPr/>
          <a:lstStyle/>
          <a:p>
            <a:fld id="{E30F0759-6E1E-4848-AF59-0CB1E559F099}" type="slidenum">
              <a:rPr lang="en-US" smtClean="0"/>
              <a:t>19</a:t>
            </a:fld>
            <a:endParaRPr lang="en-US"/>
          </a:p>
        </p:txBody>
      </p:sp>
    </p:spTree>
    <p:extLst>
      <p:ext uri="{BB962C8B-B14F-4D97-AF65-F5344CB8AC3E}">
        <p14:creationId xmlns:p14="http://schemas.microsoft.com/office/powerpoint/2010/main" val="9248239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That is all for my presentation, </a:t>
            </a:r>
            <a:r>
              <a:rPr lang="en-TH" sz="1200" dirty="0"/>
              <a:t>Thank you</a:t>
            </a:r>
            <a:r>
              <a:rPr lang="en-US" sz="1200" dirty="0"/>
              <a:t>.”</a:t>
            </a:r>
            <a:r>
              <a:rPr lang="en-TH" sz="1200" dirty="0"/>
              <a:t> </a:t>
            </a:r>
            <a:endParaRPr lang="th-TH" sz="1200" b="1" dirty="0"/>
          </a:p>
          <a:p>
            <a:endParaRPr lang="en-US" dirty="0"/>
          </a:p>
        </p:txBody>
      </p:sp>
      <p:sp>
        <p:nvSpPr>
          <p:cNvPr id="4" name="Slide Number Placeholder 3"/>
          <p:cNvSpPr>
            <a:spLocks noGrp="1"/>
          </p:cNvSpPr>
          <p:nvPr>
            <p:ph type="sldNum" sz="quarter" idx="5"/>
          </p:nvPr>
        </p:nvSpPr>
        <p:spPr/>
        <p:txBody>
          <a:bodyPr/>
          <a:lstStyle/>
          <a:p>
            <a:fld id="{E30F0759-6E1E-4848-AF59-0CB1E559F099}" type="slidenum">
              <a:rPr lang="en-US" smtClean="0"/>
              <a:t>21</a:t>
            </a:fld>
            <a:endParaRPr lang="en-US"/>
          </a:p>
        </p:txBody>
      </p:sp>
    </p:spTree>
    <p:extLst>
      <p:ext uri="{BB962C8B-B14F-4D97-AF65-F5344CB8AC3E}">
        <p14:creationId xmlns:p14="http://schemas.microsoft.com/office/powerpoint/2010/main" val="2401170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5F626-FF61-ED5D-CE5D-A965A96E8A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3089E8F-8340-787C-E6AB-2A09F69545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4EEC272-2631-37E1-6288-4A86D179706A}"/>
              </a:ext>
            </a:extLst>
          </p:cNvPr>
          <p:cNvSpPr>
            <a:spLocks noGrp="1"/>
          </p:cNvSpPr>
          <p:nvPr>
            <p:ph type="dt" sz="half" idx="10"/>
          </p:nvPr>
        </p:nvSpPr>
        <p:spPr/>
        <p:txBody>
          <a:bodyPr/>
          <a:lstStyle/>
          <a:p>
            <a:fld id="{43BE62F4-F1E8-854B-AFE9-2FCAE4B2F138}" type="datetimeFigureOut">
              <a:rPr lang="en-US" smtClean="0"/>
              <a:t>9/30/2026</a:t>
            </a:fld>
            <a:endParaRPr lang="en-US"/>
          </a:p>
        </p:txBody>
      </p:sp>
      <p:sp>
        <p:nvSpPr>
          <p:cNvPr id="5" name="Footer Placeholder 4">
            <a:extLst>
              <a:ext uri="{FF2B5EF4-FFF2-40B4-BE49-F238E27FC236}">
                <a16:creationId xmlns:a16="http://schemas.microsoft.com/office/drawing/2014/main" id="{8039D05B-A08B-231E-FB1C-2A39DFB727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26B116-54F5-1BA5-3248-1247D6ED4415}"/>
              </a:ext>
            </a:extLst>
          </p:cNvPr>
          <p:cNvSpPr>
            <a:spLocks noGrp="1"/>
          </p:cNvSpPr>
          <p:nvPr>
            <p:ph type="sldNum" sz="quarter" idx="12"/>
          </p:nvPr>
        </p:nvSpPr>
        <p:spPr/>
        <p:txBody>
          <a:bodyPr/>
          <a:lstStyle/>
          <a:p>
            <a:fld id="{88F4A243-7933-4D45-8D77-277B003F90C3}" type="slidenum">
              <a:rPr lang="en-US" smtClean="0"/>
              <a:t>‹#›</a:t>
            </a:fld>
            <a:endParaRPr lang="en-US"/>
          </a:p>
        </p:txBody>
      </p:sp>
    </p:spTree>
    <p:extLst>
      <p:ext uri="{BB962C8B-B14F-4D97-AF65-F5344CB8AC3E}">
        <p14:creationId xmlns:p14="http://schemas.microsoft.com/office/powerpoint/2010/main" val="20452671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5BD44-257D-4030-F032-2919635C118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D105A0F-1978-4322-638A-6B3C0294AC6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1B40DF-A08A-4DB7-8251-92158026EDEE}"/>
              </a:ext>
            </a:extLst>
          </p:cNvPr>
          <p:cNvSpPr>
            <a:spLocks noGrp="1"/>
          </p:cNvSpPr>
          <p:nvPr>
            <p:ph type="dt" sz="half" idx="10"/>
          </p:nvPr>
        </p:nvSpPr>
        <p:spPr/>
        <p:txBody>
          <a:bodyPr/>
          <a:lstStyle/>
          <a:p>
            <a:fld id="{43BE62F4-F1E8-854B-AFE9-2FCAE4B2F138}" type="datetimeFigureOut">
              <a:rPr lang="en-US" smtClean="0"/>
              <a:t>9/30/2026</a:t>
            </a:fld>
            <a:endParaRPr lang="en-US"/>
          </a:p>
        </p:txBody>
      </p:sp>
      <p:sp>
        <p:nvSpPr>
          <p:cNvPr id="5" name="Footer Placeholder 4">
            <a:extLst>
              <a:ext uri="{FF2B5EF4-FFF2-40B4-BE49-F238E27FC236}">
                <a16:creationId xmlns:a16="http://schemas.microsoft.com/office/drawing/2014/main" id="{055D128E-65E1-056B-5198-290CFC9874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089332-A62C-B2B2-451C-ABB2019CCB55}"/>
              </a:ext>
            </a:extLst>
          </p:cNvPr>
          <p:cNvSpPr>
            <a:spLocks noGrp="1"/>
          </p:cNvSpPr>
          <p:nvPr>
            <p:ph type="sldNum" sz="quarter" idx="12"/>
          </p:nvPr>
        </p:nvSpPr>
        <p:spPr/>
        <p:txBody>
          <a:bodyPr/>
          <a:lstStyle/>
          <a:p>
            <a:fld id="{88F4A243-7933-4D45-8D77-277B003F90C3}" type="slidenum">
              <a:rPr lang="en-US" smtClean="0"/>
              <a:t>‹#›</a:t>
            </a:fld>
            <a:endParaRPr lang="en-US"/>
          </a:p>
        </p:txBody>
      </p:sp>
    </p:spTree>
    <p:extLst>
      <p:ext uri="{BB962C8B-B14F-4D97-AF65-F5344CB8AC3E}">
        <p14:creationId xmlns:p14="http://schemas.microsoft.com/office/powerpoint/2010/main" val="29606142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44D0F-EFB4-EAF7-1E34-BC19FB93D7E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0E8B07-B95B-0D6E-7A42-4C4CAB05DAC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3B63E1B-E3A3-1D66-EA26-C3DC20C06715}"/>
              </a:ext>
            </a:extLst>
          </p:cNvPr>
          <p:cNvSpPr>
            <a:spLocks noGrp="1"/>
          </p:cNvSpPr>
          <p:nvPr>
            <p:ph type="dt" sz="half" idx="10"/>
          </p:nvPr>
        </p:nvSpPr>
        <p:spPr/>
        <p:txBody>
          <a:bodyPr/>
          <a:lstStyle/>
          <a:p>
            <a:fld id="{43BE62F4-F1E8-854B-AFE9-2FCAE4B2F138}" type="datetimeFigureOut">
              <a:rPr lang="en-US" smtClean="0"/>
              <a:t>9/30/2026</a:t>
            </a:fld>
            <a:endParaRPr lang="en-US"/>
          </a:p>
        </p:txBody>
      </p:sp>
      <p:sp>
        <p:nvSpPr>
          <p:cNvPr id="5" name="Footer Placeholder 4">
            <a:extLst>
              <a:ext uri="{FF2B5EF4-FFF2-40B4-BE49-F238E27FC236}">
                <a16:creationId xmlns:a16="http://schemas.microsoft.com/office/drawing/2014/main" id="{4811F7F6-9846-8CE2-4885-5C6CF3D458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45B754-82A4-3C56-9C4B-69BDC7613372}"/>
              </a:ext>
            </a:extLst>
          </p:cNvPr>
          <p:cNvSpPr>
            <a:spLocks noGrp="1"/>
          </p:cNvSpPr>
          <p:nvPr>
            <p:ph type="sldNum" sz="quarter" idx="12"/>
          </p:nvPr>
        </p:nvSpPr>
        <p:spPr/>
        <p:txBody>
          <a:bodyPr/>
          <a:lstStyle/>
          <a:p>
            <a:fld id="{88F4A243-7933-4D45-8D77-277B003F90C3}" type="slidenum">
              <a:rPr lang="en-US" smtClean="0"/>
              <a:t>‹#›</a:t>
            </a:fld>
            <a:endParaRPr lang="en-US"/>
          </a:p>
        </p:txBody>
      </p:sp>
    </p:spTree>
    <p:extLst>
      <p:ext uri="{BB962C8B-B14F-4D97-AF65-F5344CB8AC3E}">
        <p14:creationId xmlns:p14="http://schemas.microsoft.com/office/powerpoint/2010/main" val="38301398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00A3E-ADD6-C37C-43FE-933F0E95D8E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2693C4A-5E85-F606-D55D-834E21B33A1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850B9E9-2B53-FC09-71D5-78F15A515FC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34474CB-27A3-4565-F57A-2FE32A9715BF}"/>
              </a:ext>
            </a:extLst>
          </p:cNvPr>
          <p:cNvSpPr>
            <a:spLocks noGrp="1"/>
          </p:cNvSpPr>
          <p:nvPr>
            <p:ph type="dt" sz="half" idx="10"/>
          </p:nvPr>
        </p:nvSpPr>
        <p:spPr/>
        <p:txBody>
          <a:bodyPr/>
          <a:lstStyle/>
          <a:p>
            <a:fld id="{43BE62F4-F1E8-854B-AFE9-2FCAE4B2F138}" type="datetimeFigureOut">
              <a:rPr lang="en-US" smtClean="0"/>
              <a:t>9/30/2026</a:t>
            </a:fld>
            <a:endParaRPr lang="en-US"/>
          </a:p>
        </p:txBody>
      </p:sp>
      <p:sp>
        <p:nvSpPr>
          <p:cNvPr id="6" name="Footer Placeholder 5">
            <a:extLst>
              <a:ext uri="{FF2B5EF4-FFF2-40B4-BE49-F238E27FC236}">
                <a16:creationId xmlns:a16="http://schemas.microsoft.com/office/drawing/2014/main" id="{0C730E4B-8A02-8867-5B1C-ED948773BCF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D96D848-BABF-8442-8840-14306B150E2F}"/>
              </a:ext>
            </a:extLst>
          </p:cNvPr>
          <p:cNvSpPr>
            <a:spLocks noGrp="1"/>
          </p:cNvSpPr>
          <p:nvPr>
            <p:ph type="sldNum" sz="quarter" idx="12"/>
          </p:nvPr>
        </p:nvSpPr>
        <p:spPr/>
        <p:txBody>
          <a:bodyPr/>
          <a:lstStyle/>
          <a:p>
            <a:fld id="{88F4A243-7933-4D45-8D77-277B003F90C3}" type="slidenum">
              <a:rPr lang="en-US" smtClean="0"/>
              <a:t>‹#›</a:t>
            </a:fld>
            <a:endParaRPr lang="en-US"/>
          </a:p>
        </p:txBody>
      </p:sp>
    </p:spTree>
    <p:extLst>
      <p:ext uri="{BB962C8B-B14F-4D97-AF65-F5344CB8AC3E}">
        <p14:creationId xmlns:p14="http://schemas.microsoft.com/office/powerpoint/2010/main" val="2274431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673F0-ED85-2EB5-4EFF-5CA9F1DEE5D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83A4B80-B4A9-6A29-9F2A-1466439604C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CE2562E-F551-B501-8762-DEDFE7F9C71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574C13E-1BC4-E763-7369-D49C41D33EF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83E76E8-B7B6-B7F1-6865-B015DDE55E2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057FE1C-B977-FF26-BD17-38F399AC147E}"/>
              </a:ext>
            </a:extLst>
          </p:cNvPr>
          <p:cNvSpPr>
            <a:spLocks noGrp="1"/>
          </p:cNvSpPr>
          <p:nvPr>
            <p:ph type="dt" sz="half" idx="10"/>
          </p:nvPr>
        </p:nvSpPr>
        <p:spPr/>
        <p:txBody>
          <a:bodyPr/>
          <a:lstStyle/>
          <a:p>
            <a:fld id="{43BE62F4-F1E8-854B-AFE9-2FCAE4B2F138}" type="datetimeFigureOut">
              <a:rPr lang="en-US" smtClean="0"/>
              <a:t>9/30/2026</a:t>
            </a:fld>
            <a:endParaRPr lang="en-US"/>
          </a:p>
        </p:txBody>
      </p:sp>
      <p:sp>
        <p:nvSpPr>
          <p:cNvPr id="8" name="Footer Placeholder 7">
            <a:extLst>
              <a:ext uri="{FF2B5EF4-FFF2-40B4-BE49-F238E27FC236}">
                <a16:creationId xmlns:a16="http://schemas.microsoft.com/office/drawing/2014/main" id="{56976C00-CEBE-B23C-5369-E5786634291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836085-E390-B871-47DB-E91C4546423E}"/>
              </a:ext>
            </a:extLst>
          </p:cNvPr>
          <p:cNvSpPr>
            <a:spLocks noGrp="1"/>
          </p:cNvSpPr>
          <p:nvPr>
            <p:ph type="sldNum" sz="quarter" idx="12"/>
          </p:nvPr>
        </p:nvSpPr>
        <p:spPr/>
        <p:txBody>
          <a:bodyPr/>
          <a:lstStyle/>
          <a:p>
            <a:fld id="{88F4A243-7933-4D45-8D77-277B003F90C3}" type="slidenum">
              <a:rPr lang="en-US" smtClean="0"/>
              <a:t>‹#›</a:t>
            </a:fld>
            <a:endParaRPr lang="en-US"/>
          </a:p>
        </p:txBody>
      </p:sp>
    </p:spTree>
    <p:extLst>
      <p:ext uri="{BB962C8B-B14F-4D97-AF65-F5344CB8AC3E}">
        <p14:creationId xmlns:p14="http://schemas.microsoft.com/office/powerpoint/2010/main" val="16532535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B31C6-402B-2A5D-E4C5-60FFF33425A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C5DFB78-E6AD-29DE-F6F9-7578F27A7655}"/>
              </a:ext>
            </a:extLst>
          </p:cNvPr>
          <p:cNvSpPr>
            <a:spLocks noGrp="1"/>
          </p:cNvSpPr>
          <p:nvPr>
            <p:ph type="dt" sz="half" idx="10"/>
          </p:nvPr>
        </p:nvSpPr>
        <p:spPr/>
        <p:txBody>
          <a:bodyPr/>
          <a:lstStyle/>
          <a:p>
            <a:fld id="{43BE62F4-F1E8-854B-AFE9-2FCAE4B2F138}" type="datetimeFigureOut">
              <a:rPr lang="en-US" smtClean="0"/>
              <a:t>9/30/2026</a:t>
            </a:fld>
            <a:endParaRPr lang="en-US"/>
          </a:p>
        </p:txBody>
      </p:sp>
      <p:sp>
        <p:nvSpPr>
          <p:cNvPr id="4" name="Footer Placeholder 3">
            <a:extLst>
              <a:ext uri="{FF2B5EF4-FFF2-40B4-BE49-F238E27FC236}">
                <a16:creationId xmlns:a16="http://schemas.microsoft.com/office/drawing/2014/main" id="{712ADAC3-BF2B-F40D-4AD0-739F61297DE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8E95B7F-2803-B12A-CDB6-1C18286E9349}"/>
              </a:ext>
            </a:extLst>
          </p:cNvPr>
          <p:cNvSpPr>
            <a:spLocks noGrp="1"/>
          </p:cNvSpPr>
          <p:nvPr>
            <p:ph type="sldNum" sz="quarter" idx="12"/>
          </p:nvPr>
        </p:nvSpPr>
        <p:spPr/>
        <p:txBody>
          <a:bodyPr/>
          <a:lstStyle/>
          <a:p>
            <a:fld id="{88F4A243-7933-4D45-8D77-277B003F90C3}" type="slidenum">
              <a:rPr lang="en-US" smtClean="0"/>
              <a:t>‹#›</a:t>
            </a:fld>
            <a:endParaRPr lang="en-US"/>
          </a:p>
        </p:txBody>
      </p:sp>
    </p:spTree>
    <p:extLst>
      <p:ext uri="{BB962C8B-B14F-4D97-AF65-F5344CB8AC3E}">
        <p14:creationId xmlns:p14="http://schemas.microsoft.com/office/powerpoint/2010/main" val="16205928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AFDD4C6-12EF-13F9-8282-5C100DF840C0}"/>
              </a:ext>
            </a:extLst>
          </p:cNvPr>
          <p:cNvSpPr>
            <a:spLocks noGrp="1"/>
          </p:cNvSpPr>
          <p:nvPr>
            <p:ph type="dt" sz="half" idx="10"/>
          </p:nvPr>
        </p:nvSpPr>
        <p:spPr/>
        <p:txBody>
          <a:bodyPr/>
          <a:lstStyle/>
          <a:p>
            <a:fld id="{43BE62F4-F1E8-854B-AFE9-2FCAE4B2F138}" type="datetimeFigureOut">
              <a:rPr lang="en-US" smtClean="0"/>
              <a:t>9/30/2026</a:t>
            </a:fld>
            <a:endParaRPr lang="en-US"/>
          </a:p>
        </p:txBody>
      </p:sp>
      <p:sp>
        <p:nvSpPr>
          <p:cNvPr id="3" name="Footer Placeholder 2">
            <a:extLst>
              <a:ext uri="{FF2B5EF4-FFF2-40B4-BE49-F238E27FC236}">
                <a16:creationId xmlns:a16="http://schemas.microsoft.com/office/drawing/2014/main" id="{1CD6A491-C19C-4598-3459-71FA2932FD7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CFF49F4-D2DD-5007-B067-83ACA8CC5446}"/>
              </a:ext>
            </a:extLst>
          </p:cNvPr>
          <p:cNvSpPr>
            <a:spLocks noGrp="1"/>
          </p:cNvSpPr>
          <p:nvPr>
            <p:ph type="sldNum" sz="quarter" idx="12"/>
          </p:nvPr>
        </p:nvSpPr>
        <p:spPr/>
        <p:txBody>
          <a:bodyPr/>
          <a:lstStyle/>
          <a:p>
            <a:fld id="{88F4A243-7933-4D45-8D77-277B003F90C3}" type="slidenum">
              <a:rPr lang="en-US" smtClean="0"/>
              <a:t>‹#›</a:t>
            </a:fld>
            <a:endParaRPr lang="en-US"/>
          </a:p>
        </p:txBody>
      </p:sp>
      <p:pic>
        <p:nvPicPr>
          <p:cNvPr id="6" name="Picture 5">
            <a:extLst>
              <a:ext uri="{FF2B5EF4-FFF2-40B4-BE49-F238E27FC236}">
                <a16:creationId xmlns:a16="http://schemas.microsoft.com/office/drawing/2014/main" id="{9D19E836-CEC1-183A-7AB4-223CDBA5601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1897"/>
          <a:stretch/>
        </p:blipFill>
        <p:spPr>
          <a:xfrm>
            <a:off x="0" y="-43543"/>
            <a:ext cx="12175019" cy="6901542"/>
          </a:xfrm>
          <a:prstGeom prst="rect">
            <a:avLst/>
          </a:prstGeom>
        </p:spPr>
      </p:pic>
    </p:spTree>
    <p:extLst>
      <p:ext uri="{BB962C8B-B14F-4D97-AF65-F5344CB8AC3E}">
        <p14:creationId xmlns:p14="http://schemas.microsoft.com/office/powerpoint/2010/main" val="28280871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A15DD-1492-4FAB-98B0-57033F7599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6592D34-607B-78CD-FF21-FBABA4253BC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1FF1D53-75AD-CDE6-17ED-D9D33AA318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E32805D-AAF2-D7EB-84CE-910C1600BC3D}"/>
              </a:ext>
            </a:extLst>
          </p:cNvPr>
          <p:cNvSpPr>
            <a:spLocks noGrp="1"/>
          </p:cNvSpPr>
          <p:nvPr>
            <p:ph type="dt" sz="half" idx="10"/>
          </p:nvPr>
        </p:nvSpPr>
        <p:spPr/>
        <p:txBody>
          <a:bodyPr/>
          <a:lstStyle/>
          <a:p>
            <a:fld id="{43BE62F4-F1E8-854B-AFE9-2FCAE4B2F138}" type="datetimeFigureOut">
              <a:rPr lang="en-US" smtClean="0"/>
              <a:t>9/30/2026</a:t>
            </a:fld>
            <a:endParaRPr lang="en-US"/>
          </a:p>
        </p:txBody>
      </p:sp>
      <p:sp>
        <p:nvSpPr>
          <p:cNvPr id="6" name="Footer Placeholder 5">
            <a:extLst>
              <a:ext uri="{FF2B5EF4-FFF2-40B4-BE49-F238E27FC236}">
                <a16:creationId xmlns:a16="http://schemas.microsoft.com/office/drawing/2014/main" id="{036D36B7-D040-BAC6-ED3F-782A15FCB3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F837DA-7C0D-A836-C9DF-EF376DCE4A53}"/>
              </a:ext>
            </a:extLst>
          </p:cNvPr>
          <p:cNvSpPr>
            <a:spLocks noGrp="1"/>
          </p:cNvSpPr>
          <p:nvPr>
            <p:ph type="sldNum" sz="quarter" idx="12"/>
          </p:nvPr>
        </p:nvSpPr>
        <p:spPr/>
        <p:txBody>
          <a:bodyPr/>
          <a:lstStyle/>
          <a:p>
            <a:fld id="{88F4A243-7933-4D45-8D77-277B003F90C3}" type="slidenum">
              <a:rPr lang="en-US" smtClean="0"/>
              <a:t>‹#›</a:t>
            </a:fld>
            <a:endParaRPr lang="en-US"/>
          </a:p>
        </p:txBody>
      </p:sp>
    </p:spTree>
    <p:extLst>
      <p:ext uri="{BB962C8B-B14F-4D97-AF65-F5344CB8AC3E}">
        <p14:creationId xmlns:p14="http://schemas.microsoft.com/office/powerpoint/2010/main" val="34787906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B3F4D-4680-9D06-6B38-24E5A57E01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4A4673E-7490-C6F5-2745-0652DA8B6C7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4F356EE-2D30-5874-AAC9-CC06A4C3AE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A7430C-CA83-C251-DB03-E7AD09D7F27D}"/>
              </a:ext>
            </a:extLst>
          </p:cNvPr>
          <p:cNvSpPr>
            <a:spLocks noGrp="1"/>
          </p:cNvSpPr>
          <p:nvPr>
            <p:ph type="dt" sz="half" idx="10"/>
          </p:nvPr>
        </p:nvSpPr>
        <p:spPr/>
        <p:txBody>
          <a:bodyPr/>
          <a:lstStyle/>
          <a:p>
            <a:fld id="{43BE62F4-F1E8-854B-AFE9-2FCAE4B2F138}" type="datetimeFigureOut">
              <a:rPr lang="en-US" smtClean="0"/>
              <a:t>9/30/2026</a:t>
            </a:fld>
            <a:endParaRPr lang="en-US"/>
          </a:p>
        </p:txBody>
      </p:sp>
      <p:sp>
        <p:nvSpPr>
          <p:cNvPr id="6" name="Footer Placeholder 5">
            <a:extLst>
              <a:ext uri="{FF2B5EF4-FFF2-40B4-BE49-F238E27FC236}">
                <a16:creationId xmlns:a16="http://schemas.microsoft.com/office/drawing/2014/main" id="{9C1EA431-8206-9489-7A74-271444F6AF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1753DD2-901A-ED5B-0C10-502BDCB13B8B}"/>
              </a:ext>
            </a:extLst>
          </p:cNvPr>
          <p:cNvSpPr>
            <a:spLocks noGrp="1"/>
          </p:cNvSpPr>
          <p:nvPr>
            <p:ph type="sldNum" sz="quarter" idx="12"/>
          </p:nvPr>
        </p:nvSpPr>
        <p:spPr/>
        <p:txBody>
          <a:bodyPr/>
          <a:lstStyle/>
          <a:p>
            <a:fld id="{88F4A243-7933-4D45-8D77-277B003F90C3}" type="slidenum">
              <a:rPr lang="en-US" smtClean="0"/>
              <a:t>‹#›</a:t>
            </a:fld>
            <a:endParaRPr lang="en-US"/>
          </a:p>
        </p:txBody>
      </p:sp>
    </p:spTree>
    <p:extLst>
      <p:ext uri="{BB962C8B-B14F-4D97-AF65-F5344CB8AC3E}">
        <p14:creationId xmlns:p14="http://schemas.microsoft.com/office/powerpoint/2010/main" val="20143650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E5A88-DAAE-77D5-E953-853EFF00702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D318684-00B3-CB5B-7841-8E73F3A48F7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17AD7E-5CAF-AD05-8FAF-AF67E3A26EFC}"/>
              </a:ext>
            </a:extLst>
          </p:cNvPr>
          <p:cNvSpPr>
            <a:spLocks noGrp="1"/>
          </p:cNvSpPr>
          <p:nvPr>
            <p:ph type="dt" sz="half" idx="10"/>
          </p:nvPr>
        </p:nvSpPr>
        <p:spPr/>
        <p:txBody>
          <a:bodyPr/>
          <a:lstStyle/>
          <a:p>
            <a:fld id="{43BE62F4-F1E8-854B-AFE9-2FCAE4B2F138}" type="datetimeFigureOut">
              <a:rPr lang="en-US" smtClean="0"/>
              <a:t>9/30/2026</a:t>
            </a:fld>
            <a:endParaRPr lang="en-US"/>
          </a:p>
        </p:txBody>
      </p:sp>
      <p:sp>
        <p:nvSpPr>
          <p:cNvPr id="5" name="Footer Placeholder 4">
            <a:extLst>
              <a:ext uri="{FF2B5EF4-FFF2-40B4-BE49-F238E27FC236}">
                <a16:creationId xmlns:a16="http://schemas.microsoft.com/office/drawing/2014/main" id="{F2FCA14E-5711-79F4-3D9B-B1F0BC9A1A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76B898-1548-D061-0FDC-D7D32E53EBE2}"/>
              </a:ext>
            </a:extLst>
          </p:cNvPr>
          <p:cNvSpPr>
            <a:spLocks noGrp="1"/>
          </p:cNvSpPr>
          <p:nvPr>
            <p:ph type="sldNum" sz="quarter" idx="12"/>
          </p:nvPr>
        </p:nvSpPr>
        <p:spPr/>
        <p:txBody>
          <a:bodyPr/>
          <a:lstStyle/>
          <a:p>
            <a:fld id="{88F4A243-7933-4D45-8D77-277B003F90C3}" type="slidenum">
              <a:rPr lang="en-US" smtClean="0"/>
              <a:t>‹#›</a:t>
            </a:fld>
            <a:endParaRPr lang="en-US"/>
          </a:p>
        </p:txBody>
      </p:sp>
    </p:spTree>
    <p:extLst>
      <p:ext uri="{BB962C8B-B14F-4D97-AF65-F5344CB8AC3E}">
        <p14:creationId xmlns:p14="http://schemas.microsoft.com/office/powerpoint/2010/main" val="6739069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01C513D-FB1C-16E3-2488-962B9EF7F49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3A479ED-26E5-3A71-71E6-BB9805E1438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B77716-F538-1640-C377-68CBB987A952}"/>
              </a:ext>
            </a:extLst>
          </p:cNvPr>
          <p:cNvSpPr>
            <a:spLocks noGrp="1"/>
          </p:cNvSpPr>
          <p:nvPr>
            <p:ph type="dt" sz="half" idx="10"/>
          </p:nvPr>
        </p:nvSpPr>
        <p:spPr/>
        <p:txBody>
          <a:bodyPr/>
          <a:lstStyle/>
          <a:p>
            <a:fld id="{43BE62F4-F1E8-854B-AFE9-2FCAE4B2F138}" type="datetimeFigureOut">
              <a:rPr lang="en-US" smtClean="0"/>
              <a:t>9/30/2026</a:t>
            </a:fld>
            <a:endParaRPr lang="en-US"/>
          </a:p>
        </p:txBody>
      </p:sp>
      <p:sp>
        <p:nvSpPr>
          <p:cNvPr id="5" name="Footer Placeholder 4">
            <a:extLst>
              <a:ext uri="{FF2B5EF4-FFF2-40B4-BE49-F238E27FC236}">
                <a16:creationId xmlns:a16="http://schemas.microsoft.com/office/drawing/2014/main" id="{B6C82AF1-BA00-5D35-EA04-0BB0A59CA4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139257-26DC-CFD7-0066-498070A95A18}"/>
              </a:ext>
            </a:extLst>
          </p:cNvPr>
          <p:cNvSpPr>
            <a:spLocks noGrp="1"/>
          </p:cNvSpPr>
          <p:nvPr>
            <p:ph type="sldNum" sz="quarter" idx="12"/>
          </p:nvPr>
        </p:nvSpPr>
        <p:spPr/>
        <p:txBody>
          <a:bodyPr/>
          <a:lstStyle/>
          <a:p>
            <a:fld id="{88F4A243-7933-4D45-8D77-277B003F90C3}" type="slidenum">
              <a:rPr lang="en-US" smtClean="0"/>
              <a:t>‹#›</a:t>
            </a:fld>
            <a:endParaRPr lang="en-US"/>
          </a:p>
        </p:txBody>
      </p:sp>
    </p:spTree>
    <p:extLst>
      <p:ext uri="{BB962C8B-B14F-4D97-AF65-F5344CB8AC3E}">
        <p14:creationId xmlns:p14="http://schemas.microsoft.com/office/powerpoint/2010/main" val="37004505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235496F-EB76-D2D9-3D37-81DD63C112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682DE2E-C469-8268-2966-A8B301C9170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34CF34-D8B9-4AF1-0935-0677D06C08A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BE62F4-F1E8-854B-AFE9-2FCAE4B2F138}" type="datetimeFigureOut">
              <a:rPr lang="en-US" smtClean="0"/>
              <a:t>9/30/2026</a:t>
            </a:fld>
            <a:endParaRPr lang="en-US"/>
          </a:p>
        </p:txBody>
      </p:sp>
      <p:sp>
        <p:nvSpPr>
          <p:cNvPr id="5" name="Footer Placeholder 4">
            <a:extLst>
              <a:ext uri="{FF2B5EF4-FFF2-40B4-BE49-F238E27FC236}">
                <a16:creationId xmlns:a16="http://schemas.microsoft.com/office/drawing/2014/main" id="{BEF121B5-AD11-FA8A-0DA9-DD57CCCF36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B398075-EBC6-B934-8E9F-3D06C4FCF3F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F4A243-7933-4D45-8D77-277B003F90C3}" type="slidenum">
              <a:rPr lang="en-US" smtClean="0"/>
              <a:t>‹#›</a:t>
            </a:fld>
            <a:endParaRPr lang="en-US"/>
          </a:p>
        </p:txBody>
      </p:sp>
      <p:pic>
        <p:nvPicPr>
          <p:cNvPr id="8" name="Picture 7">
            <a:extLst>
              <a:ext uri="{FF2B5EF4-FFF2-40B4-BE49-F238E27FC236}">
                <a16:creationId xmlns:a16="http://schemas.microsoft.com/office/drawing/2014/main" id="{E9FD293E-953B-EE6A-00C8-F5B30D5DB6BA}"/>
              </a:ext>
            </a:extLst>
          </p:cNvPr>
          <p:cNvPicPr>
            <a:picLocks noChangeAspect="1"/>
          </p:cNvPicPr>
          <p:nvPr userDrawn="1"/>
        </p:nvPicPr>
        <p:blipFill rotWithShape="1">
          <a:blip r:embed="rId13" cstate="print">
            <a:extLst>
              <a:ext uri="{28A0092B-C50C-407E-A947-70E740481C1C}">
                <a14:useLocalDpi xmlns:a14="http://schemas.microsoft.com/office/drawing/2010/main" val="0"/>
              </a:ext>
            </a:extLst>
          </a:blip>
          <a:srcRect r="1897"/>
          <a:stretch/>
        </p:blipFill>
        <p:spPr>
          <a:xfrm>
            <a:off x="0" y="-43543"/>
            <a:ext cx="12175019" cy="6901542"/>
          </a:xfrm>
          <a:prstGeom prst="rect">
            <a:avLst/>
          </a:prstGeom>
        </p:spPr>
      </p:pic>
    </p:spTree>
    <p:extLst>
      <p:ext uri="{BB962C8B-B14F-4D97-AF65-F5344CB8AC3E}">
        <p14:creationId xmlns:p14="http://schemas.microsoft.com/office/powerpoint/2010/main" val="15792621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T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chart" Target="../charts/chart3.xml"/><Relationship Id="rId4" Type="http://schemas.openxmlformats.org/officeDocument/2006/relationships/chart" Target="../charts/char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4F25F6F7-E0FF-7B8F-54C9-289F0A8706AF}"/>
              </a:ext>
            </a:extLst>
          </p:cNvPr>
          <p:cNvSpPr>
            <a:spLocks noGrp="1" noRot="1" noMove="1" noResize="1" noEditPoints="1" noAdjustHandles="1" noChangeArrowheads="1" noChangeShapeType="1"/>
          </p:cNvSpPr>
          <p:nvPr/>
        </p:nvSpPr>
        <p:spPr>
          <a:xfrm>
            <a:off x="0" y="0"/>
            <a:ext cx="12192000" cy="5226627"/>
          </a:xfrm>
          <a:prstGeom prst="rect">
            <a:avLst/>
          </a:prstGeom>
          <a:solidFill>
            <a:srgbClr val="F44C0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b="1" dirty="0"/>
              <a:t>EEAP Virtual Conference 2026</a:t>
            </a:r>
          </a:p>
          <a:p>
            <a:pPr algn="ctr"/>
            <a:r>
              <a:rPr lang="en-GB" sz="3200" b="1" dirty="0"/>
              <a:t>1 October 2026</a:t>
            </a:r>
            <a:endParaRPr lang="en-GB" b="1" dirty="0"/>
          </a:p>
        </p:txBody>
      </p:sp>
      <p:sp>
        <p:nvSpPr>
          <p:cNvPr id="2" name="Title 1">
            <a:extLst>
              <a:ext uri="{FF2B5EF4-FFF2-40B4-BE49-F238E27FC236}">
                <a16:creationId xmlns:a16="http://schemas.microsoft.com/office/drawing/2014/main" id="{7506C4F3-7FBF-2CF9-2D72-4FA3DACDF6A7}"/>
              </a:ext>
            </a:extLst>
          </p:cNvPr>
          <p:cNvSpPr>
            <a:spLocks noGrp="1"/>
          </p:cNvSpPr>
          <p:nvPr>
            <p:ph type="ctrTitle"/>
          </p:nvPr>
        </p:nvSpPr>
        <p:spPr>
          <a:xfrm>
            <a:off x="353568" y="315907"/>
            <a:ext cx="10971943" cy="1752729"/>
          </a:xfrm>
        </p:spPr>
        <p:txBody>
          <a:bodyPr>
            <a:noAutofit/>
          </a:bodyPr>
          <a:lstStyle/>
          <a:p>
            <a:r>
              <a:rPr lang="en-US" sz="4400" b="1" dirty="0">
                <a:solidFill>
                  <a:schemeClr val="bg1"/>
                </a:solidFill>
                <a:latin typeface="Aptos" panose="020B0004020202020204" pitchFamily="34" charset="0"/>
              </a:rPr>
              <a:t>Thailand’s Pathway to Net-Zero Emissions:</a:t>
            </a:r>
            <a:br>
              <a:rPr lang="en-US" sz="4400" dirty="0">
                <a:solidFill>
                  <a:schemeClr val="bg1"/>
                </a:solidFill>
                <a:latin typeface="Aptos" panose="020B0004020202020204" pitchFamily="34" charset="0"/>
              </a:rPr>
            </a:br>
            <a:r>
              <a:rPr lang="en-US" sz="4400" b="1" dirty="0">
                <a:solidFill>
                  <a:schemeClr val="bg1"/>
                </a:solidFill>
                <a:latin typeface="Aptos" panose="020B0004020202020204" pitchFamily="34" charset="0"/>
              </a:rPr>
              <a:t>An Integrated Energy System Assessment</a:t>
            </a:r>
            <a:endParaRPr lang="en-US" sz="4400" dirty="0">
              <a:solidFill>
                <a:schemeClr val="bg1"/>
              </a:solidFill>
              <a:latin typeface="Aptos" panose="020B0004020202020204" pitchFamily="34" charset="0"/>
            </a:endParaRPr>
          </a:p>
        </p:txBody>
      </p:sp>
      <p:sp>
        <p:nvSpPr>
          <p:cNvPr id="7" name="Subtitle 2">
            <a:extLst>
              <a:ext uri="{FF2B5EF4-FFF2-40B4-BE49-F238E27FC236}">
                <a16:creationId xmlns:a16="http://schemas.microsoft.com/office/drawing/2014/main" id="{97D5B05C-154F-6171-D9E3-7C9B9B6BFBA9}"/>
              </a:ext>
            </a:extLst>
          </p:cNvPr>
          <p:cNvSpPr>
            <a:spLocks noGrp="1"/>
          </p:cNvSpPr>
          <p:nvPr>
            <p:ph type="subTitle" idx="1"/>
          </p:nvPr>
        </p:nvSpPr>
        <p:spPr>
          <a:xfrm>
            <a:off x="1429961" y="3134773"/>
            <a:ext cx="9617528" cy="2091854"/>
          </a:xfrm>
        </p:spPr>
        <p:txBody>
          <a:bodyPr>
            <a:normAutofit fontScale="92500" lnSpcReduction="20000"/>
          </a:bodyPr>
          <a:lstStyle/>
          <a:p>
            <a:endParaRPr lang="en-US" dirty="0">
              <a:solidFill>
                <a:schemeClr val="bg1"/>
              </a:solidFill>
              <a:latin typeface="Aptos" panose="020B0004020202020204" pitchFamily="34" charset="0"/>
            </a:endParaRPr>
          </a:p>
          <a:p>
            <a:r>
              <a:rPr lang="en-US" dirty="0">
                <a:solidFill>
                  <a:schemeClr val="bg1"/>
                </a:solidFill>
                <a:latin typeface="Aptos" panose="020B0004020202020204" pitchFamily="34" charset="0"/>
              </a:rPr>
              <a:t>Nattapong </a:t>
            </a:r>
            <a:r>
              <a:rPr lang="en-US" dirty="0" err="1">
                <a:solidFill>
                  <a:schemeClr val="bg1"/>
                </a:solidFill>
                <a:latin typeface="Aptos" panose="020B0004020202020204" pitchFamily="34" charset="0"/>
              </a:rPr>
              <a:t>Chayawatto</a:t>
            </a:r>
            <a:r>
              <a:rPr lang="en-US" baseline="30000" dirty="0" err="1">
                <a:solidFill>
                  <a:schemeClr val="bg1"/>
                </a:solidFill>
                <a:latin typeface="Aptos" panose="020B0004020202020204" pitchFamily="34" charset="0"/>
              </a:rPr>
              <a:t>a</a:t>
            </a:r>
            <a:r>
              <a:rPr lang="en-US" baseline="30000" dirty="0">
                <a:solidFill>
                  <a:schemeClr val="bg1"/>
                </a:solidFill>
                <a:latin typeface="Aptos" panose="020B0004020202020204" pitchFamily="34" charset="0"/>
              </a:rPr>
              <a:t>*</a:t>
            </a:r>
            <a:r>
              <a:rPr lang="en-US" dirty="0">
                <a:solidFill>
                  <a:schemeClr val="bg1"/>
                </a:solidFill>
                <a:latin typeface="Aptos" panose="020B0004020202020204" pitchFamily="34" charset="0"/>
              </a:rPr>
              <a:t>, Sanwit </a:t>
            </a:r>
            <a:r>
              <a:rPr lang="en-US" dirty="0" err="1">
                <a:solidFill>
                  <a:schemeClr val="bg1"/>
                </a:solidFill>
                <a:latin typeface="Aptos" panose="020B0004020202020204" pitchFamily="34" charset="0"/>
              </a:rPr>
              <a:t>Iabchoon</a:t>
            </a:r>
            <a:r>
              <a:rPr lang="en-US" baseline="30000" dirty="0" err="1">
                <a:solidFill>
                  <a:schemeClr val="bg1"/>
                </a:solidFill>
                <a:latin typeface="Aptos" panose="020B0004020202020204" pitchFamily="34" charset="0"/>
              </a:rPr>
              <a:t>b</a:t>
            </a:r>
            <a:r>
              <a:rPr lang="en-US" dirty="0">
                <a:solidFill>
                  <a:schemeClr val="bg1"/>
                </a:solidFill>
                <a:latin typeface="Aptos" panose="020B0004020202020204" pitchFamily="34" charset="0"/>
              </a:rPr>
              <a:t>, Atit </a:t>
            </a:r>
            <a:r>
              <a:rPr lang="en-US" dirty="0" err="1">
                <a:solidFill>
                  <a:schemeClr val="bg1"/>
                </a:solidFill>
                <a:latin typeface="Aptos" panose="020B0004020202020204" pitchFamily="34" charset="0"/>
              </a:rPr>
              <a:t>Tippichai</a:t>
            </a:r>
            <a:r>
              <a:rPr lang="en-US" baseline="30000" dirty="0" err="1">
                <a:solidFill>
                  <a:schemeClr val="bg1"/>
                </a:solidFill>
                <a:latin typeface="Aptos" panose="020B0004020202020204" pitchFamily="34" charset="0"/>
              </a:rPr>
              <a:t>c</a:t>
            </a:r>
            <a:r>
              <a:rPr lang="en-US" dirty="0">
                <a:solidFill>
                  <a:schemeClr val="bg1"/>
                </a:solidFill>
                <a:latin typeface="Aptos" panose="020B0004020202020204" pitchFamily="34" charset="0"/>
              </a:rPr>
              <a:t>, Thongchart Bowonthumrongchai</a:t>
            </a:r>
            <a:r>
              <a:rPr lang="en-US" baseline="30000" dirty="0">
                <a:solidFill>
                  <a:schemeClr val="bg1"/>
                </a:solidFill>
                <a:latin typeface="Aptos" panose="020B0004020202020204" pitchFamily="34" charset="0"/>
              </a:rPr>
              <a:t>d </a:t>
            </a:r>
            <a:r>
              <a:rPr lang="en-US" dirty="0">
                <a:solidFill>
                  <a:schemeClr val="bg1"/>
                </a:solidFill>
                <a:latin typeface="Aptos" panose="020B0004020202020204" pitchFamily="34" charset="0"/>
              </a:rPr>
              <a:t>, Saw Yu </a:t>
            </a:r>
            <a:r>
              <a:rPr lang="en-US" dirty="0" err="1">
                <a:solidFill>
                  <a:schemeClr val="bg1"/>
                </a:solidFill>
                <a:latin typeface="Aptos" panose="020B0004020202020204" pitchFamily="34" charset="0"/>
              </a:rPr>
              <a:t>New</a:t>
            </a:r>
            <a:r>
              <a:rPr lang="en-US" baseline="30000" dirty="0" err="1">
                <a:solidFill>
                  <a:schemeClr val="bg1"/>
                </a:solidFill>
                <a:latin typeface="Aptos" panose="020B0004020202020204" pitchFamily="34" charset="0"/>
              </a:rPr>
              <a:t>e</a:t>
            </a:r>
            <a:r>
              <a:rPr lang="en-US" dirty="0">
                <a:solidFill>
                  <a:schemeClr val="bg1"/>
                </a:solidFill>
                <a:latin typeface="Aptos" panose="020B0004020202020204" pitchFamily="34" charset="0"/>
              </a:rPr>
              <a:t>, Bundit </a:t>
            </a:r>
            <a:r>
              <a:rPr lang="en-US" dirty="0" err="1">
                <a:solidFill>
                  <a:schemeClr val="bg1"/>
                </a:solidFill>
                <a:latin typeface="Aptos" panose="020B0004020202020204" pitchFamily="34" charset="0"/>
              </a:rPr>
              <a:t>Fungtammasan</a:t>
            </a:r>
            <a:r>
              <a:rPr lang="en-US" baseline="30000" dirty="0" err="1">
                <a:solidFill>
                  <a:schemeClr val="bg1"/>
                </a:solidFill>
                <a:latin typeface="Aptos" panose="020B0004020202020204" pitchFamily="34" charset="0"/>
              </a:rPr>
              <a:t>f</a:t>
            </a:r>
            <a:r>
              <a:rPr lang="en-US" dirty="0">
                <a:solidFill>
                  <a:schemeClr val="bg1"/>
                </a:solidFill>
                <a:latin typeface="Aptos" panose="020B0004020202020204" pitchFamily="34" charset="0"/>
              </a:rPr>
              <a:t>,                                Boonrod </a:t>
            </a:r>
            <a:r>
              <a:rPr lang="en-US" dirty="0" err="1">
                <a:solidFill>
                  <a:schemeClr val="bg1"/>
                </a:solidFill>
                <a:latin typeface="Aptos" panose="020B0004020202020204" pitchFamily="34" charset="0"/>
              </a:rPr>
              <a:t>Sujjakulnukit</a:t>
            </a:r>
            <a:r>
              <a:rPr lang="en-US" baseline="30000" dirty="0" err="1">
                <a:solidFill>
                  <a:schemeClr val="bg1"/>
                </a:solidFill>
                <a:latin typeface="Aptos" panose="020B0004020202020204" pitchFamily="34" charset="0"/>
              </a:rPr>
              <a:t>f</a:t>
            </a:r>
            <a:endParaRPr lang="en-US" dirty="0">
              <a:solidFill>
                <a:schemeClr val="bg1"/>
              </a:solidFill>
              <a:latin typeface="Aptos" panose="020B0004020202020204" pitchFamily="34" charset="0"/>
            </a:endParaRPr>
          </a:p>
          <a:p>
            <a:r>
              <a:rPr lang="en-US" sz="1400" baseline="30000" dirty="0">
                <a:solidFill>
                  <a:schemeClr val="bg1"/>
                </a:solidFill>
                <a:latin typeface="Aptos" panose="020B0004020202020204" pitchFamily="34" charset="0"/>
              </a:rPr>
              <a:t>a </a:t>
            </a:r>
            <a:r>
              <a:rPr lang="en-US" sz="1400" dirty="0">
                <a:solidFill>
                  <a:schemeClr val="bg1"/>
                </a:solidFill>
                <a:latin typeface="Aptos" panose="020B0004020202020204" pitchFamily="34" charset="0"/>
              </a:rPr>
              <a:t>Pilot Plant Development and Training Institute, and Office of Building and Ground Management  King Mongkut’s University of Technology Thonburi (KMUTT), Thailand</a:t>
            </a:r>
            <a:r>
              <a:rPr lang="th-TH" sz="1400" dirty="0">
                <a:solidFill>
                  <a:schemeClr val="bg1"/>
                </a:solidFill>
                <a:latin typeface="Aptos" panose="020B0004020202020204" pitchFamily="34" charset="0"/>
              </a:rPr>
              <a:t>. </a:t>
            </a:r>
            <a:r>
              <a:rPr lang="en-US" sz="1400" dirty="0">
                <a:solidFill>
                  <a:schemeClr val="bg1"/>
                </a:solidFill>
                <a:latin typeface="Aptos" panose="020B0004020202020204" pitchFamily="34" charset="0"/>
              </a:rPr>
              <a:t>   </a:t>
            </a:r>
            <a:r>
              <a:rPr lang="en-US" sz="1400" baseline="30000" dirty="0">
                <a:solidFill>
                  <a:schemeClr val="bg1"/>
                </a:solidFill>
                <a:latin typeface="Aptos" panose="020B0004020202020204" pitchFamily="34" charset="0"/>
              </a:rPr>
              <a:t>b </a:t>
            </a:r>
            <a:r>
              <a:rPr lang="en-US" sz="1400" dirty="0">
                <a:solidFill>
                  <a:schemeClr val="bg1"/>
                </a:solidFill>
                <a:latin typeface="Aptos" panose="020B0004020202020204" pitchFamily="34" charset="0"/>
              </a:rPr>
              <a:t>Key Laboratory of Urban Environment and Health, Institute of Urban Environment, CAS, China</a:t>
            </a:r>
            <a:r>
              <a:rPr lang="th-TH" sz="1400" dirty="0">
                <a:solidFill>
                  <a:schemeClr val="bg1"/>
                </a:solidFill>
                <a:latin typeface="Aptos" panose="020B0004020202020204" pitchFamily="34" charset="0"/>
              </a:rPr>
              <a:t>. </a:t>
            </a:r>
            <a:r>
              <a:rPr lang="en-US" sz="1400" baseline="30000" dirty="0">
                <a:solidFill>
                  <a:schemeClr val="bg1"/>
                </a:solidFill>
                <a:latin typeface="Aptos" panose="020B0004020202020204" pitchFamily="34" charset="0"/>
              </a:rPr>
              <a:t>c </a:t>
            </a:r>
            <a:r>
              <a:rPr lang="en-US" sz="1400" dirty="0">
                <a:solidFill>
                  <a:schemeClr val="bg1"/>
                </a:solidFill>
                <a:latin typeface="Aptos" panose="020B0004020202020204" pitchFamily="34" charset="0"/>
              </a:rPr>
              <a:t>School of Architecture, Art and Design, King Mongkut Institute of Technology </a:t>
            </a:r>
            <a:r>
              <a:rPr lang="en-US" sz="1400" dirty="0" err="1">
                <a:solidFill>
                  <a:schemeClr val="bg1"/>
                </a:solidFill>
                <a:latin typeface="Aptos" panose="020B0004020202020204" pitchFamily="34" charset="0"/>
              </a:rPr>
              <a:t>Ladkabang</a:t>
            </a:r>
            <a:r>
              <a:rPr lang="en-US" sz="1400" dirty="0">
                <a:solidFill>
                  <a:schemeClr val="bg1"/>
                </a:solidFill>
                <a:latin typeface="Aptos" panose="020B0004020202020204" pitchFamily="34" charset="0"/>
              </a:rPr>
              <a:t>, Thailand</a:t>
            </a:r>
            <a:r>
              <a:rPr lang="th-TH" sz="1400" dirty="0">
                <a:solidFill>
                  <a:schemeClr val="bg1"/>
                </a:solidFill>
                <a:latin typeface="Aptos" panose="020B0004020202020204" pitchFamily="34" charset="0"/>
              </a:rPr>
              <a:t>. </a:t>
            </a:r>
            <a:r>
              <a:rPr lang="en-US" sz="1400" baseline="30000" dirty="0">
                <a:solidFill>
                  <a:schemeClr val="bg1"/>
                </a:solidFill>
                <a:latin typeface="Aptos" panose="020B0004020202020204" pitchFamily="34" charset="0"/>
              </a:rPr>
              <a:t>d </a:t>
            </a:r>
            <a:r>
              <a:rPr lang="en-US" sz="1400" dirty="0">
                <a:solidFill>
                  <a:schemeClr val="bg1"/>
                </a:solidFill>
                <a:latin typeface="Aptos" panose="020B0004020202020204" pitchFamily="34" charset="0"/>
              </a:rPr>
              <a:t>Faculty of Economics, </a:t>
            </a:r>
            <a:r>
              <a:rPr lang="en-US" sz="1400" dirty="0" err="1">
                <a:solidFill>
                  <a:schemeClr val="bg1"/>
                </a:solidFill>
                <a:latin typeface="Aptos" panose="020B0004020202020204" pitchFamily="34" charset="0"/>
              </a:rPr>
              <a:t>Srinakharinwirot</a:t>
            </a:r>
            <a:r>
              <a:rPr lang="en-US" sz="1400" dirty="0">
                <a:solidFill>
                  <a:schemeClr val="bg1"/>
                </a:solidFill>
                <a:latin typeface="Aptos" panose="020B0004020202020204" pitchFamily="34" charset="0"/>
              </a:rPr>
              <a:t> University, Thailand</a:t>
            </a:r>
            <a:r>
              <a:rPr lang="th-TH" sz="1400" dirty="0">
                <a:solidFill>
                  <a:schemeClr val="bg1"/>
                </a:solidFill>
                <a:latin typeface="Aptos" panose="020B0004020202020204" pitchFamily="34" charset="0"/>
              </a:rPr>
              <a:t>. </a:t>
            </a:r>
            <a:r>
              <a:rPr lang="en-US" sz="1400" baseline="30000" dirty="0">
                <a:solidFill>
                  <a:schemeClr val="bg1"/>
                </a:solidFill>
                <a:latin typeface="Aptos" panose="020B0004020202020204" pitchFamily="34" charset="0"/>
              </a:rPr>
              <a:t>e </a:t>
            </a:r>
            <a:r>
              <a:rPr lang="en-US" sz="1400" dirty="0">
                <a:solidFill>
                  <a:schemeClr val="bg1"/>
                </a:solidFill>
                <a:latin typeface="Aptos" panose="020B0004020202020204" pitchFamily="34" charset="0"/>
              </a:rPr>
              <a:t>Nanyang Technological University, Singapore and </a:t>
            </a:r>
            <a:r>
              <a:rPr lang="en-US" sz="1400" baseline="30000" dirty="0">
                <a:solidFill>
                  <a:schemeClr val="bg1"/>
                </a:solidFill>
                <a:latin typeface="Aptos" panose="020B0004020202020204" pitchFamily="34" charset="0"/>
              </a:rPr>
              <a:t>f </a:t>
            </a:r>
            <a:r>
              <a:rPr lang="en-US" sz="1400" dirty="0">
                <a:solidFill>
                  <a:schemeClr val="bg1"/>
                </a:solidFill>
                <a:latin typeface="Aptos" panose="020B0004020202020204" pitchFamily="34" charset="0"/>
              </a:rPr>
              <a:t>The Joint Graduate School of Energy and Environment, KMUTT, Thailand.</a:t>
            </a:r>
          </a:p>
          <a:p>
            <a:endParaRPr lang="en-US" dirty="0">
              <a:solidFill>
                <a:schemeClr val="bg1"/>
              </a:solidFill>
              <a:latin typeface="Aptos" panose="020B0004020202020204" pitchFamily="34" charset="0"/>
            </a:endParaRPr>
          </a:p>
        </p:txBody>
      </p:sp>
      <p:pic>
        <p:nvPicPr>
          <p:cNvPr id="9" name="Picture 8">
            <a:extLst>
              <a:ext uri="{FF2B5EF4-FFF2-40B4-BE49-F238E27FC236}">
                <a16:creationId xmlns:a16="http://schemas.microsoft.com/office/drawing/2014/main" id="{5AF9AE9C-B113-8A44-095F-19A93D2E6955}"/>
              </a:ext>
            </a:extLst>
          </p:cNvPr>
          <p:cNvPicPr>
            <a:picLocks noChangeAspect="1"/>
          </p:cNvPicPr>
          <p:nvPr/>
        </p:nvPicPr>
        <p:blipFill>
          <a:blip r:embed="rId3"/>
          <a:stretch>
            <a:fillRect/>
          </a:stretch>
        </p:blipFill>
        <p:spPr>
          <a:xfrm>
            <a:off x="5887117" y="5606262"/>
            <a:ext cx="999267" cy="1038032"/>
          </a:xfrm>
          <a:prstGeom prst="rect">
            <a:avLst/>
          </a:prstGeom>
        </p:spPr>
      </p:pic>
      <p:pic>
        <p:nvPicPr>
          <p:cNvPr id="5" name="Picture 4">
            <a:extLst>
              <a:ext uri="{FF2B5EF4-FFF2-40B4-BE49-F238E27FC236}">
                <a16:creationId xmlns:a16="http://schemas.microsoft.com/office/drawing/2014/main" id="{E31EC4F8-E166-6F56-8ADF-21236B67827C}"/>
              </a:ext>
            </a:extLst>
          </p:cNvPr>
          <p:cNvPicPr>
            <a:picLocks noChangeAspect="1"/>
          </p:cNvPicPr>
          <p:nvPr/>
        </p:nvPicPr>
        <p:blipFill>
          <a:blip r:embed="rId4"/>
          <a:stretch>
            <a:fillRect/>
          </a:stretch>
        </p:blipFill>
        <p:spPr>
          <a:xfrm>
            <a:off x="7654215" y="5833372"/>
            <a:ext cx="1729890" cy="708721"/>
          </a:xfrm>
          <a:prstGeom prst="rect">
            <a:avLst/>
          </a:prstGeom>
        </p:spPr>
      </p:pic>
      <p:pic>
        <p:nvPicPr>
          <p:cNvPr id="13" name="Picture 12">
            <a:extLst>
              <a:ext uri="{FF2B5EF4-FFF2-40B4-BE49-F238E27FC236}">
                <a16:creationId xmlns:a16="http://schemas.microsoft.com/office/drawing/2014/main" id="{ABC516FF-94B8-6D59-E333-376C09C966B9}"/>
              </a:ext>
            </a:extLst>
          </p:cNvPr>
          <p:cNvPicPr>
            <a:picLocks noChangeAspect="1"/>
          </p:cNvPicPr>
          <p:nvPr/>
        </p:nvPicPr>
        <p:blipFill>
          <a:blip r:embed="rId5"/>
          <a:stretch>
            <a:fillRect/>
          </a:stretch>
        </p:blipFill>
        <p:spPr>
          <a:xfrm>
            <a:off x="2645214" y="5363283"/>
            <a:ext cx="2780226" cy="1281011"/>
          </a:xfrm>
          <a:prstGeom prst="rect">
            <a:avLst/>
          </a:prstGeom>
        </p:spPr>
      </p:pic>
    </p:spTree>
    <p:extLst>
      <p:ext uri="{BB962C8B-B14F-4D97-AF65-F5344CB8AC3E}">
        <p14:creationId xmlns:p14="http://schemas.microsoft.com/office/powerpoint/2010/main" val="25869876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B3257-3AFF-733B-C80F-9E35C0970B3D}"/>
              </a:ext>
            </a:extLst>
          </p:cNvPr>
          <p:cNvSpPr>
            <a:spLocks noGrp="1"/>
          </p:cNvSpPr>
          <p:nvPr>
            <p:ph type="title"/>
          </p:nvPr>
        </p:nvSpPr>
        <p:spPr>
          <a:xfrm>
            <a:off x="1277816" y="376690"/>
            <a:ext cx="10515600" cy="712561"/>
          </a:xfrm>
          <a:solidFill>
            <a:schemeClr val="accent2">
              <a:lumMod val="20000"/>
              <a:lumOff val="80000"/>
            </a:schemeClr>
          </a:solidFill>
        </p:spPr>
        <p:txBody>
          <a:bodyPr/>
          <a:lstStyle/>
          <a:p>
            <a:r>
              <a:rPr lang="en-US" b="1" dirty="0"/>
              <a:t>Contents</a:t>
            </a:r>
          </a:p>
        </p:txBody>
      </p:sp>
      <p:sp>
        <p:nvSpPr>
          <p:cNvPr id="3" name="Content Placeholder 2">
            <a:extLst>
              <a:ext uri="{FF2B5EF4-FFF2-40B4-BE49-F238E27FC236}">
                <a16:creationId xmlns:a16="http://schemas.microsoft.com/office/drawing/2014/main" id="{E6215419-712C-718C-0717-8B898881C7A0}"/>
              </a:ext>
            </a:extLst>
          </p:cNvPr>
          <p:cNvSpPr>
            <a:spLocks noGrp="1"/>
          </p:cNvSpPr>
          <p:nvPr>
            <p:ph idx="1"/>
          </p:nvPr>
        </p:nvSpPr>
        <p:spPr>
          <a:xfrm>
            <a:off x="838200" y="1894931"/>
            <a:ext cx="10515600" cy="4351338"/>
          </a:xfrm>
        </p:spPr>
        <p:txBody>
          <a:bodyPr/>
          <a:lstStyle/>
          <a:p>
            <a:r>
              <a:rPr lang="en-US" dirty="0"/>
              <a:t>Introduction</a:t>
            </a:r>
          </a:p>
          <a:p>
            <a:r>
              <a:rPr lang="en-US" dirty="0"/>
              <a:t>Methodological Overview and Scenario Design</a:t>
            </a:r>
          </a:p>
          <a:p>
            <a:r>
              <a:rPr lang="en-US" dirty="0"/>
              <a:t>Key Assumption</a:t>
            </a:r>
          </a:p>
          <a:p>
            <a:r>
              <a:rPr lang="en-US" dirty="0"/>
              <a:t>Results</a:t>
            </a:r>
          </a:p>
          <a:p>
            <a:r>
              <a:rPr lang="en-US" dirty="0"/>
              <a:t>Summary of Findings and Recommendations</a:t>
            </a:r>
          </a:p>
        </p:txBody>
      </p:sp>
      <p:sp>
        <p:nvSpPr>
          <p:cNvPr id="4" name="Slide Number Placeholder 3">
            <a:extLst>
              <a:ext uri="{FF2B5EF4-FFF2-40B4-BE49-F238E27FC236}">
                <a16:creationId xmlns:a16="http://schemas.microsoft.com/office/drawing/2014/main" id="{E3F6A0C4-C04D-6474-B79A-E621E59D3156}"/>
              </a:ext>
            </a:extLst>
          </p:cNvPr>
          <p:cNvSpPr>
            <a:spLocks noGrp="1"/>
          </p:cNvSpPr>
          <p:nvPr>
            <p:ph type="sldNum" sz="quarter" idx="12"/>
          </p:nvPr>
        </p:nvSpPr>
        <p:spPr>
          <a:xfrm>
            <a:off x="8610600" y="6356350"/>
            <a:ext cx="2743200" cy="365125"/>
          </a:xfrm>
        </p:spPr>
        <p:txBody>
          <a:bodyPr/>
          <a:lstStyle/>
          <a:p>
            <a:fld id="{42CA46B6-5F9A-4495-8353-5354E1D0D351}" type="slidenum">
              <a:rPr lang="en-US" smtClean="0"/>
              <a:t>2</a:t>
            </a:fld>
            <a:endParaRPr lang="en-US" dirty="0"/>
          </a:p>
        </p:txBody>
      </p:sp>
    </p:spTree>
    <p:extLst>
      <p:ext uri="{BB962C8B-B14F-4D97-AF65-F5344CB8AC3E}">
        <p14:creationId xmlns:p14="http://schemas.microsoft.com/office/powerpoint/2010/main" val="40844529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E79FE-6536-6A59-F8BA-4D6D12A70834}"/>
              </a:ext>
            </a:extLst>
          </p:cNvPr>
          <p:cNvSpPr>
            <a:spLocks noGrp="1"/>
          </p:cNvSpPr>
          <p:nvPr>
            <p:ph type="title"/>
          </p:nvPr>
        </p:nvSpPr>
        <p:spPr>
          <a:xfrm>
            <a:off x="1222310" y="345848"/>
            <a:ext cx="10515600" cy="679904"/>
          </a:xfrm>
          <a:solidFill>
            <a:schemeClr val="accent2">
              <a:lumMod val="20000"/>
              <a:lumOff val="80000"/>
            </a:schemeClr>
          </a:solidFill>
        </p:spPr>
        <p:txBody>
          <a:bodyPr>
            <a:normAutofit fontScale="90000"/>
          </a:bodyPr>
          <a:lstStyle/>
          <a:p>
            <a:r>
              <a:rPr lang="en-US" b="1" dirty="0"/>
              <a:t>Introduction</a:t>
            </a:r>
          </a:p>
        </p:txBody>
      </p:sp>
      <p:sp>
        <p:nvSpPr>
          <p:cNvPr id="3" name="Content Placeholder 2">
            <a:extLst>
              <a:ext uri="{FF2B5EF4-FFF2-40B4-BE49-F238E27FC236}">
                <a16:creationId xmlns:a16="http://schemas.microsoft.com/office/drawing/2014/main" id="{9BB25116-355F-1A68-6AB4-9428F5849659}"/>
              </a:ext>
            </a:extLst>
          </p:cNvPr>
          <p:cNvSpPr>
            <a:spLocks noGrp="1"/>
          </p:cNvSpPr>
          <p:nvPr>
            <p:ph idx="1"/>
          </p:nvPr>
        </p:nvSpPr>
        <p:spPr>
          <a:xfrm>
            <a:off x="838200" y="1515382"/>
            <a:ext cx="10515600" cy="4351338"/>
          </a:xfrm>
        </p:spPr>
        <p:txBody>
          <a:bodyPr>
            <a:normAutofit/>
          </a:bodyPr>
          <a:lstStyle/>
          <a:p>
            <a:pPr lvl="0"/>
            <a:r>
              <a:rPr lang="en-US" dirty="0"/>
              <a:t>Thailand aims to reduce (net) greenhouse gas emissions by 47% by 2035 compared to 2019, in line with its updated Nationally Determined Contribution (NDC 3.0) and Long-Term Low Emissions Development Strategy (LT-LEDS).</a:t>
            </a:r>
          </a:p>
          <a:p>
            <a:r>
              <a:rPr lang="en-US" dirty="0"/>
              <a:t>Thailand is committed to achieving net-zero greenhouse gas emissions by 2050 at COP30 on Nov. 19, 2025.</a:t>
            </a:r>
          </a:p>
          <a:p>
            <a:r>
              <a:rPr lang="en-US" dirty="0"/>
              <a:t>Goal to maintain energy security, affordability, economic competitiveness and sustainability.</a:t>
            </a:r>
          </a:p>
          <a:p>
            <a:pPr lvl="0"/>
            <a:endParaRPr lang="en-US" dirty="0"/>
          </a:p>
        </p:txBody>
      </p:sp>
      <p:sp>
        <p:nvSpPr>
          <p:cNvPr id="4" name="TextBox 3">
            <a:extLst>
              <a:ext uri="{FF2B5EF4-FFF2-40B4-BE49-F238E27FC236}">
                <a16:creationId xmlns:a16="http://schemas.microsoft.com/office/drawing/2014/main" id="{68D947E4-845B-78F3-8600-86AC27695A52}"/>
              </a:ext>
            </a:extLst>
          </p:cNvPr>
          <p:cNvSpPr txBox="1"/>
          <p:nvPr/>
        </p:nvSpPr>
        <p:spPr>
          <a:xfrm>
            <a:off x="328903" y="5714671"/>
            <a:ext cx="11409007" cy="923330"/>
          </a:xfrm>
          <a:prstGeom prst="rect">
            <a:avLst/>
          </a:prstGeom>
          <a:noFill/>
        </p:spPr>
        <p:txBody>
          <a:bodyPr wrap="square" rtlCol="0">
            <a:spAutoFit/>
          </a:bodyPr>
          <a:lstStyle/>
          <a:p>
            <a:r>
              <a:rPr lang="en-US" dirty="0"/>
              <a:t>Source: NDC 3.0 Public Hearing Meeting, Bangkok, March 2025</a:t>
            </a:r>
          </a:p>
          <a:p>
            <a:r>
              <a:rPr lang="en-US" dirty="0"/>
              <a:t>               Revision of Thailand’s Long-Term Low Greenhouse Gas Emission Development Strategy: LT-LEDS, Bangkok,  </a:t>
            </a:r>
          </a:p>
          <a:p>
            <a:r>
              <a:rPr lang="en-US" dirty="0"/>
              <a:t>               January 2026 </a:t>
            </a:r>
          </a:p>
        </p:txBody>
      </p:sp>
      <p:sp>
        <p:nvSpPr>
          <p:cNvPr id="5" name="Slide Number Placeholder 3">
            <a:extLst>
              <a:ext uri="{FF2B5EF4-FFF2-40B4-BE49-F238E27FC236}">
                <a16:creationId xmlns:a16="http://schemas.microsoft.com/office/drawing/2014/main" id="{7C38F194-6783-6DCB-E29E-DA1FCF197465}"/>
              </a:ext>
            </a:extLst>
          </p:cNvPr>
          <p:cNvSpPr>
            <a:spLocks noGrp="1"/>
          </p:cNvSpPr>
          <p:nvPr>
            <p:ph type="sldNum" sz="quarter" idx="12"/>
          </p:nvPr>
        </p:nvSpPr>
        <p:spPr>
          <a:xfrm>
            <a:off x="8610600" y="6356350"/>
            <a:ext cx="2743200" cy="365125"/>
          </a:xfrm>
        </p:spPr>
        <p:txBody>
          <a:bodyPr/>
          <a:lstStyle/>
          <a:p>
            <a:fld id="{42CA46B6-5F9A-4495-8353-5354E1D0D351}" type="slidenum">
              <a:rPr lang="en-US" smtClean="0"/>
              <a:t>3</a:t>
            </a:fld>
            <a:endParaRPr lang="en-US" dirty="0"/>
          </a:p>
        </p:txBody>
      </p:sp>
    </p:spTree>
    <p:extLst>
      <p:ext uri="{BB962C8B-B14F-4D97-AF65-F5344CB8AC3E}">
        <p14:creationId xmlns:p14="http://schemas.microsoft.com/office/powerpoint/2010/main" val="2516493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ED142-9810-D4F6-668D-3ECEF3D6A6A1}"/>
              </a:ext>
            </a:extLst>
          </p:cNvPr>
          <p:cNvSpPr>
            <a:spLocks noGrp="1"/>
          </p:cNvSpPr>
          <p:nvPr>
            <p:ph type="title"/>
          </p:nvPr>
        </p:nvSpPr>
        <p:spPr>
          <a:xfrm>
            <a:off x="1216343" y="357136"/>
            <a:ext cx="10241280" cy="712561"/>
          </a:xfrm>
          <a:solidFill>
            <a:schemeClr val="accent2">
              <a:lumMod val="20000"/>
              <a:lumOff val="80000"/>
            </a:schemeClr>
          </a:solidFill>
        </p:spPr>
        <p:txBody>
          <a:bodyPr>
            <a:normAutofit/>
          </a:bodyPr>
          <a:lstStyle/>
          <a:p>
            <a:r>
              <a:rPr lang="en-US" sz="3600" b="1" dirty="0"/>
              <a:t>Integrated Modelling Methodology Framework</a:t>
            </a:r>
          </a:p>
        </p:txBody>
      </p:sp>
      <p:pic>
        <p:nvPicPr>
          <p:cNvPr id="4" name="Picture 3">
            <a:extLst>
              <a:ext uri="{FF2B5EF4-FFF2-40B4-BE49-F238E27FC236}">
                <a16:creationId xmlns:a16="http://schemas.microsoft.com/office/drawing/2014/main" id="{245234C2-B739-6355-CD5B-2A52C9390155}"/>
              </a:ext>
            </a:extLst>
          </p:cNvPr>
          <p:cNvPicPr>
            <a:picLocks noChangeAspect="1"/>
          </p:cNvPicPr>
          <p:nvPr/>
        </p:nvPicPr>
        <p:blipFill rotWithShape="1">
          <a:blip r:embed="rId3"/>
          <a:srcRect t="25210"/>
          <a:stretch>
            <a:fillRect/>
          </a:stretch>
        </p:blipFill>
        <p:spPr bwMode="auto">
          <a:xfrm>
            <a:off x="567463" y="1502228"/>
            <a:ext cx="11217095" cy="4718957"/>
          </a:xfrm>
          <a:prstGeom prst="rect">
            <a:avLst/>
          </a:prstGeom>
          <a:ln>
            <a:noFill/>
          </a:ln>
          <a:extLst>
            <a:ext uri="{53640926-AAD7-44D8-BBD7-CCE9431645EC}">
              <a14:shadowObscured xmlns:a14="http://schemas.microsoft.com/office/drawing/2010/main"/>
            </a:ext>
          </a:extLst>
        </p:spPr>
      </p:pic>
      <p:sp>
        <p:nvSpPr>
          <p:cNvPr id="5" name="TextBox 4">
            <a:extLst>
              <a:ext uri="{FF2B5EF4-FFF2-40B4-BE49-F238E27FC236}">
                <a16:creationId xmlns:a16="http://schemas.microsoft.com/office/drawing/2014/main" id="{F488B3FC-0CA0-1E5C-70E2-5C3D45413326}"/>
              </a:ext>
            </a:extLst>
          </p:cNvPr>
          <p:cNvSpPr txBox="1"/>
          <p:nvPr/>
        </p:nvSpPr>
        <p:spPr>
          <a:xfrm>
            <a:off x="5518786" y="2367290"/>
            <a:ext cx="1636394" cy="369332"/>
          </a:xfrm>
          <a:prstGeom prst="rect">
            <a:avLst/>
          </a:prstGeom>
          <a:noFill/>
        </p:spPr>
        <p:txBody>
          <a:bodyPr wrap="square">
            <a:spAutoFit/>
          </a:bodyPr>
          <a:lstStyle/>
          <a:p>
            <a:r>
              <a:rPr lang="en-US" dirty="0" err="1"/>
              <a:t>PyPSA</a:t>
            </a:r>
            <a:r>
              <a:rPr lang="en-US" dirty="0"/>
              <a:t>-SPICE</a:t>
            </a:r>
            <a:endParaRPr lang="en-US" sz="1200" dirty="0"/>
          </a:p>
        </p:txBody>
      </p:sp>
      <p:sp>
        <p:nvSpPr>
          <p:cNvPr id="3" name="Slide Number Placeholder 3">
            <a:extLst>
              <a:ext uri="{FF2B5EF4-FFF2-40B4-BE49-F238E27FC236}">
                <a16:creationId xmlns:a16="http://schemas.microsoft.com/office/drawing/2014/main" id="{DA40E32A-BBEA-27AE-D875-6ED8E682FEB8}"/>
              </a:ext>
            </a:extLst>
          </p:cNvPr>
          <p:cNvSpPr>
            <a:spLocks noGrp="1"/>
          </p:cNvSpPr>
          <p:nvPr>
            <p:ph type="sldNum" sz="quarter" idx="12"/>
          </p:nvPr>
        </p:nvSpPr>
        <p:spPr>
          <a:xfrm>
            <a:off x="8610600" y="6356350"/>
            <a:ext cx="2743200" cy="365125"/>
          </a:xfrm>
        </p:spPr>
        <p:txBody>
          <a:bodyPr/>
          <a:lstStyle/>
          <a:p>
            <a:fld id="{42CA46B6-5F9A-4495-8353-5354E1D0D351}" type="slidenum">
              <a:rPr lang="en-US" smtClean="0"/>
              <a:t>4</a:t>
            </a:fld>
            <a:endParaRPr lang="en-US" dirty="0"/>
          </a:p>
        </p:txBody>
      </p:sp>
    </p:spTree>
    <p:extLst>
      <p:ext uri="{BB962C8B-B14F-4D97-AF65-F5344CB8AC3E}">
        <p14:creationId xmlns:p14="http://schemas.microsoft.com/office/powerpoint/2010/main" val="20490987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6137FF4-D77B-DE77-B104-05F9FA92B1C3}"/>
              </a:ext>
            </a:extLst>
          </p:cNvPr>
          <p:cNvSpPr txBox="1"/>
          <p:nvPr/>
        </p:nvSpPr>
        <p:spPr>
          <a:xfrm>
            <a:off x="1130905" y="340481"/>
            <a:ext cx="9503229" cy="646331"/>
          </a:xfrm>
          <a:prstGeom prst="rect">
            <a:avLst/>
          </a:prstGeom>
          <a:solidFill>
            <a:schemeClr val="accent2">
              <a:lumMod val="20000"/>
              <a:lumOff val="80000"/>
            </a:schemeClr>
          </a:solidFill>
        </p:spPr>
        <p:txBody>
          <a:bodyPr wrap="square" rtlCol="0">
            <a:spAutoFit/>
          </a:bodyPr>
          <a:lstStyle/>
          <a:p>
            <a:r>
              <a:rPr lang="en-US" sz="3600" b="1" dirty="0"/>
              <a:t>Scenario Design and Definition</a:t>
            </a:r>
          </a:p>
        </p:txBody>
      </p:sp>
      <p:sp>
        <p:nvSpPr>
          <p:cNvPr id="4" name="TextBox 3">
            <a:extLst>
              <a:ext uri="{FF2B5EF4-FFF2-40B4-BE49-F238E27FC236}">
                <a16:creationId xmlns:a16="http://schemas.microsoft.com/office/drawing/2014/main" id="{AC7F4D5C-4D0C-B857-12CF-1A6A4539931F}"/>
              </a:ext>
            </a:extLst>
          </p:cNvPr>
          <p:cNvSpPr txBox="1"/>
          <p:nvPr/>
        </p:nvSpPr>
        <p:spPr>
          <a:xfrm>
            <a:off x="322983" y="1542363"/>
            <a:ext cx="6339840" cy="461665"/>
          </a:xfrm>
          <a:prstGeom prst="rect">
            <a:avLst/>
          </a:prstGeom>
          <a:noFill/>
        </p:spPr>
        <p:txBody>
          <a:bodyPr wrap="square" rtlCol="0">
            <a:spAutoFit/>
          </a:bodyPr>
          <a:lstStyle/>
          <a:p>
            <a:r>
              <a:rPr lang="en-US" sz="2400" dirty="0"/>
              <a:t>Three scenarios investigated in this study</a:t>
            </a:r>
          </a:p>
        </p:txBody>
      </p:sp>
      <p:graphicFrame>
        <p:nvGraphicFramePr>
          <p:cNvPr id="6" name="Content Placeholder 3">
            <a:extLst>
              <a:ext uri="{FF2B5EF4-FFF2-40B4-BE49-F238E27FC236}">
                <a16:creationId xmlns:a16="http://schemas.microsoft.com/office/drawing/2014/main" id="{8A403A49-943D-9A55-3B77-143EC669F974}"/>
              </a:ext>
            </a:extLst>
          </p:cNvPr>
          <p:cNvGraphicFramePr>
            <a:graphicFrameLocks/>
          </p:cNvGraphicFramePr>
          <p:nvPr>
            <p:extLst>
              <p:ext uri="{D42A27DB-BD31-4B8C-83A1-F6EECF244321}">
                <p14:modId xmlns:p14="http://schemas.microsoft.com/office/powerpoint/2010/main" val="3171083223"/>
              </p:ext>
            </p:extLst>
          </p:nvPr>
        </p:nvGraphicFramePr>
        <p:xfrm>
          <a:off x="313145" y="1991375"/>
          <a:ext cx="11392559" cy="3627120"/>
        </p:xfrm>
        <a:graphic>
          <a:graphicData uri="http://schemas.openxmlformats.org/drawingml/2006/table">
            <a:tbl>
              <a:tblPr firstRow="1" bandRow="1">
                <a:tableStyleId>{5C22544A-7EE6-4342-B048-85BDC9FD1C3A}</a:tableStyleId>
              </a:tblPr>
              <a:tblGrid>
                <a:gridCol w="1937924">
                  <a:extLst>
                    <a:ext uri="{9D8B030D-6E8A-4147-A177-3AD203B41FA5}">
                      <a16:colId xmlns:a16="http://schemas.microsoft.com/office/drawing/2014/main" val="2674465815"/>
                    </a:ext>
                  </a:extLst>
                </a:gridCol>
                <a:gridCol w="9454635">
                  <a:extLst>
                    <a:ext uri="{9D8B030D-6E8A-4147-A177-3AD203B41FA5}">
                      <a16:colId xmlns:a16="http://schemas.microsoft.com/office/drawing/2014/main" val="1594362"/>
                    </a:ext>
                  </a:extLst>
                </a:gridCol>
              </a:tblGrid>
              <a:tr h="370840">
                <a:tc>
                  <a:txBody>
                    <a:bodyPr/>
                    <a:lstStyle/>
                    <a:p>
                      <a:r>
                        <a:rPr lang="en-US" sz="2000" dirty="0"/>
                        <a:t>Reference Pathway (REF)</a:t>
                      </a:r>
                    </a:p>
                  </a:txBody>
                  <a:tcPr/>
                </a:tc>
                <a:tc>
                  <a:txBody>
                    <a:bodyPr/>
                    <a:lstStyle/>
                    <a:p>
                      <a:r>
                        <a:rPr lang="en-US" sz="2000" b="1" kern="1200" dirty="0">
                          <a:solidFill>
                            <a:schemeClr val="lt1"/>
                          </a:solidFill>
                          <a:effectLst/>
                          <a:latin typeface="+mn-lt"/>
                          <a:ea typeface="+mn-ea"/>
                          <a:cs typeface="+mn-cs"/>
                        </a:rPr>
                        <a:t>The Reference Pathway reflects a continuation of Thailand’s current energy</a:t>
                      </a:r>
                      <a:r>
                        <a:rPr lang="en-US" sz="2000" b="1" strike="sngStrike" kern="1200" dirty="0">
                          <a:solidFill>
                            <a:srgbClr val="FF0000"/>
                          </a:solidFill>
                          <a:effectLst/>
                          <a:latin typeface="+mn-lt"/>
                          <a:ea typeface="+mn-ea"/>
                          <a:cs typeface="+mn-cs"/>
                        </a:rPr>
                        <a:t> </a:t>
                      </a:r>
                      <a:r>
                        <a:rPr lang="en-US" sz="2000" b="1" kern="1200" dirty="0">
                          <a:solidFill>
                            <a:schemeClr val="lt1"/>
                          </a:solidFill>
                          <a:effectLst/>
                          <a:latin typeface="+mn-lt"/>
                          <a:ea typeface="+mn-ea"/>
                          <a:cs typeface="+mn-cs"/>
                        </a:rPr>
                        <a:t>policies. It is aligned with the draft PDP 2024, AEDP2024 and EEP2024, 30@30 …..</a:t>
                      </a:r>
                    </a:p>
                  </a:txBody>
                  <a:tcPr/>
                </a:tc>
                <a:extLst>
                  <a:ext uri="{0D108BD9-81ED-4DB2-BD59-A6C34878D82A}">
                    <a16:rowId xmlns:a16="http://schemas.microsoft.com/office/drawing/2014/main" val="2462396848"/>
                  </a:ext>
                </a:extLst>
              </a:tr>
              <a:tr h="370840">
                <a:tc>
                  <a:txBody>
                    <a:bodyPr/>
                    <a:lstStyle/>
                    <a:p>
                      <a:r>
                        <a:rPr lang="en-US" sz="2000" b="1" kern="1200" dirty="0">
                          <a:solidFill>
                            <a:schemeClr val="dk1"/>
                          </a:solidFill>
                          <a:effectLst/>
                          <a:latin typeface="+mn-lt"/>
                          <a:ea typeface="+mn-ea"/>
                          <a:cs typeface="+mn-cs"/>
                        </a:rPr>
                        <a:t>COP30-Aligned Pathway (COP30)</a:t>
                      </a:r>
                      <a:endParaRPr lang="en-US" sz="2000" dirty="0"/>
                    </a:p>
                  </a:txBody>
                  <a:tcPr/>
                </a:tc>
                <a:tc>
                  <a:txBody>
                    <a:bodyPr/>
                    <a:lstStyle/>
                    <a:p>
                      <a:pPr lvl="0"/>
                      <a:r>
                        <a:rPr lang="en-US" sz="2000" kern="1200" dirty="0">
                          <a:solidFill>
                            <a:schemeClr val="dk1"/>
                          </a:solidFill>
                          <a:effectLst/>
                          <a:latin typeface="+mn-lt"/>
                          <a:ea typeface="+mn-ea"/>
                          <a:cs typeface="+mn-cs"/>
                        </a:rPr>
                        <a:t>Represents a high-ambition, long-term transition aligned with NDC 3.0 and the national commitment </a:t>
                      </a:r>
                      <a:r>
                        <a:rPr lang="en-US" sz="2000" u="sng" kern="1200" dirty="0">
                          <a:solidFill>
                            <a:schemeClr val="dk1"/>
                          </a:solidFill>
                          <a:effectLst/>
                          <a:latin typeface="+mn-lt"/>
                          <a:ea typeface="+mn-ea"/>
                          <a:cs typeface="+mn-cs"/>
                        </a:rPr>
                        <a:t>to achieving net zero by 2050</a:t>
                      </a:r>
                      <a:r>
                        <a:rPr lang="en-US" sz="2000" u="none" kern="1200" dirty="0">
                          <a:solidFill>
                            <a:schemeClr val="dk1"/>
                          </a:solidFill>
                          <a:effectLst/>
                          <a:latin typeface="+mn-lt"/>
                          <a:ea typeface="+mn-ea"/>
                          <a:cs typeface="+mn-cs"/>
                        </a:rPr>
                        <a:t>, assumes </a:t>
                      </a:r>
                      <a:r>
                        <a:rPr lang="en-US" sz="2000" kern="1200" dirty="0">
                          <a:solidFill>
                            <a:schemeClr val="dk1"/>
                          </a:solidFill>
                          <a:effectLst/>
                          <a:latin typeface="+mn-lt"/>
                          <a:ea typeface="+mn-ea"/>
                          <a:cs typeface="+mn-cs"/>
                        </a:rPr>
                        <a:t>an accelerated policy environment that enables earlier large-scale deployment of renewable, later stage CCS technologies, and stronger demand-side interventions.</a:t>
                      </a:r>
                    </a:p>
                  </a:txBody>
                  <a:tcPr/>
                </a:tc>
                <a:extLst>
                  <a:ext uri="{0D108BD9-81ED-4DB2-BD59-A6C34878D82A}">
                    <a16:rowId xmlns:a16="http://schemas.microsoft.com/office/drawing/2014/main" val="3575102391"/>
                  </a:ext>
                </a:extLst>
              </a:tr>
              <a:tr h="370840">
                <a:tc>
                  <a:txBody>
                    <a:bodyPr/>
                    <a:lstStyle/>
                    <a:p>
                      <a:r>
                        <a:rPr lang="en-US" sz="2000" b="1" kern="1200" dirty="0">
                          <a:solidFill>
                            <a:schemeClr val="dk1"/>
                          </a:solidFill>
                          <a:effectLst/>
                          <a:latin typeface="+mn-lt"/>
                          <a:ea typeface="+mn-ea"/>
                          <a:cs typeface="+mn-cs"/>
                        </a:rPr>
                        <a:t>Clean Firm Power Pathway (CFP)</a:t>
                      </a:r>
                      <a:endParaRPr lang="en-US" sz="2000" dirty="0"/>
                    </a:p>
                  </a:txBody>
                  <a:tcPr/>
                </a:tc>
                <a:tc>
                  <a:txBody>
                    <a:bodyPr/>
                    <a:lstStyle/>
                    <a:p>
                      <a:r>
                        <a:rPr lang="en-US" sz="2000" kern="1200" dirty="0">
                          <a:solidFill>
                            <a:schemeClr val="dk1"/>
                          </a:solidFill>
                          <a:effectLst/>
                          <a:latin typeface="+mn-lt"/>
                          <a:ea typeface="+mn-ea"/>
                          <a:cs typeface="+mn-cs"/>
                        </a:rPr>
                        <a:t>Explores a </a:t>
                      </a:r>
                      <a:r>
                        <a:rPr lang="en-US" sz="2000" u="sng" kern="1200" dirty="0">
                          <a:solidFill>
                            <a:schemeClr val="dk1"/>
                          </a:solidFill>
                          <a:effectLst/>
                          <a:latin typeface="+mn-lt"/>
                          <a:ea typeface="+mn-ea"/>
                          <a:cs typeface="+mn-cs"/>
                        </a:rPr>
                        <a:t>CCS-free, </a:t>
                      </a:r>
                      <a:r>
                        <a:rPr lang="en-US" sz="2000" kern="1200" dirty="0">
                          <a:solidFill>
                            <a:schemeClr val="dk1"/>
                          </a:solidFill>
                          <a:effectLst/>
                          <a:latin typeface="+mn-lt"/>
                          <a:ea typeface="+mn-ea"/>
                          <a:cs typeface="+mn-cs"/>
                        </a:rPr>
                        <a:t>low-risk transition built on high renewable penetration supported by clean firm power (primarily SMRs) combined with large-scale storage, flexibility resources, and accelerated electrification. It expands SMR deployment beyond the cautious levels in PDP 2024 to ensure year-round reliability in a system dominated by VRE.</a:t>
                      </a:r>
                      <a:endParaRPr lang="en-US" sz="2000" dirty="0">
                        <a:solidFill>
                          <a:schemeClr val="tx1"/>
                        </a:solidFill>
                        <a:effectLst/>
                        <a:latin typeface="Calibri" panose="020F0502020204030204" pitchFamily="34" charset="0"/>
                        <a:ea typeface="Calibri" panose="020F0502020204030204" pitchFamily="34" charset="0"/>
                        <a:cs typeface="Angsana New" panose="02020603050405020304" pitchFamily="18" charset="-34"/>
                      </a:endParaRPr>
                    </a:p>
                  </a:txBody>
                  <a:tcPr/>
                </a:tc>
                <a:extLst>
                  <a:ext uri="{0D108BD9-81ED-4DB2-BD59-A6C34878D82A}">
                    <a16:rowId xmlns:a16="http://schemas.microsoft.com/office/drawing/2014/main" val="455317749"/>
                  </a:ext>
                </a:extLst>
              </a:tr>
            </a:tbl>
          </a:graphicData>
        </a:graphic>
      </p:graphicFrame>
      <p:sp>
        <p:nvSpPr>
          <p:cNvPr id="3" name="Slide Number Placeholder 3">
            <a:extLst>
              <a:ext uri="{FF2B5EF4-FFF2-40B4-BE49-F238E27FC236}">
                <a16:creationId xmlns:a16="http://schemas.microsoft.com/office/drawing/2014/main" id="{9D7C24CE-2E4E-4BEF-743A-5DC89B56F6C3}"/>
              </a:ext>
            </a:extLst>
          </p:cNvPr>
          <p:cNvSpPr>
            <a:spLocks noGrp="1"/>
          </p:cNvSpPr>
          <p:nvPr>
            <p:ph type="sldNum" sz="quarter" idx="12"/>
          </p:nvPr>
        </p:nvSpPr>
        <p:spPr>
          <a:xfrm>
            <a:off x="8610600" y="6356350"/>
            <a:ext cx="2743200" cy="365125"/>
          </a:xfrm>
        </p:spPr>
        <p:txBody>
          <a:bodyPr/>
          <a:lstStyle/>
          <a:p>
            <a:fld id="{42CA46B6-5F9A-4495-8353-5354E1D0D351}" type="slidenum">
              <a:rPr lang="en-US" smtClean="0"/>
              <a:t>5</a:t>
            </a:fld>
            <a:endParaRPr lang="en-US" dirty="0"/>
          </a:p>
        </p:txBody>
      </p:sp>
    </p:spTree>
    <p:extLst>
      <p:ext uri="{BB962C8B-B14F-4D97-AF65-F5344CB8AC3E}">
        <p14:creationId xmlns:p14="http://schemas.microsoft.com/office/powerpoint/2010/main" val="9862139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54A26-3825-4A69-3939-FD30A41A599C}"/>
              </a:ext>
            </a:extLst>
          </p:cNvPr>
          <p:cNvSpPr>
            <a:spLocks noGrp="1"/>
          </p:cNvSpPr>
          <p:nvPr>
            <p:ph type="title"/>
          </p:nvPr>
        </p:nvSpPr>
        <p:spPr>
          <a:xfrm>
            <a:off x="1132867" y="338615"/>
            <a:ext cx="6522441" cy="625734"/>
          </a:xfrm>
          <a:solidFill>
            <a:schemeClr val="accent2">
              <a:lumMod val="20000"/>
              <a:lumOff val="80000"/>
            </a:schemeClr>
          </a:solidFill>
        </p:spPr>
        <p:txBody>
          <a:bodyPr>
            <a:normAutofit/>
          </a:bodyPr>
          <a:lstStyle/>
          <a:p>
            <a:r>
              <a:rPr lang="en-US" sz="2400" b="1" dirty="0"/>
              <a:t>Overview of Driving Factors and Modelling Approach</a:t>
            </a:r>
          </a:p>
        </p:txBody>
      </p:sp>
      <p:sp>
        <p:nvSpPr>
          <p:cNvPr id="3" name="Content Placeholder 2">
            <a:extLst>
              <a:ext uri="{FF2B5EF4-FFF2-40B4-BE49-F238E27FC236}">
                <a16:creationId xmlns:a16="http://schemas.microsoft.com/office/drawing/2014/main" id="{DE0ABF33-81F7-24C3-484A-61AB0F8040FD}"/>
              </a:ext>
            </a:extLst>
          </p:cNvPr>
          <p:cNvSpPr>
            <a:spLocks noGrp="1"/>
          </p:cNvSpPr>
          <p:nvPr>
            <p:ph idx="1"/>
          </p:nvPr>
        </p:nvSpPr>
        <p:spPr>
          <a:xfrm>
            <a:off x="298542" y="1140173"/>
            <a:ext cx="5309778" cy="4351338"/>
          </a:xfrm>
        </p:spPr>
        <p:txBody>
          <a:bodyPr>
            <a:normAutofit/>
          </a:bodyPr>
          <a:lstStyle/>
          <a:p>
            <a:r>
              <a:rPr lang="en-US" sz="2000" dirty="0"/>
              <a:t>GDP</a:t>
            </a:r>
            <a:r>
              <a:rPr lang="th-TH" sz="2000" dirty="0"/>
              <a:t> </a:t>
            </a:r>
            <a:r>
              <a:rPr lang="en-US" sz="2000" dirty="0"/>
              <a:t>: </a:t>
            </a:r>
            <a:r>
              <a:rPr lang="en-US" sz="1800" dirty="0"/>
              <a:t>average annual growth rate = 2.54% (2026-2050).</a:t>
            </a:r>
            <a:endParaRPr lang="en-US" sz="1800" dirty="0">
              <a:solidFill>
                <a:srgbClr val="FF0000"/>
              </a:solidFill>
            </a:endParaRPr>
          </a:p>
          <a:p>
            <a:r>
              <a:rPr lang="en-US" sz="2000" dirty="0"/>
              <a:t>Population: </a:t>
            </a:r>
            <a:r>
              <a:rPr lang="en-US" sz="1800" dirty="0"/>
              <a:t>average annual growth rate =      </a:t>
            </a:r>
            <a:r>
              <a:rPr lang="th-TH" sz="1800" dirty="0"/>
              <a:t>         </a:t>
            </a:r>
            <a:r>
              <a:rPr lang="en-US" sz="1800" dirty="0"/>
              <a:t>  ---0.24% (2026-2050).</a:t>
            </a:r>
            <a:endParaRPr lang="en-US" sz="1800" dirty="0">
              <a:solidFill>
                <a:srgbClr val="FF0000"/>
              </a:solidFill>
            </a:endParaRPr>
          </a:p>
          <a:p>
            <a:r>
              <a:rPr lang="en-US" sz="2000" dirty="0"/>
              <a:t>Urbanization Trend: </a:t>
            </a:r>
            <a:r>
              <a:rPr lang="en-US" sz="1800" dirty="0"/>
              <a:t>urban household share increasing from 34% in 2022 to about 45% by 2050.</a:t>
            </a:r>
            <a:endParaRPr lang="en-US" sz="1400" dirty="0"/>
          </a:p>
          <a:p>
            <a:r>
              <a:rPr lang="en-US" sz="2000" dirty="0"/>
              <a:t>Study region: 5 regions.</a:t>
            </a:r>
            <a:endParaRPr lang="en-US" sz="2000" dirty="0">
              <a:solidFill>
                <a:srgbClr val="FF0000"/>
              </a:solidFill>
            </a:endParaRPr>
          </a:p>
          <a:p>
            <a:r>
              <a:rPr lang="en-US" sz="2000" dirty="0" err="1"/>
              <a:t>Baseyear</a:t>
            </a:r>
            <a:r>
              <a:rPr lang="en-US" sz="2000" dirty="0"/>
              <a:t>: 2023 , </a:t>
            </a:r>
            <a:r>
              <a:rPr lang="en-US" sz="2000" dirty="0" err="1"/>
              <a:t>endyear</a:t>
            </a:r>
            <a:r>
              <a:rPr lang="en-US" sz="2000" dirty="0"/>
              <a:t>: 2050</a:t>
            </a:r>
          </a:p>
          <a:p>
            <a:endParaRPr lang="en-US" sz="2000" dirty="0"/>
          </a:p>
        </p:txBody>
      </p:sp>
      <p:pic>
        <p:nvPicPr>
          <p:cNvPr id="4" name="Picture 3">
            <a:extLst>
              <a:ext uri="{FF2B5EF4-FFF2-40B4-BE49-F238E27FC236}">
                <a16:creationId xmlns:a16="http://schemas.microsoft.com/office/drawing/2014/main" id="{860DA728-F4A8-6BA3-8BB4-C2ADEED4C79E}"/>
              </a:ext>
            </a:extLst>
          </p:cNvPr>
          <p:cNvPicPr>
            <a:picLocks noChangeAspect="1"/>
          </p:cNvPicPr>
          <p:nvPr/>
        </p:nvPicPr>
        <p:blipFill>
          <a:blip r:embed="rId3"/>
          <a:stretch>
            <a:fillRect/>
          </a:stretch>
        </p:blipFill>
        <p:spPr>
          <a:xfrm>
            <a:off x="7655309" y="180067"/>
            <a:ext cx="3686400" cy="1781479"/>
          </a:xfrm>
          <a:prstGeom prst="rect">
            <a:avLst/>
          </a:prstGeom>
        </p:spPr>
      </p:pic>
      <p:pic>
        <p:nvPicPr>
          <p:cNvPr id="6" name="Picture 5">
            <a:extLst>
              <a:ext uri="{FF2B5EF4-FFF2-40B4-BE49-F238E27FC236}">
                <a16:creationId xmlns:a16="http://schemas.microsoft.com/office/drawing/2014/main" id="{C9E850D8-6006-3E0C-ED70-14C3E1E66B31}"/>
              </a:ext>
            </a:extLst>
          </p:cNvPr>
          <p:cNvPicPr>
            <a:picLocks noChangeAspect="1"/>
          </p:cNvPicPr>
          <p:nvPr/>
        </p:nvPicPr>
        <p:blipFill>
          <a:blip r:embed="rId4"/>
          <a:stretch>
            <a:fillRect/>
          </a:stretch>
        </p:blipFill>
        <p:spPr>
          <a:xfrm>
            <a:off x="7773129" y="2163392"/>
            <a:ext cx="3568580" cy="1781480"/>
          </a:xfrm>
          <a:prstGeom prst="rect">
            <a:avLst/>
          </a:prstGeom>
        </p:spPr>
      </p:pic>
      <p:pic>
        <p:nvPicPr>
          <p:cNvPr id="5" name="Picture 4" descr="A map of thailand with cities&#10;&#10;AI-generated content may be incorrect.">
            <a:extLst>
              <a:ext uri="{FF2B5EF4-FFF2-40B4-BE49-F238E27FC236}">
                <a16:creationId xmlns:a16="http://schemas.microsoft.com/office/drawing/2014/main" id="{099E91D7-5755-629C-F9D3-5F83823B24F3}"/>
              </a:ext>
            </a:extLst>
          </p:cNvPr>
          <p:cNvPicPr>
            <a:picLocks noChangeAspect="1"/>
          </p:cNvPicPr>
          <p:nvPr/>
        </p:nvPicPr>
        <p:blipFill rotWithShape="1">
          <a:blip r:embed="rId5"/>
          <a:srcRect l="31120" t="5803" r="30301" b="6922"/>
          <a:stretch>
            <a:fillRect/>
          </a:stretch>
        </p:blipFill>
        <p:spPr bwMode="auto">
          <a:xfrm>
            <a:off x="5389063" y="1230276"/>
            <a:ext cx="2045210" cy="2603390"/>
          </a:xfrm>
          <a:prstGeom prst="rect">
            <a:avLst/>
          </a:prstGeom>
          <a:ln>
            <a:noFill/>
          </a:ln>
          <a:extLst>
            <a:ext uri="{53640926-AAD7-44D8-BBD7-CCE9431645EC}">
              <a14:shadowObscured xmlns:a14="http://schemas.microsoft.com/office/drawing/2010/main"/>
            </a:ext>
          </a:extLst>
        </p:spPr>
      </p:pic>
      <p:pic>
        <p:nvPicPr>
          <p:cNvPr id="8" name="Picture 7">
            <a:extLst>
              <a:ext uri="{FF2B5EF4-FFF2-40B4-BE49-F238E27FC236}">
                <a16:creationId xmlns:a16="http://schemas.microsoft.com/office/drawing/2014/main" id="{C9E34324-D1EC-7504-BE73-284BA3CB7B39}"/>
              </a:ext>
            </a:extLst>
          </p:cNvPr>
          <p:cNvPicPr>
            <a:picLocks noChangeAspect="1"/>
          </p:cNvPicPr>
          <p:nvPr/>
        </p:nvPicPr>
        <p:blipFill>
          <a:blip r:embed="rId6"/>
          <a:stretch>
            <a:fillRect/>
          </a:stretch>
        </p:blipFill>
        <p:spPr>
          <a:xfrm>
            <a:off x="2339293" y="4312283"/>
            <a:ext cx="7218126" cy="2207102"/>
          </a:xfrm>
          <a:prstGeom prst="rect">
            <a:avLst/>
          </a:prstGeom>
        </p:spPr>
      </p:pic>
      <p:sp>
        <p:nvSpPr>
          <p:cNvPr id="7" name="Slide Number Placeholder 3">
            <a:extLst>
              <a:ext uri="{FF2B5EF4-FFF2-40B4-BE49-F238E27FC236}">
                <a16:creationId xmlns:a16="http://schemas.microsoft.com/office/drawing/2014/main" id="{D06F9BC1-3BAC-2775-AFC5-47F47BABD08A}"/>
              </a:ext>
            </a:extLst>
          </p:cNvPr>
          <p:cNvSpPr>
            <a:spLocks noGrp="1"/>
          </p:cNvSpPr>
          <p:nvPr>
            <p:ph type="sldNum" sz="quarter" idx="12"/>
          </p:nvPr>
        </p:nvSpPr>
        <p:spPr>
          <a:xfrm>
            <a:off x="8610600" y="6356350"/>
            <a:ext cx="2743200" cy="365125"/>
          </a:xfrm>
        </p:spPr>
        <p:txBody>
          <a:bodyPr/>
          <a:lstStyle/>
          <a:p>
            <a:fld id="{42CA46B6-5F9A-4495-8353-5354E1D0D351}" type="slidenum">
              <a:rPr lang="en-US" smtClean="0"/>
              <a:t>6</a:t>
            </a:fld>
            <a:endParaRPr lang="en-US" dirty="0"/>
          </a:p>
        </p:txBody>
      </p:sp>
    </p:spTree>
    <p:extLst>
      <p:ext uri="{BB962C8B-B14F-4D97-AF65-F5344CB8AC3E}">
        <p14:creationId xmlns:p14="http://schemas.microsoft.com/office/powerpoint/2010/main" val="34022185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1A627-43E5-0A7D-397D-A6195E745B7C}"/>
              </a:ext>
            </a:extLst>
          </p:cNvPr>
          <p:cNvSpPr>
            <a:spLocks noGrp="1"/>
          </p:cNvSpPr>
          <p:nvPr>
            <p:ph type="title"/>
          </p:nvPr>
        </p:nvSpPr>
        <p:spPr>
          <a:xfrm>
            <a:off x="1140097" y="107858"/>
            <a:ext cx="6118224" cy="650875"/>
          </a:xfrm>
          <a:solidFill>
            <a:schemeClr val="accent2">
              <a:lumMod val="20000"/>
              <a:lumOff val="80000"/>
            </a:schemeClr>
          </a:solidFill>
        </p:spPr>
        <p:txBody>
          <a:bodyPr>
            <a:noAutofit/>
          </a:bodyPr>
          <a:lstStyle/>
          <a:p>
            <a:r>
              <a:rPr lang="en-US" sz="3200" b="1" dirty="0"/>
              <a:t>Scenario Design for PYPSA &amp; LEAP</a:t>
            </a:r>
            <a:endParaRPr lang="en-US" sz="3200" dirty="0"/>
          </a:p>
        </p:txBody>
      </p:sp>
      <p:pic>
        <p:nvPicPr>
          <p:cNvPr id="5" name="Picture 4">
            <a:extLst>
              <a:ext uri="{FF2B5EF4-FFF2-40B4-BE49-F238E27FC236}">
                <a16:creationId xmlns:a16="http://schemas.microsoft.com/office/drawing/2014/main" id="{A8C27B79-FE56-2D0B-A0C0-301886D5088C}"/>
              </a:ext>
            </a:extLst>
          </p:cNvPr>
          <p:cNvPicPr>
            <a:picLocks noChangeAspect="1"/>
          </p:cNvPicPr>
          <p:nvPr/>
        </p:nvPicPr>
        <p:blipFill>
          <a:blip r:embed="rId3"/>
          <a:stretch>
            <a:fillRect/>
          </a:stretch>
        </p:blipFill>
        <p:spPr>
          <a:xfrm>
            <a:off x="5908712" y="718457"/>
            <a:ext cx="6118224" cy="6031685"/>
          </a:xfrm>
          <a:prstGeom prst="rect">
            <a:avLst/>
          </a:prstGeom>
        </p:spPr>
      </p:pic>
      <p:sp>
        <p:nvSpPr>
          <p:cNvPr id="6" name="Slide Number Placeholder 2">
            <a:extLst>
              <a:ext uri="{FF2B5EF4-FFF2-40B4-BE49-F238E27FC236}">
                <a16:creationId xmlns:a16="http://schemas.microsoft.com/office/drawing/2014/main" id="{64FB9CE0-43D4-3B2D-95C0-384BE6753F84}"/>
              </a:ext>
            </a:extLst>
          </p:cNvPr>
          <p:cNvSpPr>
            <a:spLocks noGrp="1"/>
          </p:cNvSpPr>
          <p:nvPr>
            <p:ph type="sldNum" sz="quarter" idx="12"/>
          </p:nvPr>
        </p:nvSpPr>
        <p:spPr>
          <a:xfrm>
            <a:off x="8610600" y="6356350"/>
            <a:ext cx="2743200" cy="365125"/>
          </a:xfrm>
        </p:spPr>
        <p:txBody>
          <a:bodyPr/>
          <a:lstStyle/>
          <a:p>
            <a:fld id="{42CA46B6-5F9A-4495-8353-5354E1D0D351}" type="slidenum">
              <a:rPr lang="en-US" smtClean="0"/>
              <a:t>7</a:t>
            </a:fld>
            <a:endParaRPr lang="en-US" dirty="0"/>
          </a:p>
        </p:txBody>
      </p:sp>
      <p:graphicFrame>
        <p:nvGraphicFramePr>
          <p:cNvPr id="3" name="Content Placeholder 3">
            <a:extLst>
              <a:ext uri="{FF2B5EF4-FFF2-40B4-BE49-F238E27FC236}">
                <a16:creationId xmlns:a16="http://schemas.microsoft.com/office/drawing/2014/main" id="{5D199481-456C-FC40-0040-CFFF8DF9AE37}"/>
              </a:ext>
            </a:extLst>
          </p:cNvPr>
          <p:cNvGraphicFramePr>
            <a:graphicFrameLocks noGrp="1"/>
          </p:cNvGraphicFramePr>
          <p:nvPr>
            <p:ph idx="1"/>
            <p:extLst>
              <p:ext uri="{D42A27DB-BD31-4B8C-83A1-F6EECF244321}">
                <p14:modId xmlns:p14="http://schemas.microsoft.com/office/powerpoint/2010/main" val="4004762822"/>
              </p:ext>
            </p:extLst>
          </p:nvPr>
        </p:nvGraphicFramePr>
        <p:xfrm>
          <a:off x="350120" y="1748472"/>
          <a:ext cx="5245138" cy="4790440"/>
        </p:xfrm>
        <a:graphic>
          <a:graphicData uri="http://schemas.openxmlformats.org/drawingml/2006/table">
            <a:tbl>
              <a:tblPr firstRow="1" bandRow="1">
                <a:tableStyleId>{85BE263C-DBD7-4A20-BB59-AAB30ACAA65A}</a:tableStyleId>
              </a:tblPr>
              <a:tblGrid>
                <a:gridCol w="1133797">
                  <a:extLst>
                    <a:ext uri="{9D8B030D-6E8A-4147-A177-3AD203B41FA5}">
                      <a16:colId xmlns:a16="http://schemas.microsoft.com/office/drawing/2014/main" val="1546040553"/>
                    </a:ext>
                  </a:extLst>
                </a:gridCol>
                <a:gridCol w="1370447">
                  <a:extLst>
                    <a:ext uri="{9D8B030D-6E8A-4147-A177-3AD203B41FA5}">
                      <a16:colId xmlns:a16="http://schemas.microsoft.com/office/drawing/2014/main" val="504897242"/>
                    </a:ext>
                  </a:extLst>
                </a:gridCol>
                <a:gridCol w="1370447">
                  <a:extLst>
                    <a:ext uri="{9D8B030D-6E8A-4147-A177-3AD203B41FA5}">
                      <a16:colId xmlns:a16="http://schemas.microsoft.com/office/drawing/2014/main" val="4026245280"/>
                    </a:ext>
                  </a:extLst>
                </a:gridCol>
                <a:gridCol w="1370447">
                  <a:extLst>
                    <a:ext uri="{9D8B030D-6E8A-4147-A177-3AD203B41FA5}">
                      <a16:colId xmlns:a16="http://schemas.microsoft.com/office/drawing/2014/main" val="861869140"/>
                    </a:ext>
                  </a:extLst>
                </a:gridCol>
              </a:tblGrid>
              <a:tr h="231131">
                <a:tc>
                  <a:txBody>
                    <a:bodyPr/>
                    <a:lstStyle/>
                    <a:p>
                      <a:pPr marL="0" marR="0" algn="ctr">
                        <a:spcBef>
                          <a:spcPts val="500"/>
                        </a:spcBef>
                        <a:spcAft>
                          <a:spcPts val="500"/>
                        </a:spcAft>
                      </a:pPr>
                      <a:r>
                        <a:rPr lang="en-US" sz="1600" dirty="0">
                          <a:effectLst/>
                        </a:rPr>
                        <a:t>Aspect</a:t>
                      </a:r>
                      <a:endParaRPr lang="en-US" sz="1800" dirty="0">
                        <a:effectLst/>
                        <a:latin typeface="Calibri" panose="020F0502020204030204" pitchFamily="34" charset="0"/>
                        <a:ea typeface="Calibri" panose="020F0502020204030204" pitchFamily="34" charset="0"/>
                        <a:cs typeface="Angsana New" panose="02020603050405020304" pitchFamily="18" charset="-34"/>
                      </a:endParaRPr>
                    </a:p>
                  </a:txBody>
                  <a:tcPr marL="0" marR="0" marT="0" marB="0" anchor="ctr"/>
                </a:tc>
                <a:tc>
                  <a:txBody>
                    <a:bodyPr/>
                    <a:lstStyle/>
                    <a:p>
                      <a:pPr marL="0" marR="0" algn="ctr">
                        <a:spcBef>
                          <a:spcPts val="500"/>
                        </a:spcBef>
                        <a:spcAft>
                          <a:spcPts val="500"/>
                        </a:spcAft>
                      </a:pPr>
                      <a:r>
                        <a:rPr lang="en-US" sz="1600">
                          <a:effectLst/>
                        </a:rPr>
                        <a:t>Reference</a:t>
                      </a:r>
                      <a:endParaRPr lang="en-US" sz="1800">
                        <a:effectLst/>
                        <a:latin typeface="Calibri" panose="020F0502020204030204" pitchFamily="34" charset="0"/>
                        <a:ea typeface="Calibri" panose="020F0502020204030204" pitchFamily="34" charset="0"/>
                        <a:cs typeface="Angsana New" panose="02020603050405020304" pitchFamily="18" charset="-34"/>
                      </a:endParaRPr>
                    </a:p>
                  </a:txBody>
                  <a:tcPr marL="0" marR="0" marT="0" marB="0" anchor="ctr"/>
                </a:tc>
                <a:tc>
                  <a:txBody>
                    <a:bodyPr/>
                    <a:lstStyle/>
                    <a:p>
                      <a:pPr marL="0" marR="0" algn="ctr">
                        <a:spcBef>
                          <a:spcPts val="500"/>
                        </a:spcBef>
                        <a:spcAft>
                          <a:spcPts val="500"/>
                        </a:spcAft>
                      </a:pPr>
                      <a:r>
                        <a:rPr lang="en-US" sz="1600" dirty="0">
                          <a:effectLst/>
                        </a:rPr>
                        <a:t>COP30</a:t>
                      </a:r>
                      <a:endParaRPr lang="en-US" sz="1800" dirty="0">
                        <a:effectLst/>
                        <a:latin typeface="Calibri" panose="020F0502020204030204" pitchFamily="34" charset="0"/>
                        <a:ea typeface="Calibri" panose="020F0502020204030204" pitchFamily="34" charset="0"/>
                        <a:cs typeface="Angsana New" panose="02020603050405020304" pitchFamily="18" charset="-34"/>
                      </a:endParaRPr>
                    </a:p>
                  </a:txBody>
                  <a:tcPr marL="0" marR="0" marT="0" marB="0" anchor="ctr"/>
                </a:tc>
                <a:tc>
                  <a:txBody>
                    <a:bodyPr/>
                    <a:lstStyle/>
                    <a:p>
                      <a:pPr marL="0" marR="0" algn="ctr">
                        <a:spcBef>
                          <a:spcPts val="500"/>
                        </a:spcBef>
                        <a:spcAft>
                          <a:spcPts val="500"/>
                        </a:spcAft>
                      </a:pPr>
                      <a:r>
                        <a:rPr lang="en-US" sz="1600">
                          <a:effectLst/>
                        </a:rPr>
                        <a:t>CFP</a:t>
                      </a:r>
                      <a:endParaRPr lang="en-US" sz="1800">
                        <a:effectLst/>
                        <a:latin typeface="Calibri" panose="020F0502020204030204" pitchFamily="34" charset="0"/>
                        <a:ea typeface="Calibri" panose="020F0502020204030204" pitchFamily="34" charset="0"/>
                        <a:cs typeface="Angsana New" panose="02020603050405020304" pitchFamily="18" charset="-34"/>
                      </a:endParaRPr>
                    </a:p>
                  </a:txBody>
                  <a:tcPr marL="0" marR="0" marT="0" marB="0" anchor="ctr"/>
                </a:tc>
                <a:extLst>
                  <a:ext uri="{0D108BD9-81ED-4DB2-BD59-A6C34878D82A}">
                    <a16:rowId xmlns:a16="http://schemas.microsoft.com/office/drawing/2014/main" val="3621484964"/>
                  </a:ext>
                </a:extLst>
              </a:tr>
              <a:tr h="693394">
                <a:tc>
                  <a:txBody>
                    <a:bodyPr/>
                    <a:lstStyle/>
                    <a:p>
                      <a:pPr marL="0" marR="0" algn="ctr">
                        <a:spcBef>
                          <a:spcPts val="500"/>
                        </a:spcBef>
                        <a:spcAft>
                          <a:spcPts val="500"/>
                        </a:spcAft>
                      </a:pPr>
                      <a:r>
                        <a:rPr lang="en-US" sz="1600" dirty="0">
                          <a:effectLst/>
                        </a:rPr>
                        <a:t>Coal Phase-out</a:t>
                      </a:r>
                      <a:endParaRPr lang="en-US" sz="1800" dirty="0">
                        <a:effectLst/>
                        <a:latin typeface="Calibri" panose="020F0502020204030204" pitchFamily="34" charset="0"/>
                        <a:ea typeface="Calibri" panose="020F0502020204030204" pitchFamily="34" charset="0"/>
                        <a:cs typeface="Angsana New" panose="02020603050405020304" pitchFamily="18" charset="-34"/>
                      </a:endParaRPr>
                    </a:p>
                  </a:txBody>
                  <a:tcPr marL="0" marR="0" marT="0" marB="0" anchor="ctr"/>
                </a:tc>
                <a:tc>
                  <a:txBody>
                    <a:bodyPr/>
                    <a:lstStyle/>
                    <a:p>
                      <a:pPr marL="0" marR="0" algn="ctr">
                        <a:spcBef>
                          <a:spcPts val="500"/>
                        </a:spcBef>
                        <a:spcAft>
                          <a:spcPts val="500"/>
                        </a:spcAft>
                      </a:pPr>
                      <a:r>
                        <a:rPr lang="en-US" sz="1600" dirty="0">
                          <a:effectLst/>
                        </a:rPr>
                        <a:t>phase-out</a:t>
                      </a:r>
                      <a:r>
                        <a:rPr lang="th-TH" sz="1600" dirty="0">
                          <a:effectLst/>
                        </a:rPr>
                        <a:t> </a:t>
                      </a:r>
                      <a:r>
                        <a:rPr lang="en-US" sz="1600" dirty="0">
                          <a:effectLst/>
                        </a:rPr>
                        <a:t>in 2050  based on lifetime of power plant</a:t>
                      </a:r>
                    </a:p>
                  </a:txBody>
                  <a:tcPr marL="0" marR="0" marT="0" marB="0" anchor="ctr"/>
                </a:tc>
                <a:tc>
                  <a:txBody>
                    <a:bodyPr/>
                    <a:lstStyle/>
                    <a:p>
                      <a:pPr marL="0" marR="0" algn="ctr">
                        <a:spcBef>
                          <a:spcPts val="500"/>
                        </a:spcBef>
                        <a:spcAft>
                          <a:spcPts val="500"/>
                        </a:spcAft>
                      </a:pPr>
                      <a:r>
                        <a:rPr lang="en-US" sz="1600">
                          <a:effectLst/>
                        </a:rPr>
                        <a:t>Early retirement in 2045</a:t>
                      </a:r>
                      <a:endParaRPr lang="en-US" sz="1800">
                        <a:effectLst/>
                        <a:latin typeface="Calibri" panose="020F0502020204030204" pitchFamily="34" charset="0"/>
                        <a:ea typeface="Calibri" panose="020F0502020204030204" pitchFamily="34" charset="0"/>
                        <a:cs typeface="Angsana New" panose="02020603050405020304" pitchFamily="18" charset="-34"/>
                      </a:endParaRPr>
                    </a:p>
                  </a:txBody>
                  <a:tcPr marL="0" marR="0" marT="0" marB="0" anchor="ctr"/>
                </a:tc>
                <a:tc>
                  <a:txBody>
                    <a:bodyPr/>
                    <a:lstStyle/>
                    <a:p>
                      <a:pPr marL="0" marR="0" algn="ctr">
                        <a:spcBef>
                          <a:spcPts val="500"/>
                        </a:spcBef>
                        <a:spcAft>
                          <a:spcPts val="500"/>
                        </a:spcAft>
                      </a:pPr>
                      <a:r>
                        <a:rPr lang="en-US" sz="1600" dirty="0">
                          <a:effectLst/>
                        </a:rPr>
                        <a:t>Early retirement in 2040</a:t>
                      </a:r>
                      <a:endParaRPr lang="en-US" sz="1800" dirty="0">
                        <a:effectLst/>
                        <a:latin typeface="Calibri" panose="020F0502020204030204" pitchFamily="34" charset="0"/>
                        <a:ea typeface="Calibri" panose="020F0502020204030204" pitchFamily="34" charset="0"/>
                        <a:cs typeface="Angsana New" panose="02020603050405020304" pitchFamily="18" charset="-34"/>
                      </a:endParaRPr>
                    </a:p>
                  </a:txBody>
                  <a:tcPr marL="0" marR="0" marT="0" marB="0" anchor="ctr"/>
                </a:tc>
                <a:extLst>
                  <a:ext uri="{0D108BD9-81ED-4DB2-BD59-A6C34878D82A}">
                    <a16:rowId xmlns:a16="http://schemas.microsoft.com/office/drawing/2014/main" val="543711598"/>
                  </a:ext>
                </a:extLst>
              </a:tr>
              <a:tr h="611535">
                <a:tc>
                  <a:txBody>
                    <a:bodyPr/>
                    <a:lstStyle/>
                    <a:p>
                      <a:pPr marL="0" marR="0" algn="ctr">
                        <a:spcBef>
                          <a:spcPts val="500"/>
                        </a:spcBef>
                        <a:spcAft>
                          <a:spcPts val="500"/>
                        </a:spcAft>
                      </a:pPr>
                      <a:r>
                        <a:rPr lang="en-US" sz="1600" dirty="0">
                          <a:effectLst/>
                        </a:rPr>
                        <a:t>Gas Strategy</a:t>
                      </a:r>
                      <a:endParaRPr lang="en-US" sz="1800" dirty="0">
                        <a:effectLst/>
                        <a:latin typeface="Calibri" panose="020F0502020204030204" pitchFamily="34" charset="0"/>
                        <a:ea typeface="Calibri" panose="020F0502020204030204" pitchFamily="34" charset="0"/>
                        <a:cs typeface="Angsana New" panose="02020603050405020304" pitchFamily="18" charset="-34"/>
                      </a:endParaRPr>
                    </a:p>
                  </a:txBody>
                  <a:tcPr marL="0" marR="0" marT="0" marB="0" anchor="ctr"/>
                </a:tc>
                <a:tc>
                  <a:txBody>
                    <a:bodyPr/>
                    <a:lstStyle/>
                    <a:p>
                      <a:pPr marL="0" marR="0" algn="ctr">
                        <a:spcBef>
                          <a:spcPts val="500"/>
                        </a:spcBef>
                        <a:spcAft>
                          <a:spcPts val="500"/>
                        </a:spcAft>
                      </a:pPr>
                      <a:r>
                        <a:rPr lang="en-US" sz="1600" dirty="0">
                          <a:effectLst/>
                        </a:rPr>
                        <a:t>2 options , no CCS</a:t>
                      </a:r>
                    </a:p>
                    <a:p>
                      <a:pPr marL="0" marR="0" algn="ctr">
                        <a:spcBef>
                          <a:spcPts val="500"/>
                        </a:spcBef>
                        <a:spcAft>
                          <a:spcPts val="500"/>
                        </a:spcAft>
                      </a:pPr>
                      <a:endParaRPr lang="en-US" sz="1800" dirty="0">
                        <a:effectLst/>
                        <a:latin typeface="Calibri" panose="020F0502020204030204" pitchFamily="34" charset="0"/>
                        <a:ea typeface="Calibri" panose="020F0502020204030204" pitchFamily="34" charset="0"/>
                        <a:cs typeface="Angsana New" panose="02020603050405020304" pitchFamily="18" charset="-34"/>
                      </a:endParaRPr>
                    </a:p>
                  </a:txBody>
                  <a:tcPr marL="0" marR="0" marT="0" marB="0" anchor="ctr"/>
                </a:tc>
                <a:tc>
                  <a:txBody>
                    <a:bodyPr/>
                    <a:lstStyle/>
                    <a:p>
                      <a:pPr marL="0" marR="0" algn="ctr">
                        <a:spcBef>
                          <a:spcPts val="500"/>
                        </a:spcBef>
                        <a:spcAft>
                          <a:spcPts val="500"/>
                        </a:spcAft>
                      </a:pPr>
                      <a:r>
                        <a:rPr lang="en-US" sz="1600" dirty="0">
                          <a:effectLst/>
                        </a:rPr>
                        <a:t>4 options </a:t>
                      </a:r>
                      <a:r>
                        <a:rPr lang="en-US" sz="1600" dirty="0" err="1">
                          <a:effectLst/>
                        </a:rPr>
                        <a:t>inc.</a:t>
                      </a:r>
                      <a:r>
                        <a:rPr lang="en-US" sz="1600" dirty="0">
                          <a:effectLst/>
                        </a:rPr>
                        <a:t> CCS </a:t>
                      </a:r>
                    </a:p>
                    <a:p>
                      <a:pPr marL="0" marR="0" algn="ctr">
                        <a:spcBef>
                          <a:spcPts val="500"/>
                        </a:spcBef>
                        <a:spcAft>
                          <a:spcPts val="500"/>
                        </a:spcAft>
                      </a:pPr>
                      <a:r>
                        <a:rPr lang="en-US" sz="1600" dirty="0">
                          <a:effectLst/>
                        </a:rPr>
                        <a:t>(2040–2050)</a:t>
                      </a:r>
                      <a:endParaRPr lang="en-US" sz="1800" dirty="0">
                        <a:effectLst/>
                        <a:latin typeface="Calibri" panose="020F0502020204030204" pitchFamily="34" charset="0"/>
                        <a:ea typeface="Calibri" panose="020F0502020204030204" pitchFamily="34" charset="0"/>
                        <a:cs typeface="Angsana New" panose="02020603050405020304" pitchFamily="18" charset="-34"/>
                      </a:endParaRPr>
                    </a:p>
                  </a:txBody>
                  <a:tcPr marL="0" marR="0" marT="0" marB="0" anchor="ctr"/>
                </a:tc>
                <a:tc>
                  <a:txBody>
                    <a:bodyPr/>
                    <a:lstStyle/>
                    <a:p>
                      <a:pPr marL="0" marR="0" algn="ctr">
                        <a:spcBef>
                          <a:spcPts val="500"/>
                        </a:spcBef>
                        <a:spcAft>
                          <a:spcPts val="500"/>
                        </a:spcAft>
                      </a:pPr>
                      <a:r>
                        <a:rPr lang="en-US" sz="1600" dirty="0">
                          <a:effectLst/>
                        </a:rPr>
                        <a:t>2 options, no CCS</a:t>
                      </a:r>
                      <a:endParaRPr lang="en-US" sz="1800" dirty="0">
                        <a:effectLst/>
                        <a:latin typeface="Calibri" panose="020F0502020204030204" pitchFamily="34" charset="0"/>
                        <a:ea typeface="Calibri" panose="020F0502020204030204" pitchFamily="34" charset="0"/>
                        <a:cs typeface="Angsana New" panose="02020603050405020304" pitchFamily="18" charset="-34"/>
                      </a:endParaRPr>
                    </a:p>
                  </a:txBody>
                  <a:tcPr marL="0" marR="0" marT="0" marB="0" anchor="ctr"/>
                </a:tc>
                <a:extLst>
                  <a:ext uri="{0D108BD9-81ED-4DB2-BD59-A6C34878D82A}">
                    <a16:rowId xmlns:a16="http://schemas.microsoft.com/office/drawing/2014/main" val="1088375026"/>
                  </a:ext>
                </a:extLst>
              </a:tr>
              <a:tr h="462263">
                <a:tc>
                  <a:txBody>
                    <a:bodyPr/>
                    <a:lstStyle/>
                    <a:p>
                      <a:pPr marL="0" marR="0" algn="ctr">
                        <a:spcBef>
                          <a:spcPts val="500"/>
                        </a:spcBef>
                        <a:spcAft>
                          <a:spcPts val="500"/>
                        </a:spcAft>
                      </a:pPr>
                      <a:r>
                        <a:rPr lang="en-US" sz="1600" dirty="0">
                          <a:effectLst/>
                        </a:rPr>
                        <a:t>Solar Potential</a:t>
                      </a:r>
                      <a:endParaRPr lang="en-US" sz="1800" dirty="0">
                        <a:effectLst/>
                        <a:latin typeface="Calibri" panose="020F0502020204030204" pitchFamily="34" charset="0"/>
                        <a:ea typeface="Calibri" panose="020F0502020204030204" pitchFamily="34" charset="0"/>
                        <a:cs typeface="Angsana New" panose="02020603050405020304" pitchFamily="18" charset="-34"/>
                      </a:endParaRPr>
                    </a:p>
                  </a:txBody>
                  <a:tcPr marL="0" marR="0" marT="0" marB="0" anchor="ctr"/>
                </a:tc>
                <a:tc>
                  <a:txBody>
                    <a:bodyPr/>
                    <a:lstStyle/>
                    <a:p>
                      <a:pPr marL="0" marR="0" algn="ctr">
                        <a:spcBef>
                          <a:spcPts val="500"/>
                        </a:spcBef>
                        <a:spcAft>
                          <a:spcPts val="500"/>
                        </a:spcAft>
                      </a:pPr>
                      <a:r>
                        <a:rPr lang="en-US" sz="1600">
                          <a:effectLst/>
                        </a:rPr>
                        <a:t>Growth rate post-2037</a:t>
                      </a:r>
                      <a:endParaRPr lang="en-US" sz="1800">
                        <a:effectLst/>
                        <a:latin typeface="Calibri" panose="020F0502020204030204" pitchFamily="34" charset="0"/>
                        <a:ea typeface="Calibri" panose="020F0502020204030204" pitchFamily="34" charset="0"/>
                        <a:cs typeface="Angsana New" panose="02020603050405020304" pitchFamily="18" charset="-34"/>
                      </a:endParaRPr>
                    </a:p>
                  </a:txBody>
                  <a:tcPr marL="0" marR="0" marT="0" marB="0" anchor="ctr"/>
                </a:tc>
                <a:tc>
                  <a:txBody>
                    <a:bodyPr/>
                    <a:lstStyle/>
                    <a:p>
                      <a:pPr marL="0" marR="0" algn="ctr">
                        <a:spcBef>
                          <a:spcPts val="500"/>
                        </a:spcBef>
                        <a:spcAft>
                          <a:spcPts val="500"/>
                        </a:spcAft>
                      </a:pPr>
                      <a:r>
                        <a:rPr lang="en-US" sz="1600" dirty="0">
                          <a:effectLst/>
                        </a:rPr>
                        <a:t>Higher max capacity</a:t>
                      </a:r>
                      <a:endParaRPr lang="en-US" sz="1800" dirty="0">
                        <a:effectLst/>
                        <a:latin typeface="Calibri" panose="020F0502020204030204" pitchFamily="34" charset="0"/>
                        <a:ea typeface="Calibri" panose="020F0502020204030204" pitchFamily="34" charset="0"/>
                        <a:cs typeface="Angsana New" panose="02020603050405020304" pitchFamily="18" charset="-34"/>
                      </a:endParaRPr>
                    </a:p>
                  </a:txBody>
                  <a:tcPr marL="0" marR="0" marT="0" marB="0" anchor="ctr"/>
                </a:tc>
                <a:tc>
                  <a:txBody>
                    <a:bodyPr/>
                    <a:lstStyle/>
                    <a:p>
                      <a:pPr marL="0" marR="0" algn="ctr">
                        <a:spcBef>
                          <a:spcPts val="500"/>
                        </a:spcBef>
                        <a:spcAft>
                          <a:spcPts val="500"/>
                        </a:spcAft>
                      </a:pPr>
                      <a:r>
                        <a:rPr lang="en-US" sz="1600">
                          <a:effectLst/>
                        </a:rPr>
                        <a:t>Higher max capacity</a:t>
                      </a:r>
                      <a:endParaRPr lang="en-US" sz="1800">
                        <a:effectLst/>
                        <a:latin typeface="Calibri" panose="020F0502020204030204" pitchFamily="34" charset="0"/>
                        <a:ea typeface="Calibri" panose="020F0502020204030204" pitchFamily="34" charset="0"/>
                        <a:cs typeface="Angsana New" panose="02020603050405020304" pitchFamily="18" charset="-34"/>
                      </a:endParaRPr>
                    </a:p>
                  </a:txBody>
                  <a:tcPr marL="0" marR="0" marT="0" marB="0" anchor="ctr"/>
                </a:tc>
                <a:extLst>
                  <a:ext uri="{0D108BD9-81ED-4DB2-BD59-A6C34878D82A}">
                    <a16:rowId xmlns:a16="http://schemas.microsoft.com/office/drawing/2014/main" val="1167045318"/>
                  </a:ext>
                </a:extLst>
              </a:tr>
              <a:tr h="693394">
                <a:tc>
                  <a:txBody>
                    <a:bodyPr/>
                    <a:lstStyle/>
                    <a:p>
                      <a:pPr marL="0" marR="0" algn="ctr">
                        <a:spcBef>
                          <a:spcPts val="500"/>
                        </a:spcBef>
                        <a:spcAft>
                          <a:spcPts val="500"/>
                        </a:spcAft>
                      </a:pPr>
                      <a:r>
                        <a:rPr lang="en-US" sz="1600" dirty="0">
                          <a:effectLst/>
                        </a:rPr>
                        <a:t>BESS Growth</a:t>
                      </a:r>
                      <a:r>
                        <a:rPr lang="th-TH" sz="1600" dirty="0">
                          <a:effectLst/>
                        </a:rPr>
                        <a:t> </a:t>
                      </a:r>
                      <a:r>
                        <a:rPr lang="en-US" sz="1600" dirty="0">
                          <a:effectLst/>
                        </a:rPr>
                        <a:t>           (per every 5 yrs)</a:t>
                      </a:r>
                      <a:endParaRPr lang="en-US" sz="1800" dirty="0">
                        <a:effectLst/>
                        <a:latin typeface="Calibri" panose="020F0502020204030204" pitchFamily="34" charset="0"/>
                        <a:ea typeface="Calibri" panose="020F0502020204030204" pitchFamily="34" charset="0"/>
                        <a:cs typeface="Angsana New" panose="02020603050405020304" pitchFamily="18" charset="-34"/>
                      </a:endParaRPr>
                    </a:p>
                  </a:txBody>
                  <a:tcPr marL="0" marR="0" marT="0" marB="0" anchor="ctr"/>
                </a:tc>
                <a:tc>
                  <a:txBody>
                    <a:bodyPr/>
                    <a:lstStyle/>
                    <a:p>
                      <a:pPr marL="0" marR="0" algn="ctr">
                        <a:spcBef>
                          <a:spcPts val="500"/>
                        </a:spcBef>
                        <a:spcAft>
                          <a:spcPts val="500"/>
                        </a:spcAft>
                      </a:pPr>
                      <a:r>
                        <a:rPr lang="en-US" sz="1600" dirty="0">
                          <a:effectLst/>
                        </a:rPr>
                        <a:t>10%</a:t>
                      </a:r>
                      <a:endParaRPr lang="en-US" sz="1800" dirty="0">
                        <a:effectLst/>
                        <a:latin typeface="Calibri" panose="020F0502020204030204" pitchFamily="34" charset="0"/>
                        <a:ea typeface="Calibri" panose="020F0502020204030204" pitchFamily="34" charset="0"/>
                        <a:cs typeface="Angsana New" panose="02020603050405020304" pitchFamily="18" charset="-34"/>
                      </a:endParaRPr>
                    </a:p>
                  </a:txBody>
                  <a:tcPr marL="0" marR="0" marT="0" marB="0" anchor="ctr"/>
                </a:tc>
                <a:tc>
                  <a:txBody>
                    <a:bodyPr/>
                    <a:lstStyle/>
                    <a:p>
                      <a:pPr marL="0" marR="0" algn="ctr">
                        <a:spcBef>
                          <a:spcPts val="500"/>
                        </a:spcBef>
                        <a:spcAft>
                          <a:spcPts val="500"/>
                        </a:spcAft>
                      </a:pPr>
                      <a:r>
                        <a:rPr lang="en-US" sz="1600" dirty="0">
                          <a:effectLst/>
                        </a:rPr>
                        <a:t>25%</a:t>
                      </a:r>
                      <a:endParaRPr lang="en-US" sz="1800" dirty="0">
                        <a:effectLst/>
                        <a:latin typeface="Calibri" panose="020F0502020204030204" pitchFamily="34" charset="0"/>
                        <a:ea typeface="Calibri" panose="020F0502020204030204" pitchFamily="34" charset="0"/>
                        <a:cs typeface="Angsana New" panose="02020603050405020304" pitchFamily="18" charset="-34"/>
                      </a:endParaRPr>
                    </a:p>
                  </a:txBody>
                  <a:tcPr marL="0" marR="0" marT="0" marB="0" anchor="ctr"/>
                </a:tc>
                <a:tc>
                  <a:txBody>
                    <a:bodyPr/>
                    <a:lstStyle/>
                    <a:p>
                      <a:pPr marL="0" marR="0" algn="ctr">
                        <a:spcBef>
                          <a:spcPts val="500"/>
                        </a:spcBef>
                        <a:spcAft>
                          <a:spcPts val="500"/>
                        </a:spcAft>
                      </a:pPr>
                      <a:r>
                        <a:rPr lang="en-US" sz="1600">
                          <a:effectLst/>
                        </a:rPr>
                        <a:t>35%</a:t>
                      </a:r>
                      <a:endParaRPr lang="en-US" sz="1800">
                        <a:effectLst/>
                        <a:latin typeface="Calibri" panose="020F0502020204030204" pitchFamily="34" charset="0"/>
                        <a:ea typeface="Calibri" panose="020F0502020204030204" pitchFamily="34" charset="0"/>
                        <a:cs typeface="Angsana New" panose="02020603050405020304" pitchFamily="18" charset="-34"/>
                      </a:endParaRPr>
                    </a:p>
                  </a:txBody>
                  <a:tcPr marL="0" marR="0" marT="0" marB="0" anchor="ctr"/>
                </a:tc>
                <a:extLst>
                  <a:ext uri="{0D108BD9-81ED-4DB2-BD59-A6C34878D82A}">
                    <a16:rowId xmlns:a16="http://schemas.microsoft.com/office/drawing/2014/main" val="3657323076"/>
                  </a:ext>
                </a:extLst>
              </a:tr>
              <a:tr h="462263">
                <a:tc>
                  <a:txBody>
                    <a:bodyPr/>
                    <a:lstStyle/>
                    <a:p>
                      <a:pPr marL="0" marR="0" algn="ctr">
                        <a:spcBef>
                          <a:spcPts val="500"/>
                        </a:spcBef>
                        <a:spcAft>
                          <a:spcPts val="500"/>
                        </a:spcAft>
                      </a:pPr>
                      <a:r>
                        <a:rPr lang="en-US" sz="1600" dirty="0">
                          <a:effectLst/>
                          <a:latin typeface="Calibri" panose="020F0502020204030204" pitchFamily="34" charset="0"/>
                          <a:ea typeface="Calibri" panose="020F0502020204030204" pitchFamily="34" charset="0"/>
                          <a:cs typeface="Angsana New" panose="02020603050405020304" pitchFamily="18" charset="-34"/>
                        </a:rPr>
                        <a:t>SMR</a:t>
                      </a:r>
                      <a:endParaRPr lang="en-US" sz="1800" dirty="0">
                        <a:effectLst/>
                        <a:latin typeface="Calibri" panose="020F0502020204030204" pitchFamily="34" charset="0"/>
                        <a:ea typeface="Calibri" panose="020F0502020204030204" pitchFamily="34" charset="0"/>
                        <a:cs typeface="Angsana New" panose="02020603050405020304" pitchFamily="18" charset="-34"/>
                      </a:endParaRPr>
                    </a:p>
                  </a:txBody>
                  <a:tcPr marL="0" marR="0" marT="0" marB="0" anchor="ctr"/>
                </a:tc>
                <a:tc>
                  <a:txBody>
                    <a:bodyPr/>
                    <a:lstStyle/>
                    <a:p>
                      <a:pPr marL="0" marR="0" algn="ctr">
                        <a:spcBef>
                          <a:spcPts val="500"/>
                        </a:spcBef>
                        <a:spcAft>
                          <a:spcPts val="500"/>
                        </a:spcAft>
                      </a:pPr>
                      <a:r>
                        <a:rPr lang="en-US" sz="1600" dirty="0">
                          <a:effectLst/>
                        </a:rPr>
                        <a:t>Constant</a:t>
                      </a:r>
                      <a:endParaRPr lang="en-US" sz="1800" dirty="0">
                        <a:effectLst/>
                        <a:latin typeface="Calibri" panose="020F0502020204030204" pitchFamily="34" charset="0"/>
                        <a:ea typeface="Calibri" panose="020F0502020204030204" pitchFamily="34" charset="0"/>
                        <a:cs typeface="Angsana New" panose="02020603050405020304" pitchFamily="18" charset="-34"/>
                      </a:endParaRPr>
                    </a:p>
                  </a:txBody>
                  <a:tcPr marL="0" marR="0" marT="0" marB="0" anchor="ctr"/>
                </a:tc>
                <a:tc>
                  <a:txBody>
                    <a:bodyPr/>
                    <a:lstStyle/>
                    <a:p>
                      <a:pPr marL="0" marR="0" algn="ctr">
                        <a:spcBef>
                          <a:spcPts val="500"/>
                        </a:spcBef>
                        <a:spcAft>
                          <a:spcPts val="500"/>
                        </a:spcAft>
                      </a:pPr>
                      <a:r>
                        <a:rPr lang="en-US" sz="1600">
                          <a:effectLst/>
                        </a:rPr>
                        <a:t>Constant</a:t>
                      </a:r>
                      <a:endParaRPr lang="en-US" sz="1800">
                        <a:effectLst/>
                        <a:latin typeface="Calibri" panose="020F0502020204030204" pitchFamily="34" charset="0"/>
                        <a:ea typeface="Calibri" panose="020F0502020204030204" pitchFamily="34" charset="0"/>
                        <a:cs typeface="Angsana New" panose="02020603050405020304" pitchFamily="18" charset="-34"/>
                      </a:endParaRPr>
                    </a:p>
                  </a:txBody>
                  <a:tcPr marL="0" marR="0" marT="0" marB="0" anchor="ctr"/>
                </a:tc>
                <a:tc>
                  <a:txBody>
                    <a:bodyPr/>
                    <a:lstStyle/>
                    <a:p>
                      <a:pPr marL="0" marR="0" algn="ctr">
                        <a:spcBef>
                          <a:spcPts val="500"/>
                        </a:spcBef>
                        <a:spcAft>
                          <a:spcPts val="500"/>
                        </a:spcAft>
                      </a:pPr>
                      <a:r>
                        <a:rPr lang="en-US" sz="1600" dirty="0">
                          <a:effectLst/>
                        </a:rPr>
                        <a:t>Optimized</a:t>
                      </a:r>
                      <a:r>
                        <a:rPr lang="th-TH" sz="1600" dirty="0">
                          <a:effectLst/>
                        </a:rPr>
                        <a:t> </a:t>
                      </a:r>
                      <a:r>
                        <a:rPr lang="en-US" sz="1600" dirty="0">
                          <a:effectLst/>
                        </a:rPr>
                        <a:t>expansion</a:t>
                      </a:r>
                      <a:endParaRPr lang="en-US" sz="1800" dirty="0">
                        <a:effectLst/>
                        <a:latin typeface="Calibri" panose="020F0502020204030204" pitchFamily="34" charset="0"/>
                        <a:ea typeface="Calibri" panose="020F0502020204030204" pitchFamily="34" charset="0"/>
                        <a:cs typeface="Angsana New" panose="02020603050405020304" pitchFamily="18" charset="-34"/>
                      </a:endParaRPr>
                    </a:p>
                  </a:txBody>
                  <a:tcPr marL="0" marR="0" marT="0" marB="0" anchor="ctr"/>
                </a:tc>
                <a:extLst>
                  <a:ext uri="{0D108BD9-81ED-4DB2-BD59-A6C34878D82A}">
                    <a16:rowId xmlns:a16="http://schemas.microsoft.com/office/drawing/2014/main" val="328879079"/>
                  </a:ext>
                </a:extLst>
              </a:tr>
              <a:tr h="231131">
                <a:tc>
                  <a:txBody>
                    <a:bodyPr/>
                    <a:lstStyle/>
                    <a:p>
                      <a:pPr marL="0" marR="0" algn="ctr">
                        <a:spcBef>
                          <a:spcPts val="500"/>
                        </a:spcBef>
                        <a:spcAft>
                          <a:spcPts val="500"/>
                        </a:spcAft>
                      </a:pPr>
                      <a:r>
                        <a:rPr lang="en-US" sz="1600">
                          <a:effectLst/>
                        </a:rPr>
                        <a:t>Transmission</a:t>
                      </a:r>
                      <a:endParaRPr lang="en-US" sz="1800">
                        <a:effectLst/>
                        <a:latin typeface="Calibri" panose="020F0502020204030204" pitchFamily="34" charset="0"/>
                        <a:ea typeface="Calibri" panose="020F0502020204030204" pitchFamily="34" charset="0"/>
                        <a:cs typeface="Angsana New" panose="02020603050405020304" pitchFamily="18" charset="-34"/>
                      </a:endParaRPr>
                    </a:p>
                  </a:txBody>
                  <a:tcPr marL="0" marR="0" marT="0" marB="0" anchor="ctr"/>
                </a:tc>
                <a:tc>
                  <a:txBody>
                    <a:bodyPr/>
                    <a:lstStyle/>
                    <a:p>
                      <a:pPr marL="0" marR="0" algn="ctr">
                        <a:spcBef>
                          <a:spcPts val="500"/>
                        </a:spcBef>
                        <a:spcAft>
                          <a:spcPts val="500"/>
                        </a:spcAft>
                      </a:pPr>
                      <a:r>
                        <a:rPr lang="en-US" sz="1600" dirty="0">
                          <a:effectLst/>
                        </a:rPr>
                        <a:t>Allowed to expand</a:t>
                      </a:r>
                      <a:endParaRPr lang="en-US" sz="1800" dirty="0">
                        <a:effectLst/>
                        <a:latin typeface="Calibri" panose="020F0502020204030204" pitchFamily="34" charset="0"/>
                        <a:ea typeface="Calibri" panose="020F0502020204030204" pitchFamily="34" charset="0"/>
                        <a:cs typeface="Angsana New" panose="02020603050405020304" pitchFamily="18" charset="-34"/>
                      </a:endParaRPr>
                    </a:p>
                  </a:txBody>
                  <a:tcPr marL="0" marR="0" marT="0" marB="0" anchor="ctr"/>
                </a:tc>
                <a:tc>
                  <a:txBody>
                    <a:bodyPr/>
                    <a:lstStyle/>
                    <a:p>
                      <a:pPr marL="0" marR="0" algn="ctr">
                        <a:spcBef>
                          <a:spcPts val="500"/>
                        </a:spcBef>
                        <a:spcAft>
                          <a:spcPts val="500"/>
                        </a:spcAft>
                      </a:pPr>
                      <a:r>
                        <a:rPr lang="en-US" sz="1600" dirty="0">
                          <a:effectLst/>
                        </a:rPr>
                        <a:t>Allowed to expand</a:t>
                      </a:r>
                      <a:endParaRPr lang="en-US" sz="1800" dirty="0">
                        <a:effectLst/>
                        <a:latin typeface="Calibri" panose="020F0502020204030204" pitchFamily="34" charset="0"/>
                        <a:ea typeface="Calibri" panose="020F0502020204030204" pitchFamily="34" charset="0"/>
                        <a:cs typeface="Angsana New" panose="02020603050405020304" pitchFamily="18" charset="-34"/>
                      </a:endParaRPr>
                    </a:p>
                  </a:txBody>
                  <a:tcPr marL="0" marR="0" marT="0" marB="0" anchor="ctr"/>
                </a:tc>
                <a:tc>
                  <a:txBody>
                    <a:bodyPr/>
                    <a:lstStyle/>
                    <a:p>
                      <a:pPr marL="0" marR="0" algn="ctr">
                        <a:spcBef>
                          <a:spcPts val="500"/>
                        </a:spcBef>
                        <a:spcAft>
                          <a:spcPts val="500"/>
                        </a:spcAft>
                      </a:pPr>
                      <a:r>
                        <a:rPr lang="en-US" sz="1600" dirty="0">
                          <a:effectLst/>
                        </a:rPr>
                        <a:t>Allowed to expand</a:t>
                      </a:r>
                      <a:endParaRPr lang="en-US" sz="1800" dirty="0">
                        <a:effectLst/>
                        <a:latin typeface="Calibri" panose="020F0502020204030204" pitchFamily="34" charset="0"/>
                        <a:ea typeface="Calibri" panose="020F0502020204030204" pitchFamily="34" charset="0"/>
                        <a:cs typeface="Angsana New" panose="02020603050405020304" pitchFamily="18" charset="-34"/>
                      </a:endParaRPr>
                    </a:p>
                  </a:txBody>
                  <a:tcPr marL="0" marR="0" marT="0" marB="0" anchor="ctr"/>
                </a:tc>
                <a:extLst>
                  <a:ext uri="{0D108BD9-81ED-4DB2-BD59-A6C34878D82A}">
                    <a16:rowId xmlns:a16="http://schemas.microsoft.com/office/drawing/2014/main" val="1823262893"/>
                  </a:ext>
                </a:extLst>
              </a:tr>
              <a:tr h="462263">
                <a:tc>
                  <a:txBody>
                    <a:bodyPr/>
                    <a:lstStyle/>
                    <a:p>
                      <a:pPr marL="0" marR="0" algn="ctr">
                        <a:spcBef>
                          <a:spcPts val="500"/>
                        </a:spcBef>
                        <a:spcAft>
                          <a:spcPts val="500"/>
                        </a:spcAft>
                      </a:pPr>
                      <a:r>
                        <a:rPr lang="en-US" sz="1600" dirty="0">
                          <a:effectLst/>
                        </a:rPr>
                        <a:t>Emissions Constraint</a:t>
                      </a:r>
                      <a:endParaRPr lang="en-US" sz="1800" dirty="0">
                        <a:effectLst/>
                        <a:latin typeface="Calibri" panose="020F0502020204030204" pitchFamily="34" charset="0"/>
                        <a:ea typeface="Calibri" panose="020F0502020204030204" pitchFamily="34" charset="0"/>
                        <a:cs typeface="Angsana New" panose="02020603050405020304" pitchFamily="18" charset="-34"/>
                      </a:endParaRPr>
                    </a:p>
                  </a:txBody>
                  <a:tcPr marL="0" marR="0" marT="0" marB="0" anchor="ctr"/>
                </a:tc>
                <a:tc>
                  <a:txBody>
                    <a:bodyPr/>
                    <a:lstStyle/>
                    <a:p>
                      <a:pPr marL="0" marR="0" algn="ctr">
                        <a:spcBef>
                          <a:spcPts val="500"/>
                        </a:spcBef>
                        <a:spcAft>
                          <a:spcPts val="500"/>
                        </a:spcAft>
                      </a:pPr>
                      <a:r>
                        <a:rPr lang="en-US" sz="1600">
                          <a:effectLst/>
                        </a:rPr>
                        <a:t>No</a:t>
                      </a:r>
                      <a:endParaRPr lang="en-US" sz="1800">
                        <a:effectLst/>
                        <a:latin typeface="Calibri" panose="020F0502020204030204" pitchFamily="34" charset="0"/>
                        <a:ea typeface="Calibri" panose="020F0502020204030204" pitchFamily="34" charset="0"/>
                        <a:cs typeface="Angsana New" panose="02020603050405020304" pitchFamily="18" charset="-34"/>
                      </a:endParaRPr>
                    </a:p>
                  </a:txBody>
                  <a:tcPr marL="0" marR="0" marT="0" marB="0" anchor="ctr"/>
                </a:tc>
                <a:tc>
                  <a:txBody>
                    <a:bodyPr/>
                    <a:lstStyle/>
                    <a:p>
                      <a:pPr marL="0" marR="0" algn="ctr">
                        <a:spcBef>
                          <a:spcPts val="500"/>
                        </a:spcBef>
                        <a:spcAft>
                          <a:spcPts val="500"/>
                        </a:spcAft>
                      </a:pPr>
                      <a:r>
                        <a:rPr lang="en-US" sz="1600">
                          <a:effectLst/>
                        </a:rPr>
                        <a:t>Yes</a:t>
                      </a:r>
                      <a:endParaRPr lang="en-US" sz="1800">
                        <a:effectLst/>
                        <a:latin typeface="Calibri" panose="020F0502020204030204" pitchFamily="34" charset="0"/>
                        <a:ea typeface="Calibri" panose="020F0502020204030204" pitchFamily="34" charset="0"/>
                        <a:cs typeface="Angsana New" panose="02020603050405020304" pitchFamily="18" charset="-34"/>
                      </a:endParaRPr>
                    </a:p>
                  </a:txBody>
                  <a:tcPr marL="0" marR="0" marT="0" marB="0" anchor="ctr"/>
                </a:tc>
                <a:tc>
                  <a:txBody>
                    <a:bodyPr/>
                    <a:lstStyle/>
                    <a:p>
                      <a:pPr marL="0" marR="0" algn="ctr">
                        <a:spcBef>
                          <a:spcPts val="500"/>
                        </a:spcBef>
                        <a:spcAft>
                          <a:spcPts val="500"/>
                        </a:spcAft>
                      </a:pPr>
                      <a:r>
                        <a:rPr lang="en-US" sz="1600" dirty="0">
                          <a:effectLst/>
                        </a:rPr>
                        <a:t>Yes</a:t>
                      </a:r>
                      <a:endParaRPr lang="en-US" sz="1800" dirty="0">
                        <a:effectLst/>
                        <a:latin typeface="Calibri" panose="020F0502020204030204" pitchFamily="34" charset="0"/>
                        <a:ea typeface="Calibri" panose="020F0502020204030204" pitchFamily="34" charset="0"/>
                        <a:cs typeface="Angsana New" panose="02020603050405020304" pitchFamily="18" charset="-34"/>
                      </a:endParaRPr>
                    </a:p>
                  </a:txBody>
                  <a:tcPr marL="0" marR="0" marT="0" marB="0" anchor="ctr"/>
                </a:tc>
                <a:extLst>
                  <a:ext uri="{0D108BD9-81ED-4DB2-BD59-A6C34878D82A}">
                    <a16:rowId xmlns:a16="http://schemas.microsoft.com/office/drawing/2014/main" val="1125899558"/>
                  </a:ext>
                </a:extLst>
              </a:tr>
            </a:tbl>
          </a:graphicData>
        </a:graphic>
      </p:graphicFrame>
      <p:sp>
        <p:nvSpPr>
          <p:cNvPr id="4" name="Title 1">
            <a:extLst>
              <a:ext uri="{FF2B5EF4-FFF2-40B4-BE49-F238E27FC236}">
                <a16:creationId xmlns:a16="http://schemas.microsoft.com/office/drawing/2014/main" id="{A207EF85-DE41-3FAC-077D-297947B09944}"/>
              </a:ext>
            </a:extLst>
          </p:cNvPr>
          <p:cNvSpPr txBox="1">
            <a:spLocks/>
          </p:cNvSpPr>
          <p:nvPr/>
        </p:nvSpPr>
        <p:spPr>
          <a:xfrm>
            <a:off x="2207007" y="1184683"/>
            <a:ext cx="2811307" cy="6508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t>PYPSA</a:t>
            </a:r>
            <a:endParaRPr lang="en-US" sz="2400" dirty="0"/>
          </a:p>
        </p:txBody>
      </p:sp>
      <p:sp>
        <p:nvSpPr>
          <p:cNvPr id="7" name="Title 1">
            <a:extLst>
              <a:ext uri="{FF2B5EF4-FFF2-40B4-BE49-F238E27FC236}">
                <a16:creationId xmlns:a16="http://schemas.microsoft.com/office/drawing/2014/main" id="{79479711-9E3C-8BCE-46DB-CDEBF0206DA9}"/>
              </a:ext>
            </a:extLst>
          </p:cNvPr>
          <p:cNvSpPr txBox="1">
            <a:spLocks/>
          </p:cNvSpPr>
          <p:nvPr/>
        </p:nvSpPr>
        <p:spPr>
          <a:xfrm>
            <a:off x="8715947" y="237626"/>
            <a:ext cx="2811307" cy="6508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t>LEAP</a:t>
            </a:r>
            <a:endParaRPr lang="en-US" sz="2400" dirty="0"/>
          </a:p>
        </p:txBody>
      </p:sp>
    </p:spTree>
    <p:extLst>
      <p:ext uri="{BB962C8B-B14F-4D97-AF65-F5344CB8AC3E}">
        <p14:creationId xmlns:p14="http://schemas.microsoft.com/office/powerpoint/2010/main" val="23147436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0D59DC-87DF-807D-DBA8-EF1748284F2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4A39050-5DB5-9165-E329-6114C85FD028}"/>
              </a:ext>
            </a:extLst>
          </p:cNvPr>
          <p:cNvSpPr>
            <a:spLocks noGrp="1"/>
          </p:cNvSpPr>
          <p:nvPr>
            <p:ph idx="1"/>
          </p:nvPr>
        </p:nvSpPr>
        <p:spPr>
          <a:xfrm>
            <a:off x="1203960" y="256222"/>
            <a:ext cx="10734040" cy="533971"/>
          </a:xfrm>
          <a:solidFill>
            <a:schemeClr val="accent2">
              <a:lumMod val="20000"/>
              <a:lumOff val="80000"/>
            </a:schemeClr>
          </a:solidFill>
        </p:spPr>
        <p:txBody>
          <a:bodyPr>
            <a:normAutofit/>
          </a:bodyPr>
          <a:lstStyle/>
          <a:p>
            <a:pPr marL="0" indent="0" algn="ctr">
              <a:buNone/>
            </a:pPr>
            <a:r>
              <a:rPr lang="en-US" b="1" dirty="0"/>
              <a:t>Defining the Net Zero Emission Target by 2050 in Energy Sector </a:t>
            </a:r>
          </a:p>
        </p:txBody>
      </p:sp>
      <p:sp>
        <p:nvSpPr>
          <p:cNvPr id="4" name="Slide Number Placeholder 3">
            <a:extLst>
              <a:ext uri="{FF2B5EF4-FFF2-40B4-BE49-F238E27FC236}">
                <a16:creationId xmlns:a16="http://schemas.microsoft.com/office/drawing/2014/main" id="{29C27631-363B-2F35-315E-6EFA8EB9EDCB}"/>
              </a:ext>
            </a:extLst>
          </p:cNvPr>
          <p:cNvSpPr>
            <a:spLocks noGrp="1"/>
          </p:cNvSpPr>
          <p:nvPr>
            <p:ph type="sldNum" sz="quarter" idx="12"/>
          </p:nvPr>
        </p:nvSpPr>
        <p:spPr/>
        <p:txBody>
          <a:bodyPr/>
          <a:lstStyle/>
          <a:p>
            <a:fld id="{42CA46B6-5F9A-4495-8353-5354E1D0D351}" type="slidenum">
              <a:rPr lang="en-US" smtClean="0"/>
              <a:t>8</a:t>
            </a:fld>
            <a:endParaRPr lang="en-US" dirty="0"/>
          </a:p>
        </p:txBody>
      </p:sp>
      <p:pic>
        <p:nvPicPr>
          <p:cNvPr id="5" name="Picture 4">
            <a:extLst>
              <a:ext uri="{FF2B5EF4-FFF2-40B4-BE49-F238E27FC236}">
                <a16:creationId xmlns:a16="http://schemas.microsoft.com/office/drawing/2014/main" id="{D3D62A64-21F1-EFCC-D5E9-F9CA0693CEC3}"/>
              </a:ext>
            </a:extLst>
          </p:cNvPr>
          <p:cNvPicPr>
            <a:picLocks noChangeAspect="1"/>
          </p:cNvPicPr>
          <p:nvPr/>
        </p:nvPicPr>
        <p:blipFill>
          <a:blip r:embed="rId3"/>
          <a:srcRect l="2014" t="16669" r="18195" b="4711"/>
          <a:stretch/>
        </p:blipFill>
        <p:spPr>
          <a:xfrm>
            <a:off x="1481034" y="900399"/>
            <a:ext cx="8252032" cy="4560575"/>
          </a:xfrm>
          <a:prstGeom prst="rect">
            <a:avLst/>
          </a:prstGeom>
        </p:spPr>
      </p:pic>
      <p:sp>
        <p:nvSpPr>
          <p:cNvPr id="6" name="Arrow: Curved Down 5">
            <a:extLst>
              <a:ext uri="{FF2B5EF4-FFF2-40B4-BE49-F238E27FC236}">
                <a16:creationId xmlns:a16="http://schemas.microsoft.com/office/drawing/2014/main" id="{F77A26F6-2E37-4BEB-CCA8-C9AE27432595}"/>
              </a:ext>
            </a:extLst>
          </p:cNvPr>
          <p:cNvSpPr/>
          <p:nvPr/>
        </p:nvSpPr>
        <p:spPr>
          <a:xfrm flipH="1">
            <a:off x="6563360" y="2123440"/>
            <a:ext cx="1818640" cy="457200"/>
          </a:xfrm>
          <a:prstGeom prst="curvedDownArrow">
            <a:avLst>
              <a:gd name="adj1" fmla="val 25000"/>
              <a:gd name="adj2" fmla="val 50000"/>
              <a:gd name="adj3" fmla="val 22059"/>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Rectangle: Rounded Corners 6">
            <a:extLst>
              <a:ext uri="{FF2B5EF4-FFF2-40B4-BE49-F238E27FC236}">
                <a16:creationId xmlns:a16="http://schemas.microsoft.com/office/drawing/2014/main" id="{F68445FE-05E6-D8C5-3067-C9F716A7EE96}"/>
              </a:ext>
            </a:extLst>
          </p:cNvPr>
          <p:cNvSpPr/>
          <p:nvPr/>
        </p:nvSpPr>
        <p:spPr>
          <a:xfrm>
            <a:off x="1697990" y="4873282"/>
            <a:ext cx="7091680" cy="233680"/>
          </a:xfrm>
          <a:prstGeom prst="round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Down 7">
            <a:extLst>
              <a:ext uri="{FF2B5EF4-FFF2-40B4-BE49-F238E27FC236}">
                <a16:creationId xmlns:a16="http://schemas.microsoft.com/office/drawing/2014/main" id="{23E26B72-48AF-C156-634B-A6DF42384018}"/>
              </a:ext>
            </a:extLst>
          </p:cNvPr>
          <p:cNvSpPr/>
          <p:nvPr/>
        </p:nvSpPr>
        <p:spPr>
          <a:xfrm>
            <a:off x="6563360" y="3911600"/>
            <a:ext cx="335280" cy="172720"/>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A8915636-3F3F-3710-9159-FDB96764604D}"/>
              </a:ext>
            </a:extLst>
          </p:cNvPr>
          <p:cNvSpPr txBox="1"/>
          <p:nvPr/>
        </p:nvSpPr>
        <p:spPr>
          <a:xfrm>
            <a:off x="5442268" y="5689696"/>
            <a:ext cx="726440" cy="369332"/>
          </a:xfrm>
          <a:prstGeom prst="rect">
            <a:avLst/>
          </a:prstGeom>
          <a:noFill/>
        </p:spPr>
        <p:txBody>
          <a:bodyPr wrap="square" rtlCol="0">
            <a:spAutoFit/>
          </a:bodyPr>
          <a:lstStyle/>
          <a:p>
            <a:r>
              <a:rPr lang="en-US" dirty="0"/>
              <a:t>35.4</a:t>
            </a:r>
          </a:p>
        </p:txBody>
      </p:sp>
      <p:cxnSp>
        <p:nvCxnSpPr>
          <p:cNvPr id="11" name="Straight Arrow Connector 10">
            <a:extLst>
              <a:ext uri="{FF2B5EF4-FFF2-40B4-BE49-F238E27FC236}">
                <a16:creationId xmlns:a16="http://schemas.microsoft.com/office/drawing/2014/main" id="{71F24E9E-D012-F826-7D81-9B84A6D29767}"/>
              </a:ext>
            </a:extLst>
          </p:cNvPr>
          <p:cNvCxnSpPr>
            <a:cxnSpLocks/>
          </p:cNvCxnSpPr>
          <p:nvPr/>
        </p:nvCxnSpPr>
        <p:spPr>
          <a:xfrm flipH="1">
            <a:off x="5805488" y="5106962"/>
            <a:ext cx="757872" cy="61563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5216FB6A-6138-9D78-C07F-74764C1AD91F}"/>
              </a:ext>
            </a:extLst>
          </p:cNvPr>
          <p:cNvSpPr txBox="1"/>
          <p:nvPr/>
        </p:nvSpPr>
        <p:spPr>
          <a:xfrm>
            <a:off x="2506980" y="5689696"/>
            <a:ext cx="3812540" cy="369332"/>
          </a:xfrm>
          <a:prstGeom prst="rect">
            <a:avLst/>
          </a:prstGeom>
          <a:noFill/>
        </p:spPr>
        <p:txBody>
          <a:bodyPr wrap="square" rtlCol="0">
            <a:spAutoFit/>
          </a:bodyPr>
          <a:lstStyle/>
          <a:p>
            <a:r>
              <a:rPr lang="en-US" dirty="0"/>
              <a:t>New target for energy sector: </a:t>
            </a:r>
          </a:p>
        </p:txBody>
      </p:sp>
      <p:sp>
        <p:nvSpPr>
          <p:cNvPr id="13" name="TextBox 12">
            <a:extLst>
              <a:ext uri="{FF2B5EF4-FFF2-40B4-BE49-F238E27FC236}">
                <a16:creationId xmlns:a16="http://schemas.microsoft.com/office/drawing/2014/main" id="{D7384573-B6D1-126A-AF63-30D53A6CDA5F}"/>
              </a:ext>
            </a:extLst>
          </p:cNvPr>
          <p:cNvSpPr txBox="1"/>
          <p:nvPr/>
        </p:nvSpPr>
        <p:spPr>
          <a:xfrm>
            <a:off x="6184424" y="5739385"/>
            <a:ext cx="4244340" cy="338554"/>
          </a:xfrm>
          <a:prstGeom prst="rect">
            <a:avLst/>
          </a:prstGeom>
          <a:solidFill>
            <a:schemeClr val="accent2">
              <a:lumMod val="20000"/>
              <a:lumOff val="80000"/>
            </a:schemeClr>
          </a:solidFill>
        </p:spPr>
        <p:txBody>
          <a:bodyPr wrap="square" rtlCol="0">
            <a:spAutoFit/>
          </a:bodyPr>
          <a:lstStyle/>
          <a:p>
            <a:r>
              <a:rPr lang="en-US" sz="1600" dirty="0"/>
              <a:t>Recheck: 13.07+47.15+24.39+35.4-120 = 0</a:t>
            </a:r>
          </a:p>
        </p:txBody>
      </p:sp>
      <p:sp>
        <p:nvSpPr>
          <p:cNvPr id="2" name="TextBox 1">
            <a:extLst>
              <a:ext uri="{FF2B5EF4-FFF2-40B4-BE49-F238E27FC236}">
                <a16:creationId xmlns:a16="http://schemas.microsoft.com/office/drawing/2014/main" id="{AA15B64A-8533-A2BA-2690-BE294149D65D}"/>
              </a:ext>
            </a:extLst>
          </p:cNvPr>
          <p:cNvSpPr txBox="1"/>
          <p:nvPr/>
        </p:nvSpPr>
        <p:spPr>
          <a:xfrm>
            <a:off x="290603" y="6094730"/>
            <a:ext cx="10303329" cy="584775"/>
          </a:xfrm>
          <a:prstGeom prst="rect">
            <a:avLst/>
          </a:prstGeom>
          <a:noFill/>
        </p:spPr>
        <p:txBody>
          <a:bodyPr wrap="square" rtlCol="0">
            <a:spAutoFit/>
          </a:bodyPr>
          <a:lstStyle/>
          <a:p>
            <a:r>
              <a:rPr lang="en-US" sz="1600" dirty="0"/>
              <a:t>Source: ONEP, The revision and update of Thailand’s Long-Term Low Greenhouse Gas Emission Development Strategy (LT-LEDS) and Thailand’s National Determined Contribution (NDC), June 2022</a:t>
            </a:r>
          </a:p>
        </p:txBody>
      </p:sp>
      <p:sp>
        <p:nvSpPr>
          <p:cNvPr id="10" name="Rectangle: Rounded Corners 9">
            <a:extLst>
              <a:ext uri="{FF2B5EF4-FFF2-40B4-BE49-F238E27FC236}">
                <a16:creationId xmlns:a16="http://schemas.microsoft.com/office/drawing/2014/main" id="{8C2D4492-3FDF-523E-2F3A-BFC1D1C3A29B}"/>
              </a:ext>
            </a:extLst>
          </p:cNvPr>
          <p:cNvSpPr/>
          <p:nvPr/>
        </p:nvSpPr>
        <p:spPr>
          <a:xfrm>
            <a:off x="6473952" y="4401312"/>
            <a:ext cx="424688" cy="850425"/>
          </a:xfrm>
          <a:prstGeom prst="roundRect">
            <a:avLst/>
          </a:prstGeom>
          <a:noFill/>
          <a:ln w="28575">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Arrow Connector 14">
            <a:extLst>
              <a:ext uri="{FF2B5EF4-FFF2-40B4-BE49-F238E27FC236}">
                <a16:creationId xmlns:a16="http://schemas.microsoft.com/office/drawing/2014/main" id="{4743C02F-1497-E6AA-0FF1-88E2E65B7F2F}"/>
              </a:ext>
            </a:extLst>
          </p:cNvPr>
          <p:cNvCxnSpPr>
            <a:cxnSpLocks/>
          </p:cNvCxnSpPr>
          <p:nvPr/>
        </p:nvCxnSpPr>
        <p:spPr>
          <a:xfrm>
            <a:off x="6898640" y="4607560"/>
            <a:ext cx="645708" cy="108213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50B38740-1450-8561-EC9E-23E25BB763A0}"/>
              </a:ext>
            </a:extLst>
          </p:cNvPr>
          <p:cNvSpPr txBox="1"/>
          <p:nvPr/>
        </p:nvSpPr>
        <p:spPr>
          <a:xfrm>
            <a:off x="1489470" y="934968"/>
            <a:ext cx="8243595" cy="707886"/>
          </a:xfrm>
          <a:prstGeom prst="rect">
            <a:avLst/>
          </a:prstGeom>
          <a:solidFill>
            <a:schemeClr val="accent6">
              <a:lumMod val="40000"/>
              <a:lumOff val="60000"/>
            </a:schemeClr>
          </a:solidFill>
        </p:spPr>
        <p:txBody>
          <a:bodyPr wrap="square">
            <a:spAutoFit/>
          </a:bodyPr>
          <a:lstStyle/>
          <a:p>
            <a:pPr algn="ctr"/>
            <a:r>
              <a:rPr lang="en-US" sz="2000" b="1" dirty="0"/>
              <a:t>Greenhouse Gas Emission and Removal Levels Toward the Net-Zero Emissions Target by 2065</a:t>
            </a:r>
          </a:p>
        </p:txBody>
      </p:sp>
      <p:sp>
        <p:nvSpPr>
          <p:cNvPr id="17" name="TextBox 16">
            <a:extLst>
              <a:ext uri="{FF2B5EF4-FFF2-40B4-BE49-F238E27FC236}">
                <a16:creationId xmlns:a16="http://schemas.microsoft.com/office/drawing/2014/main" id="{93734EF7-F699-01ED-1C76-20414C61A077}"/>
              </a:ext>
            </a:extLst>
          </p:cNvPr>
          <p:cNvSpPr txBox="1"/>
          <p:nvPr/>
        </p:nvSpPr>
        <p:spPr>
          <a:xfrm>
            <a:off x="6000496" y="1707326"/>
            <a:ext cx="1371600" cy="369332"/>
          </a:xfrm>
          <a:prstGeom prst="rect">
            <a:avLst/>
          </a:prstGeom>
          <a:solidFill>
            <a:srgbClr val="FF0000"/>
          </a:solidFill>
        </p:spPr>
        <p:txBody>
          <a:bodyPr wrap="square" rtlCol="0">
            <a:spAutoFit/>
          </a:bodyPr>
          <a:lstStyle/>
          <a:p>
            <a:pPr algn="ctr"/>
            <a:r>
              <a:rPr lang="en-US" dirty="0">
                <a:solidFill>
                  <a:schemeClr val="bg1"/>
                </a:solidFill>
              </a:rPr>
              <a:t>New target</a:t>
            </a:r>
          </a:p>
        </p:txBody>
      </p:sp>
    </p:spTree>
    <p:extLst>
      <p:ext uri="{BB962C8B-B14F-4D97-AF65-F5344CB8AC3E}">
        <p14:creationId xmlns:p14="http://schemas.microsoft.com/office/powerpoint/2010/main" val="24392537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0016B-96C7-F53C-ED00-BF7846320D75}"/>
              </a:ext>
            </a:extLst>
          </p:cNvPr>
          <p:cNvSpPr>
            <a:spLocks noGrp="1"/>
          </p:cNvSpPr>
          <p:nvPr>
            <p:ph type="title"/>
          </p:nvPr>
        </p:nvSpPr>
        <p:spPr>
          <a:xfrm>
            <a:off x="1158240" y="136525"/>
            <a:ext cx="10788594" cy="705118"/>
          </a:xfrm>
          <a:solidFill>
            <a:schemeClr val="accent2">
              <a:lumMod val="20000"/>
              <a:lumOff val="80000"/>
            </a:schemeClr>
          </a:solidFill>
        </p:spPr>
        <p:txBody>
          <a:bodyPr>
            <a:noAutofit/>
          </a:bodyPr>
          <a:lstStyle/>
          <a:p>
            <a:r>
              <a:rPr lang="en-US" sz="3200" b="1" dirty="0"/>
              <a:t>Results of Comparative Scenario Analysis : </a:t>
            </a:r>
            <a:r>
              <a:rPr lang="en-US" sz="2400" b="1" dirty="0"/>
              <a:t>Energy Demand Projection</a:t>
            </a:r>
          </a:p>
        </p:txBody>
      </p:sp>
      <p:pic>
        <p:nvPicPr>
          <p:cNvPr id="4" name="Picture 3">
            <a:extLst>
              <a:ext uri="{FF2B5EF4-FFF2-40B4-BE49-F238E27FC236}">
                <a16:creationId xmlns:a16="http://schemas.microsoft.com/office/drawing/2014/main" id="{B172F33D-CF33-F863-82C3-B29585D370DE}"/>
              </a:ext>
            </a:extLst>
          </p:cNvPr>
          <p:cNvPicPr>
            <a:picLocks noChangeAspect="1"/>
          </p:cNvPicPr>
          <p:nvPr/>
        </p:nvPicPr>
        <p:blipFill>
          <a:blip r:embed="rId3"/>
          <a:stretch>
            <a:fillRect/>
          </a:stretch>
        </p:blipFill>
        <p:spPr>
          <a:xfrm>
            <a:off x="152400" y="1138846"/>
            <a:ext cx="5943600" cy="2855595"/>
          </a:xfrm>
          <a:prstGeom prst="rect">
            <a:avLst/>
          </a:prstGeom>
        </p:spPr>
      </p:pic>
      <p:pic>
        <p:nvPicPr>
          <p:cNvPr id="5" name="Picture 4" descr="A graph of energy consumption&#10;&#10;Description automatically generated">
            <a:extLst>
              <a:ext uri="{FF2B5EF4-FFF2-40B4-BE49-F238E27FC236}">
                <a16:creationId xmlns:a16="http://schemas.microsoft.com/office/drawing/2014/main" id="{65E3EB5E-7F36-502A-AF5F-CAF4FEDAAF8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248400" y="1148371"/>
            <a:ext cx="5943600" cy="2846070"/>
          </a:xfrm>
          <a:prstGeom prst="rect">
            <a:avLst/>
          </a:prstGeom>
          <a:noFill/>
          <a:ln>
            <a:noFill/>
          </a:ln>
        </p:spPr>
      </p:pic>
      <p:pic>
        <p:nvPicPr>
          <p:cNvPr id="6" name="Picture 5">
            <a:extLst>
              <a:ext uri="{FF2B5EF4-FFF2-40B4-BE49-F238E27FC236}">
                <a16:creationId xmlns:a16="http://schemas.microsoft.com/office/drawing/2014/main" id="{23557572-2C8B-5B15-9D83-6B521C916AF7}"/>
              </a:ext>
            </a:extLst>
          </p:cNvPr>
          <p:cNvPicPr>
            <a:picLocks noChangeAspect="1"/>
          </p:cNvPicPr>
          <p:nvPr/>
        </p:nvPicPr>
        <p:blipFill>
          <a:blip r:embed="rId5"/>
          <a:stretch>
            <a:fillRect/>
          </a:stretch>
        </p:blipFill>
        <p:spPr>
          <a:xfrm>
            <a:off x="6810375" y="4092199"/>
            <a:ext cx="5276850" cy="2512060"/>
          </a:xfrm>
          <a:prstGeom prst="rect">
            <a:avLst/>
          </a:prstGeom>
        </p:spPr>
      </p:pic>
      <p:sp>
        <p:nvSpPr>
          <p:cNvPr id="3" name="Slide Number Placeholder 2">
            <a:extLst>
              <a:ext uri="{FF2B5EF4-FFF2-40B4-BE49-F238E27FC236}">
                <a16:creationId xmlns:a16="http://schemas.microsoft.com/office/drawing/2014/main" id="{79E4BAB4-3ADB-36CA-51EC-363CA5DF6494}"/>
              </a:ext>
            </a:extLst>
          </p:cNvPr>
          <p:cNvSpPr>
            <a:spLocks noGrp="1"/>
          </p:cNvSpPr>
          <p:nvPr>
            <p:ph type="sldNum" sz="quarter" idx="12"/>
          </p:nvPr>
        </p:nvSpPr>
        <p:spPr>
          <a:xfrm>
            <a:off x="8610600" y="6356350"/>
            <a:ext cx="2743200" cy="365125"/>
          </a:xfrm>
        </p:spPr>
        <p:txBody>
          <a:bodyPr/>
          <a:lstStyle/>
          <a:p>
            <a:fld id="{42CA46B6-5F9A-4495-8353-5354E1D0D351}" type="slidenum">
              <a:rPr lang="en-US" smtClean="0"/>
              <a:t>9</a:t>
            </a:fld>
            <a:endParaRPr lang="en-US" dirty="0"/>
          </a:p>
        </p:txBody>
      </p:sp>
      <p:sp>
        <p:nvSpPr>
          <p:cNvPr id="8" name="TextBox 7">
            <a:extLst>
              <a:ext uri="{FF2B5EF4-FFF2-40B4-BE49-F238E27FC236}">
                <a16:creationId xmlns:a16="http://schemas.microsoft.com/office/drawing/2014/main" id="{78F21C7E-6553-373D-A8E1-B180D6ABA35B}"/>
              </a:ext>
            </a:extLst>
          </p:cNvPr>
          <p:cNvSpPr txBox="1"/>
          <p:nvPr/>
        </p:nvSpPr>
        <p:spPr>
          <a:xfrm>
            <a:off x="350782" y="4153715"/>
            <a:ext cx="6093372" cy="369332"/>
          </a:xfrm>
          <a:prstGeom prst="rect">
            <a:avLst/>
          </a:prstGeom>
          <a:noFill/>
        </p:spPr>
        <p:txBody>
          <a:bodyPr wrap="square">
            <a:spAutoFit/>
          </a:bodyPr>
          <a:lstStyle/>
          <a:p>
            <a:pPr lvl="0"/>
            <a:endParaRPr lang="en-US" dirty="0"/>
          </a:p>
        </p:txBody>
      </p:sp>
      <p:sp>
        <p:nvSpPr>
          <p:cNvPr id="9" name="TextBox 8">
            <a:extLst>
              <a:ext uri="{FF2B5EF4-FFF2-40B4-BE49-F238E27FC236}">
                <a16:creationId xmlns:a16="http://schemas.microsoft.com/office/drawing/2014/main" id="{1787BC0B-19DF-A32A-4905-38446201A29A}"/>
              </a:ext>
            </a:extLst>
          </p:cNvPr>
          <p:cNvSpPr txBox="1"/>
          <p:nvPr/>
        </p:nvSpPr>
        <p:spPr>
          <a:xfrm>
            <a:off x="857250" y="2114550"/>
            <a:ext cx="466725" cy="261610"/>
          </a:xfrm>
          <a:prstGeom prst="rect">
            <a:avLst/>
          </a:prstGeom>
          <a:noFill/>
        </p:spPr>
        <p:txBody>
          <a:bodyPr wrap="square" rtlCol="0">
            <a:spAutoFit/>
          </a:bodyPr>
          <a:lstStyle/>
          <a:p>
            <a:r>
              <a:rPr lang="en-US" sz="1100" dirty="0"/>
              <a:t>39%</a:t>
            </a:r>
          </a:p>
        </p:txBody>
      </p:sp>
      <p:sp>
        <p:nvSpPr>
          <p:cNvPr id="10" name="TextBox 9">
            <a:extLst>
              <a:ext uri="{FF2B5EF4-FFF2-40B4-BE49-F238E27FC236}">
                <a16:creationId xmlns:a16="http://schemas.microsoft.com/office/drawing/2014/main" id="{7559328B-E12C-095A-2571-818D8F8BBDA4}"/>
              </a:ext>
            </a:extLst>
          </p:cNvPr>
          <p:cNvSpPr txBox="1"/>
          <p:nvPr/>
        </p:nvSpPr>
        <p:spPr>
          <a:xfrm>
            <a:off x="857250" y="2566643"/>
            <a:ext cx="466725" cy="261610"/>
          </a:xfrm>
          <a:prstGeom prst="rect">
            <a:avLst/>
          </a:prstGeom>
          <a:noFill/>
        </p:spPr>
        <p:txBody>
          <a:bodyPr wrap="square" rtlCol="0">
            <a:spAutoFit/>
          </a:bodyPr>
          <a:lstStyle/>
          <a:p>
            <a:r>
              <a:rPr lang="en-US" sz="1100" dirty="0"/>
              <a:t>36%</a:t>
            </a:r>
          </a:p>
        </p:txBody>
      </p:sp>
      <p:sp>
        <p:nvSpPr>
          <p:cNvPr id="11" name="TextBox 10">
            <a:extLst>
              <a:ext uri="{FF2B5EF4-FFF2-40B4-BE49-F238E27FC236}">
                <a16:creationId xmlns:a16="http://schemas.microsoft.com/office/drawing/2014/main" id="{C42D7ACF-97FE-7267-617A-3F563EAE7188}"/>
              </a:ext>
            </a:extLst>
          </p:cNvPr>
          <p:cNvSpPr txBox="1"/>
          <p:nvPr/>
        </p:nvSpPr>
        <p:spPr>
          <a:xfrm>
            <a:off x="857250" y="3090254"/>
            <a:ext cx="466725" cy="261610"/>
          </a:xfrm>
          <a:prstGeom prst="rect">
            <a:avLst/>
          </a:prstGeom>
          <a:noFill/>
        </p:spPr>
        <p:txBody>
          <a:bodyPr wrap="square" rtlCol="0">
            <a:spAutoFit/>
          </a:bodyPr>
          <a:lstStyle/>
          <a:p>
            <a:r>
              <a:rPr lang="en-US" sz="1100" dirty="0"/>
              <a:t>13%</a:t>
            </a:r>
          </a:p>
        </p:txBody>
      </p:sp>
      <p:sp>
        <p:nvSpPr>
          <p:cNvPr id="12" name="TextBox 11">
            <a:extLst>
              <a:ext uri="{FF2B5EF4-FFF2-40B4-BE49-F238E27FC236}">
                <a16:creationId xmlns:a16="http://schemas.microsoft.com/office/drawing/2014/main" id="{72C7E99A-2172-FEFD-9CA8-9E706167323F}"/>
              </a:ext>
            </a:extLst>
          </p:cNvPr>
          <p:cNvSpPr txBox="1"/>
          <p:nvPr/>
        </p:nvSpPr>
        <p:spPr>
          <a:xfrm>
            <a:off x="857250" y="2919957"/>
            <a:ext cx="466725" cy="261610"/>
          </a:xfrm>
          <a:prstGeom prst="rect">
            <a:avLst/>
          </a:prstGeom>
          <a:noFill/>
        </p:spPr>
        <p:txBody>
          <a:bodyPr wrap="square" rtlCol="0">
            <a:spAutoFit/>
          </a:bodyPr>
          <a:lstStyle/>
          <a:p>
            <a:r>
              <a:rPr lang="en-US" sz="1100" dirty="0"/>
              <a:t>9%</a:t>
            </a:r>
          </a:p>
        </p:txBody>
      </p:sp>
      <p:sp>
        <p:nvSpPr>
          <p:cNvPr id="13" name="TextBox 12">
            <a:extLst>
              <a:ext uri="{FF2B5EF4-FFF2-40B4-BE49-F238E27FC236}">
                <a16:creationId xmlns:a16="http://schemas.microsoft.com/office/drawing/2014/main" id="{9A397AB7-EF8C-DBF8-8ABC-C5CC404C7F33}"/>
              </a:ext>
            </a:extLst>
          </p:cNvPr>
          <p:cNvSpPr txBox="1"/>
          <p:nvPr/>
        </p:nvSpPr>
        <p:spPr>
          <a:xfrm>
            <a:off x="238123" y="4139148"/>
            <a:ext cx="6496051" cy="2462213"/>
          </a:xfrm>
          <a:prstGeom prst="rect">
            <a:avLst/>
          </a:prstGeom>
          <a:noFill/>
        </p:spPr>
        <p:txBody>
          <a:bodyPr wrap="square">
            <a:spAutoFit/>
          </a:bodyPr>
          <a:lstStyle/>
          <a:p>
            <a:pPr marL="285750" indent="-285750">
              <a:buFont typeface="Arial" panose="020B0604020202020204" pitchFamily="34" charset="0"/>
              <a:buChar char="•"/>
            </a:pPr>
            <a:r>
              <a:rPr lang="en-US" sz="1400" dirty="0"/>
              <a:t>In 2023, Thailand’s final energy consumption was ~77 Mtoe, dominated by industry (39%) and transport (36%), which together accounted for 75% of total demand.</a:t>
            </a:r>
          </a:p>
          <a:p>
            <a:pPr marL="285750" indent="-285750">
              <a:buFont typeface="Arial" panose="020B0604020202020204" pitchFamily="34" charset="0"/>
              <a:buChar char="•"/>
            </a:pPr>
            <a:r>
              <a:rPr lang="en-US" sz="1400" b="1" dirty="0"/>
              <a:t>REF:</a:t>
            </a:r>
            <a:r>
              <a:rPr lang="en-US" sz="1400" dirty="0"/>
              <a:t> Final energy demand rises to </a:t>
            </a:r>
            <a:r>
              <a:rPr lang="en-US" sz="1400" b="1" dirty="0"/>
              <a:t>83.1 Mtoe by 2050</a:t>
            </a:r>
            <a:r>
              <a:rPr lang="en-US" sz="1400" dirty="0"/>
              <a:t>, mainly driven by industrial growth, despite efficiency gains reducing demand in other sectors.</a:t>
            </a:r>
          </a:p>
          <a:p>
            <a:pPr marL="285750" indent="-285750">
              <a:buFont typeface="Arial" panose="020B0604020202020204" pitchFamily="34" charset="0"/>
              <a:buChar char="•"/>
            </a:pPr>
            <a:r>
              <a:rPr lang="en-US" sz="1400" b="1" dirty="0"/>
              <a:t>COP30 &amp; CFP:</a:t>
            </a:r>
            <a:r>
              <a:rPr lang="en-US" sz="1400" dirty="0"/>
              <a:t> Final energy demand falls to </a:t>
            </a:r>
            <a:r>
              <a:rPr lang="en-US" sz="1400" b="1" dirty="0"/>
              <a:t>74.2 and 68.1 Mtoe by 2050</a:t>
            </a:r>
            <a:r>
              <a:rPr lang="en-US" sz="1400" dirty="0"/>
              <a:t>, driven by efficiency and electrification, while industrial demand rises but remains below REF</a:t>
            </a:r>
          </a:p>
          <a:p>
            <a:pPr marL="285750" indent="-285750">
              <a:buFont typeface="Arial" panose="020B0604020202020204" pitchFamily="34" charset="0"/>
              <a:buChar char="•"/>
            </a:pPr>
            <a:r>
              <a:rPr lang="en-US" sz="1400" dirty="0"/>
              <a:t>In 2023, electricity and oil accounted for 23.7% and 44.7% of energy demand, respectively; across all scenarios, electrification increases electricity demand while oil demand declines.</a:t>
            </a:r>
          </a:p>
          <a:p>
            <a:pPr marL="285750" indent="-285750">
              <a:buFont typeface="Arial" panose="020B0604020202020204" pitchFamily="34" charset="0"/>
              <a:buChar char="•"/>
            </a:pPr>
            <a:r>
              <a:rPr lang="en-US" sz="1400" dirty="0"/>
              <a:t>Transport electricity use rises significantly by 2050 across all scenarios, driven by EV adoption.</a:t>
            </a:r>
          </a:p>
        </p:txBody>
      </p:sp>
    </p:spTree>
    <p:extLst>
      <p:ext uri="{BB962C8B-B14F-4D97-AF65-F5344CB8AC3E}">
        <p14:creationId xmlns:p14="http://schemas.microsoft.com/office/powerpoint/2010/main" val="26315195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DF077-D133-4800-937C-62B02ACE2425}"/>
              </a:ext>
            </a:extLst>
          </p:cNvPr>
          <p:cNvSpPr>
            <a:spLocks noGrp="1"/>
          </p:cNvSpPr>
          <p:nvPr>
            <p:ph type="title"/>
          </p:nvPr>
        </p:nvSpPr>
        <p:spPr>
          <a:xfrm>
            <a:off x="1387705" y="299091"/>
            <a:ext cx="9661296" cy="792235"/>
          </a:xfrm>
          <a:solidFill>
            <a:schemeClr val="accent2">
              <a:lumMod val="20000"/>
              <a:lumOff val="80000"/>
            </a:schemeClr>
          </a:solidFill>
        </p:spPr>
        <p:txBody>
          <a:bodyPr>
            <a:noAutofit/>
          </a:bodyPr>
          <a:lstStyle/>
          <a:p>
            <a:r>
              <a:rPr lang="en-US" sz="2800" b="1" dirty="0"/>
              <a:t>GHG Emission Pathways in Power Sector</a:t>
            </a:r>
          </a:p>
        </p:txBody>
      </p:sp>
      <p:sp>
        <p:nvSpPr>
          <p:cNvPr id="3" name="Slide Number Placeholder 2">
            <a:extLst>
              <a:ext uri="{FF2B5EF4-FFF2-40B4-BE49-F238E27FC236}">
                <a16:creationId xmlns:a16="http://schemas.microsoft.com/office/drawing/2014/main" id="{64FBF78B-0E40-D0D1-A1E8-D543118DE04B}"/>
              </a:ext>
            </a:extLst>
          </p:cNvPr>
          <p:cNvSpPr>
            <a:spLocks noGrp="1"/>
          </p:cNvSpPr>
          <p:nvPr>
            <p:ph type="sldNum" sz="quarter" idx="12"/>
          </p:nvPr>
        </p:nvSpPr>
        <p:spPr>
          <a:xfrm>
            <a:off x="8646609" y="6376347"/>
            <a:ext cx="2743200" cy="365125"/>
          </a:xfrm>
        </p:spPr>
        <p:txBody>
          <a:bodyPr/>
          <a:lstStyle/>
          <a:p>
            <a:fld id="{42CA46B6-5F9A-4495-8353-5354E1D0D351}" type="slidenum">
              <a:rPr lang="en-US" smtClean="0"/>
              <a:t>10</a:t>
            </a:fld>
            <a:endParaRPr lang="en-US"/>
          </a:p>
        </p:txBody>
      </p:sp>
      <p:pic>
        <p:nvPicPr>
          <p:cNvPr id="9" name="Picture 8">
            <a:extLst>
              <a:ext uri="{FF2B5EF4-FFF2-40B4-BE49-F238E27FC236}">
                <a16:creationId xmlns:a16="http://schemas.microsoft.com/office/drawing/2014/main" id="{FC0A81B4-4049-7BC1-C1A7-36C02E11984A}"/>
              </a:ext>
            </a:extLst>
          </p:cNvPr>
          <p:cNvPicPr>
            <a:picLocks noChangeAspect="1"/>
          </p:cNvPicPr>
          <p:nvPr/>
        </p:nvPicPr>
        <p:blipFill>
          <a:blip r:embed="rId3"/>
          <a:stretch>
            <a:fillRect/>
          </a:stretch>
        </p:blipFill>
        <p:spPr>
          <a:xfrm>
            <a:off x="2555460" y="1338997"/>
            <a:ext cx="6091149" cy="5219912"/>
          </a:xfrm>
          <a:prstGeom prst="rect">
            <a:avLst/>
          </a:prstGeom>
        </p:spPr>
      </p:pic>
    </p:spTree>
    <p:extLst>
      <p:ext uri="{BB962C8B-B14F-4D97-AF65-F5344CB8AC3E}">
        <p14:creationId xmlns:p14="http://schemas.microsoft.com/office/powerpoint/2010/main" val="2542779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F19F0-F32F-3F54-BFEA-28C01B1D3CD1}"/>
              </a:ext>
            </a:extLst>
          </p:cNvPr>
          <p:cNvSpPr>
            <a:spLocks noGrp="1"/>
          </p:cNvSpPr>
          <p:nvPr>
            <p:ph type="title"/>
          </p:nvPr>
        </p:nvSpPr>
        <p:spPr>
          <a:xfrm>
            <a:off x="1310640" y="273918"/>
            <a:ext cx="9723120" cy="671195"/>
          </a:xfrm>
          <a:solidFill>
            <a:schemeClr val="accent2">
              <a:lumMod val="20000"/>
              <a:lumOff val="80000"/>
            </a:schemeClr>
          </a:solidFill>
        </p:spPr>
        <p:txBody>
          <a:bodyPr>
            <a:noAutofit/>
          </a:bodyPr>
          <a:lstStyle/>
          <a:p>
            <a:r>
              <a:rPr lang="en-US" sz="3200" b="1" dirty="0"/>
              <a:t>Results of Comparative Scenario Analysis : Power Capacity</a:t>
            </a:r>
          </a:p>
        </p:txBody>
      </p:sp>
      <p:pic>
        <p:nvPicPr>
          <p:cNvPr id="5" name="Picture 4">
            <a:extLst>
              <a:ext uri="{FF2B5EF4-FFF2-40B4-BE49-F238E27FC236}">
                <a16:creationId xmlns:a16="http://schemas.microsoft.com/office/drawing/2014/main" id="{15700DF2-950D-2648-CF9F-D6EFF135BE9B}"/>
              </a:ext>
            </a:extLst>
          </p:cNvPr>
          <p:cNvPicPr>
            <a:picLocks noChangeAspect="1"/>
          </p:cNvPicPr>
          <p:nvPr/>
        </p:nvPicPr>
        <p:blipFill>
          <a:blip r:embed="rId3"/>
          <a:stretch>
            <a:fillRect/>
          </a:stretch>
        </p:blipFill>
        <p:spPr>
          <a:xfrm>
            <a:off x="326571" y="1213227"/>
            <a:ext cx="7381243" cy="5046059"/>
          </a:xfrm>
          <a:prstGeom prst="rect">
            <a:avLst/>
          </a:prstGeom>
        </p:spPr>
      </p:pic>
      <p:sp>
        <p:nvSpPr>
          <p:cNvPr id="3" name="Slide Number Placeholder 2">
            <a:extLst>
              <a:ext uri="{FF2B5EF4-FFF2-40B4-BE49-F238E27FC236}">
                <a16:creationId xmlns:a16="http://schemas.microsoft.com/office/drawing/2014/main" id="{DC3234F1-4BEA-0B55-4C09-673DC32E0412}"/>
              </a:ext>
            </a:extLst>
          </p:cNvPr>
          <p:cNvSpPr>
            <a:spLocks noGrp="1"/>
          </p:cNvSpPr>
          <p:nvPr>
            <p:ph type="sldNum" sz="quarter" idx="12"/>
          </p:nvPr>
        </p:nvSpPr>
        <p:spPr>
          <a:xfrm>
            <a:off x="8610600" y="6356350"/>
            <a:ext cx="2743200" cy="365125"/>
          </a:xfrm>
        </p:spPr>
        <p:txBody>
          <a:bodyPr/>
          <a:lstStyle/>
          <a:p>
            <a:fld id="{42CA46B6-5F9A-4495-8353-5354E1D0D351}" type="slidenum">
              <a:rPr lang="en-US" smtClean="0"/>
              <a:t>11</a:t>
            </a:fld>
            <a:endParaRPr lang="en-US" dirty="0"/>
          </a:p>
        </p:txBody>
      </p:sp>
      <p:sp>
        <p:nvSpPr>
          <p:cNvPr id="6" name="TextBox 5">
            <a:extLst>
              <a:ext uri="{FF2B5EF4-FFF2-40B4-BE49-F238E27FC236}">
                <a16:creationId xmlns:a16="http://schemas.microsoft.com/office/drawing/2014/main" id="{185F27B1-A606-F3D1-D2EC-F2D256013424}"/>
              </a:ext>
            </a:extLst>
          </p:cNvPr>
          <p:cNvSpPr txBox="1"/>
          <p:nvPr/>
        </p:nvSpPr>
        <p:spPr>
          <a:xfrm>
            <a:off x="7815943" y="1036320"/>
            <a:ext cx="4172857" cy="1323439"/>
          </a:xfrm>
          <a:prstGeom prst="rect">
            <a:avLst/>
          </a:prstGeom>
          <a:noFill/>
        </p:spPr>
        <p:txBody>
          <a:bodyPr wrap="square">
            <a:spAutoFit/>
          </a:bodyPr>
          <a:lstStyle/>
          <a:p>
            <a:pPr marL="342900" lvl="0" indent="-342900">
              <a:buFont typeface="Arial" panose="020B0604020202020204" pitchFamily="34" charset="0"/>
              <a:buChar char="•"/>
            </a:pPr>
            <a:r>
              <a:rPr lang="en-US" sz="1600" dirty="0"/>
              <a:t>REF expands capacity to 203.4 GW by 2050, led by solar (124.2 GW,61% share) and battery storage (19.2 GW). </a:t>
            </a:r>
          </a:p>
          <a:p>
            <a:pPr marL="342900" lvl="0" indent="-342900">
              <a:buFont typeface="Arial" panose="020B0604020202020204" pitchFamily="34" charset="0"/>
              <a:buChar char="•"/>
            </a:pPr>
            <a:r>
              <a:rPr lang="en-US" sz="1600" dirty="0"/>
              <a:t>It maintains natural gas generation with minimal nuclear power (0.6 GW)</a:t>
            </a:r>
          </a:p>
        </p:txBody>
      </p:sp>
      <p:sp>
        <p:nvSpPr>
          <p:cNvPr id="8" name="TextBox 7">
            <a:extLst>
              <a:ext uri="{FF2B5EF4-FFF2-40B4-BE49-F238E27FC236}">
                <a16:creationId xmlns:a16="http://schemas.microsoft.com/office/drawing/2014/main" id="{34B27B52-EED5-3B19-C6FE-71FDC54C2EE5}"/>
              </a:ext>
            </a:extLst>
          </p:cNvPr>
          <p:cNvSpPr txBox="1"/>
          <p:nvPr/>
        </p:nvSpPr>
        <p:spPr>
          <a:xfrm>
            <a:off x="7903392" y="2542172"/>
            <a:ext cx="4157615" cy="1815882"/>
          </a:xfrm>
          <a:prstGeom prst="rect">
            <a:avLst/>
          </a:prstGeom>
          <a:noFill/>
        </p:spPr>
        <p:txBody>
          <a:bodyPr wrap="square">
            <a:spAutoFit/>
          </a:bodyPr>
          <a:lstStyle/>
          <a:p>
            <a:pPr marL="342900" lvl="0" indent="-342900">
              <a:buFont typeface="Arial" panose="020B0604020202020204" pitchFamily="34" charset="0"/>
              <a:buChar char="•"/>
            </a:pPr>
            <a:r>
              <a:rPr lang="en-US" sz="1600" dirty="0"/>
              <a:t>COP30 expands capacity to 250 GW by 2050, with 151.6 GW (60% share) of solar and 44 GW of storage. </a:t>
            </a:r>
          </a:p>
          <a:p>
            <a:pPr marL="342900" lvl="0" indent="-342900">
              <a:buFont typeface="Arial" panose="020B0604020202020204" pitchFamily="34" charset="0"/>
              <a:buChar char="•"/>
            </a:pPr>
            <a:r>
              <a:rPr lang="en-US" sz="1600" dirty="0"/>
              <a:t>It accelerates decarbonization by phasing out coal, adding gas-CCS, and strengthening renewable deployment and system flexibility.</a:t>
            </a:r>
          </a:p>
        </p:txBody>
      </p:sp>
      <p:sp>
        <p:nvSpPr>
          <p:cNvPr id="10" name="TextBox 9">
            <a:extLst>
              <a:ext uri="{FF2B5EF4-FFF2-40B4-BE49-F238E27FC236}">
                <a16:creationId xmlns:a16="http://schemas.microsoft.com/office/drawing/2014/main" id="{17C9AE1A-5CE7-72EB-DD86-F7A30CC2C904}"/>
              </a:ext>
            </a:extLst>
          </p:cNvPr>
          <p:cNvSpPr txBox="1"/>
          <p:nvPr/>
        </p:nvSpPr>
        <p:spPr>
          <a:xfrm>
            <a:off x="7706721" y="4540467"/>
            <a:ext cx="4354286" cy="1815882"/>
          </a:xfrm>
          <a:prstGeom prst="rect">
            <a:avLst/>
          </a:prstGeom>
          <a:noFill/>
        </p:spPr>
        <p:txBody>
          <a:bodyPr wrap="square">
            <a:spAutoFit/>
          </a:bodyPr>
          <a:lstStyle/>
          <a:p>
            <a:pPr marL="342900" lvl="0" indent="-342900">
              <a:buFont typeface="Arial" panose="020B0604020202020204" pitchFamily="34" charset="0"/>
              <a:buChar char="•"/>
            </a:pPr>
            <a:r>
              <a:rPr lang="en-US" sz="1600" dirty="0"/>
              <a:t>CFP reaches 319.5 GW by 2050, led by 183.8 GW (57% share) solar, 74.4 GW storage, and 12.9 GW SMRs. </a:t>
            </a:r>
          </a:p>
          <a:p>
            <a:pPr marL="342900" lvl="0" indent="-342900">
              <a:buFont typeface="Arial" panose="020B0604020202020204" pitchFamily="34" charset="0"/>
              <a:buChar char="•"/>
            </a:pPr>
            <a:r>
              <a:rPr lang="en-US" sz="1600" dirty="0"/>
              <a:t>It achieves near-zero emissions through solar, storage, and nuclear, but requires high investment and advanced grid management</a:t>
            </a:r>
          </a:p>
        </p:txBody>
      </p:sp>
    </p:spTree>
    <p:extLst>
      <p:ext uri="{BB962C8B-B14F-4D97-AF65-F5344CB8AC3E}">
        <p14:creationId xmlns:p14="http://schemas.microsoft.com/office/powerpoint/2010/main" val="36015855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20582-DDEB-A5DC-353D-9FA38AFE935E}"/>
              </a:ext>
            </a:extLst>
          </p:cNvPr>
          <p:cNvSpPr>
            <a:spLocks noGrp="1"/>
          </p:cNvSpPr>
          <p:nvPr>
            <p:ph type="title"/>
          </p:nvPr>
        </p:nvSpPr>
        <p:spPr>
          <a:xfrm>
            <a:off x="1025187" y="247509"/>
            <a:ext cx="11016344" cy="572424"/>
          </a:xfrm>
          <a:solidFill>
            <a:schemeClr val="accent2">
              <a:lumMod val="20000"/>
              <a:lumOff val="80000"/>
            </a:schemeClr>
          </a:solidFill>
        </p:spPr>
        <p:txBody>
          <a:bodyPr>
            <a:noAutofit/>
          </a:bodyPr>
          <a:lstStyle/>
          <a:p>
            <a:r>
              <a:rPr lang="en-US" sz="2300" b="1" dirty="0"/>
              <a:t>Energy System Measures for 2050 Net Zero Emissions (</a:t>
            </a:r>
            <a:r>
              <a:rPr lang="en-US" sz="2300" b="1" dirty="0">
                <a:solidFill>
                  <a:srgbClr val="FF0000"/>
                </a:solidFill>
              </a:rPr>
              <a:t>COP30 and CFP scenario</a:t>
            </a:r>
            <a:r>
              <a:rPr lang="en-US" sz="2300" b="1" dirty="0"/>
              <a:t>) in MtCO2eq</a:t>
            </a:r>
            <a:endParaRPr lang="en-US" sz="2300" dirty="0"/>
          </a:p>
        </p:txBody>
      </p:sp>
      <p:pic>
        <p:nvPicPr>
          <p:cNvPr id="5" name="Picture 4">
            <a:extLst>
              <a:ext uri="{FF2B5EF4-FFF2-40B4-BE49-F238E27FC236}">
                <a16:creationId xmlns:a16="http://schemas.microsoft.com/office/drawing/2014/main" id="{8C3C7DEA-1964-AADB-A6CF-5F80804C2F21}"/>
              </a:ext>
            </a:extLst>
          </p:cNvPr>
          <p:cNvPicPr>
            <a:picLocks noChangeAspect="1"/>
          </p:cNvPicPr>
          <p:nvPr/>
        </p:nvPicPr>
        <p:blipFill>
          <a:blip r:embed="rId3"/>
          <a:srcRect l="5510"/>
          <a:stretch>
            <a:fillRect/>
          </a:stretch>
        </p:blipFill>
        <p:spPr>
          <a:xfrm>
            <a:off x="0" y="2351534"/>
            <a:ext cx="5808400" cy="3520746"/>
          </a:xfrm>
          <a:prstGeom prst="rect">
            <a:avLst/>
          </a:prstGeom>
        </p:spPr>
      </p:pic>
      <p:pic>
        <p:nvPicPr>
          <p:cNvPr id="7" name="Picture 6">
            <a:extLst>
              <a:ext uri="{FF2B5EF4-FFF2-40B4-BE49-F238E27FC236}">
                <a16:creationId xmlns:a16="http://schemas.microsoft.com/office/drawing/2014/main" id="{BF798BED-34F9-32D5-CFA6-C0609F5E1626}"/>
              </a:ext>
            </a:extLst>
          </p:cNvPr>
          <p:cNvPicPr>
            <a:picLocks noChangeAspect="1"/>
          </p:cNvPicPr>
          <p:nvPr/>
        </p:nvPicPr>
        <p:blipFill>
          <a:blip r:embed="rId4"/>
          <a:srcRect l="4070"/>
          <a:stretch>
            <a:fillRect/>
          </a:stretch>
        </p:blipFill>
        <p:spPr>
          <a:xfrm>
            <a:off x="6185572" y="2566024"/>
            <a:ext cx="5855959" cy="3306256"/>
          </a:xfrm>
          <a:prstGeom prst="rect">
            <a:avLst/>
          </a:prstGeom>
        </p:spPr>
      </p:pic>
      <p:sp>
        <p:nvSpPr>
          <p:cNvPr id="9" name="TextBox 8">
            <a:extLst>
              <a:ext uri="{FF2B5EF4-FFF2-40B4-BE49-F238E27FC236}">
                <a16:creationId xmlns:a16="http://schemas.microsoft.com/office/drawing/2014/main" id="{AF0D8C32-8780-C86E-ECF6-8620F1CA4F9F}"/>
              </a:ext>
            </a:extLst>
          </p:cNvPr>
          <p:cNvSpPr txBox="1"/>
          <p:nvPr/>
        </p:nvSpPr>
        <p:spPr>
          <a:xfrm>
            <a:off x="1623349" y="1765801"/>
            <a:ext cx="3388489" cy="461665"/>
          </a:xfrm>
          <a:prstGeom prst="rect">
            <a:avLst/>
          </a:prstGeom>
          <a:noFill/>
        </p:spPr>
        <p:txBody>
          <a:bodyPr wrap="square">
            <a:spAutoFit/>
          </a:bodyPr>
          <a:lstStyle/>
          <a:p>
            <a:r>
              <a:rPr lang="en-US" sz="2400" b="1" dirty="0">
                <a:solidFill>
                  <a:srgbClr val="FF0000"/>
                </a:solidFill>
              </a:rPr>
              <a:t>COP30 scenario</a:t>
            </a:r>
            <a:endParaRPr lang="en-US" dirty="0"/>
          </a:p>
        </p:txBody>
      </p:sp>
      <p:sp>
        <p:nvSpPr>
          <p:cNvPr id="10" name="TextBox 9">
            <a:extLst>
              <a:ext uri="{FF2B5EF4-FFF2-40B4-BE49-F238E27FC236}">
                <a16:creationId xmlns:a16="http://schemas.microsoft.com/office/drawing/2014/main" id="{DC28F2B0-AEF9-9E59-A112-7561456FC03D}"/>
              </a:ext>
            </a:extLst>
          </p:cNvPr>
          <p:cNvSpPr txBox="1"/>
          <p:nvPr/>
        </p:nvSpPr>
        <p:spPr>
          <a:xfrm>
            <a:off x="7954701" y="1760675"/>
            <a:ext cx="2149998" cy="461665"/>
          </a:xfrm>
          <a:prstGeom prst="rect">
            <a:avLst/>
          </a:prstGeom>
          <a:noFill/>
        </p:spPr>
        <p:txBody>
          <a:bodyPr wrap="square">
            <a:spAutoFit/>
          </a:bodyPr>
          <a:lstStyle/>
          <a:p>
            <a:r>
              <a:rPr lang="en-US" sz="2400" b="1" dirty="0">
                <a:solidFill>
                  <a:srgbClr val="FF0000"/>
                </a:solidFill>
              </a:rPr>
              <a:t>CFP scenario</a:t>
            </a:r>
            <a:endParaRPr lang="en-US" dirty="0"/>
          </a:p>
        </p:txBody>
      </p:sp>
      <p:sp>
        <p:nvSpPr>
          <p:cNvPr id="3" name="Slide Number Placeholder 3">
            <a:extLst>
              <a:ext uri="{FF2B5EF4-FFF2-40B4-BE49-F238E27FC236}">
                <a16:creationId xmlns:a16="http://schemas.microsoft.com/office/drawing/2014/main" id="{F62F1D6E-9B40-506E-6493-B2346ED148FB}"/>
              </a:ext>
            </a:extLst>
          </p:cNvPr>
          <p:cNvSpPr>
            <a:spLocks noGrp="1"/>
          </p:cNvSpPr>
          <p:nvPr>
            <p:ph type="sldNum" sz="quarter" idx="12"/>
          </p:nvPr>
        </p:nvSpPr>
        <p:spPr>
          <a:xfrm>
            <a:off x="8610600" y="6391075"/>
            <a:ext cx="2743200" cy="365125"/>
          </a:xfrm>
        </p:spPr>
        <p:txBody>
          <a:bodyPr/>
          <a:lstStyle/>
          <a:p>
            <a:fld id="{42CA46B6-5F9A-4495-8353-5354E1D0D351}" type="slidenum">
              <a:rPr lang="en-US" smtClean="0"/>
              <a:t>12</a:t>
            </a:fld>
            <a:endParaRPr lang="en-US" dirty="0"/>
          </a:p>
        </p:txBody>
      </p:sp>
    </p:spTree>
    <p:extLst>
      <p:ext uri="{BB962C8B-B14F-4D97-AF65-F5344CB8AC3E}">
        <p14:creationId xmlns:p14="http://schemas.microsoft.com/office/powerpoint/2010/main" val="1372724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C8B23-F813-64D0-1133-F06BC1888835}"/>
              </a:ext>
            </a:extLst>
          </p:cNvPr>
          <p:cNvSpPr>
            <a:spLocks noGrp="1"/>
          </p:cNvSpPr>
          <p:nvPr>
            <p:ph type="title"/>
          </p:nvPr>
        </p:nvSpPr>
        <p:spPr>
          <a:xfrm>
            <a:off x="1076446" y="365126"/>
            <a:ext cx="10507310" cy="666753"/>
          </a:xfrm>
          <a:solidFill>
            <a:schemeClr val="accent2">
              <a:lumMod val="20000"/>
              <a:lumOff val="80000"/>
            </a:schemeClr>
          </a:solidFill>
        </p:spPr>
        <p:txBody>
          <a:bodyPr>
            <a:normAutofit fontScale="90000"/>
          </a:bodyPr>
          <a:lstStyle/>
          <a:p>
            <a:r>
              <a:rPr lang="en-US" sz="3200" b="1" dirty="0"/>
              <a:t>Comparison of Economic and Price Impacts across the Three Scenarios</a:t>
            </a:r>
          </a:p>
        </p:txBody>
      </p:sp>
      <p:graphicFrame>
        <p:nvGraphicFramePr>
          <p:cNvPr id="4" name="Chart 3">
            <a:extLst>
              <a:ext uri="{FF2B5EF4-FFF2-40B4-BE49-F238E27FC236}">
                <a16:creationId xmlns:a16="http://schemas.microsoft.com/office/drawing/2014/main" id="{EC25C7DC-99BD-C0B8-A8D2-97D18ADC8FFD}"/>
              </a:ext>
            </a:extLst>
          </p:cNvPr>
          <p:cNvGraphicFramePr/>
          <p:nvPr/>
        </p:nvGraphicFramePr>
        <p:xfrm>
          <a:off x="185785" y="1164473"/>
          <a:ext cx="3648562" cy="236370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a:extLst>
              <a:ext uri="{FF2B5EF4-FFF2-40B4-BE49-F238E27FC236}">
                <a16:creationId xmlns:a16="http://schemas.microsoft.com/office/drawing/2014/main" id="{AE2546DF-8038-4BAA-8C3D-617D413ECC96}"/>
              </a:ext>
            </a:extLst>
          </p:cNvPr>
          <p:cNvGraphicFramePr/>
          <p:nvPr>
            <p:extLst>
              <p:ext uri="{D42A27DB-BD31-4B8C-83A1-F6EECF244321}">
                <p14:modId xmlns:p14="http://schemas.microsoft.com/office/powerpoint/2010/main" val="2254498697"/>
              </p:ext>
            </p:extLst>
          </p:nvPr>
        </p:nvGraphicFramePr>
        <p:xfrm>
          <a:off x="4028587" y="1517728"/>
          <a:ext cx="2735580" cy="19735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Chart 5">
            <a:extLst>
              <a:ext uri="{FF2B5EF4-FFF2-40B4-BE49-F238E27FC236}">
                <a16:creationId xmlns:a16="http://schemas.microsoft.com/office/drawing/2014/main" id="{63853E47-00B4-D545-DFFD-7935D306C656}"/>
              </a:ext>
            </a:extLst>
          </p:cNvPr>
          <p:cNvGraphicFramePr/>
          <p:nvPr>
            <p:extLst>
              <p:ext uri="{D42A27DB-BD31-4B8C-83A1-F6EECF244321}">
                <p14:modId xmlns:p14="http://schemas.microsoft.com/office/powerpoint/2010/main" val="1449836140"/>
              </p:ext>
            </p:extLst>
          </p:nvPr>
        </p:nvGraphicFramePr>
        <p:xfrm>
          <a:off x="1293007" y="4014028"/>
          <a:ext cx="5471160" cy="2243867"/>
        </p:xfrm>
        <a:graphic>
          <a:graphicData uri="http://schemas.openxmlformats.org/drawingml/2006/chart">
            <c:chart xmlns:c="http://schemas.openxmlformats.org/drawingml/2006/chart" xmlns:r="http://schemas.openxmlformats.org/officeDocument/2006/relationships" r:id="rId5"/>
          </a:graphicData>
        </a:graphic>
      </p:graphicFrame>
      <p:sp>
        <p:nvSpPr>
          <p:cNvPr id="3" name="Slide Number Placeholder 7">
            <a:extLst>
              <a:ext uri="{FF2B5EF4-FFF2-40B4-BE49-F238E27FC236}">
                <a16:creationId xmlns:a16="http://schemas.microsoft.com/office/drawing/2014/main" id="{B685E038-C4F9-F1C9-814D-99E7CFBC8213}"/>
              </a:ext>
            </a:extLst>
          </p:cNvPr>
          <p:cNvSpPr>
            <a:spLocks noGrp="1"/>
          </p:cNvSpPr>
          <p:nvPr>
            <p:ph type="sldNum" sz="quarter" idx="12"/>
          </p:nvPr>
        </p:nvSpPr>
        <p:spPr>
          <a:xfrm>
            <a:off x="8574024" y="6310311"/>
            <a:ext cx="2743200" cy="365125"/>
          </a:xfrm>
        </p:spPr>
        <p:txBody>
          <a:bodyPr/>
          <a:lstStyle/>
          <a:p>
            <a:fld id="{42CA46B6-5F9A-4495-8353-5354E1D0D351}" type="slidenum">
              <a:rPr lang="en-US" smtClean="0"/>
              <a:t>13</a:t>
            </a:fld>
            <a:endParaRPr lang="en-US" dirty="0"/>
          </a:p>
        </p:txBody>
      </p:sp>
      <p:sp>
        <p:nvSpPr>
          <p:cNvPr id="10" name="TextBox 9">
            <a:extLst>
              <a:ext uri="{FF2B5EF4-FFF2-40B4-BE49-F238E27FC236}">
                <a16:creationId xmlns:a16="http://schemas.microsoft.com/office/drawing/2014/main" id="{61840B0A-8AD7-DF30-0D86-89EA9BBD39A0}"/>
              </a:ext>
            </a:extLst>
          </p:cNvPr>
          <p:cNvSpPr txBox="1"/>
          <p:nvPr/>
        </p:nvSpPr>
        <p:spPr>
          <a:xfrm>
            <a:off x="7802205" y="1654524"/>
            <a:ext cx="4157472" cy="1569660"/>
          </a:xfrm>
          <a:prstGeom prst="rect">
            <a:avLst/>
          </a:prstGeom>
          <a:noFill/>
        </p:spPr>
        <p:txBody>
          <a:bodyPr wrap="square">
            <a:spAutoFit/>
          </a:bodyPr>
          <a:lstStyle/>
          <a:p>
            <a:pPr marL="285750" indent="-285750">
              <a:buFont typeface="Arial" panose="020B0604020202020204" pitchFamily="34" charset="0"/>
              <a:buChar char="•"/>
            </a:pPr>
            <a:r>
              <a:rPr lang="en-US" sz="1600" dirty="0"/>
              <a:t>COP30 and CFP see modest short-term GDP declines due to upfront investment and transition costs.</a:t>
            </a:r>
            <a:endParaRPr lang="th-TH" sz="1600" dirty="0"/>
          </a:p>
          <a:p>
            <a:pPr marL="285750" indent="-285750">
              <a:buFont typeface="Arial" panose="020B0604020202020204" pitchFamily="34" charset="0"/>
              <a:buChar char="•"/>
            </a:pPr>
            <a:r>
              <a:rPr lang="en-US" sz="1600" dirty="0"/>
              <a:t>During 2035-2050, both COP30 and CFP exceed REF in GDP, with CFP delivering the largest gains</a:t>
            </a:r>
          </a:p>
        </p:txBody>
      </p:sp>
      <p:sp>
        <p:nvSpPr>
          <p:cNvPr id="14" name="TextBox 13">
            <a:extLst>
              <a:ext uri="{FF2B5EF4-FFF2-40B4-BE49-F238E27FC236}">
                <a16:creationId xmlns:a16="http://schemas.microsoft.com/office/drawing/2014/main" id="{3B9D0C35-2475-9BEA-B46A-5405ED2975AD}"/>
              </a:ext>
            </a:extLst>
          </p:cNvPr>
          <p:cNvSpPr txBox="1"/>
          <p:nvPr/>
        </p:nvSpPr>
        <p:spPr>
          <a:xfrm>
            <a:off x="7558207" y="4118006"/>
            <a:ext cx="3759017" cy="1815882"/>
          </a:xfrm>
          <a:prstGeom prst="rect">
            <a:avLst/>
          </a:prstGeom>
          <a:noFill/>
        </p:spPr>
        <p:txBody>
          <a:bodyPr wrap="square">
            <a:spAutoFit/>
          </a:bodyPr>
          <a:lstStyle/>
          <a:p>
            <a:pPr marL="285750" indent="-285750">
              <a:buFont typeface="Arial" panose="020B0604020202020204" pitchFamily="34" charset="0"/>
              <a:buChar char="•"/>
            </a:pPr>
            <a:r>
              <a:rPr lang="en-US" sz="1600" dirty="0"/>
              <a:t>COP30 and CFP cause short-term price increases due to investment and transition costs.</a:t>
            </a:r>
          </a:p>
          <a:p>
            <a:pPr marL="285750" indent="-285750">
              <a:buFont typeface="Arial" panose="020B0604020202020204" pitchFamily="34" charset="0"/>
              <a:buChar char="•"/>
            </a:pPr>
            <a:r>
              <a:rPr lang="en-US" sz="1600" dirty="0"/>
              <a:t>Over time, price impacts moderate, with CFP eventually achieving lower prices and greater long-run stability than REF.</a:t>
            </a:r>
          </a:p>
        </p:txBody>
      </p:sp>
    </p:spTree>
    <p:extLst>
      <p:ext uri="{BB962C8B-B14F-4D97-AF65-F5344CB8AC3E}">
        <p14:creationId xmlns:p14="http://schemas.microsoft.com/office/powerpoint/2010/main" val="8235971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FEB24-46B4-AC80-227A-B469A558284B}"/>
              </a:ext>
            </a:extLst>
          </p:cNvPr>
          <p:cNvSpPr>
            <a:spLocks noGrp="1"/>
          </p:cNvSpPr>
          <p:nvPr>
            <p:ph type="title"/>
          </p:nvPr>
        </p:nvSpPr>
        <p:spPr>
          <a:xfrm>
            <a:off x="1227210" y="313278"/>
            <a:ext cx="10515600" cy="928931"/>
          </a:xfrm>
          <a:solidFill>
            <a:schemeClr val="accent2">
              <a:lumMod val="20000"/>
              <a:lumOff val="80000"/>
            </a:schemeClr>
          </a:solidFill>
        </p:spPr>
        <p:txBody>
          <a:bodyPr>
            <a:noAutofit/>
          </a:bodyPr>
          <a:lstStyle/>
          <a:p>
            <a:r>
              <a:rPr lang="en-US" sz="3200" b="1" dirty="0"/>
              <a:t>Comparison of Air Pollution Impacts from Fossil-Fuel Power Plants across the Three Scenarios</a:t>
            </a:r>
          </a:p>
        </p:txBody>
      </p:sp>
      <p:pic>
        <p:nvPicPr>
          <p:cNvPr id="4" name="Picture 3" descr="A graph of numbers and a number of people&#10;&#10;Description automatically generated with medium confidence">
            <a:extLst>
              <a:ext uri="{FF2B5EF4-FFF2-40B4-BE49-F238E27FC236}">
                <a16:creationId xmlns:a16="http://schemas.microsoft.com/office/drawing/2014/main" id="{12C2C720-26B7-67DC-0728-A06607CC16EA}"/>
              </a:ext>
            </a:extLst>
          </p:cNvPr>
          <p:cNvPicPr>
            <a:picLocks noChangeAspect="1"/>
          </p:cNvPicPr>
          <p:nvPr/>
        </p:nvPicPr>
        <p:blipFill>
          <a:blip r:embed="rId3"/>
          <a:stretch>
            <a:fillRect/>
          </a:stretch>
        </p:blipFill>
        <p:spPr>
          <a:xfrm>
            <a:off x="852529" y="1688634"/>
            <a:ext cx="4635787" cy="2718257"/>
          </a:xfrm>
          <a:prstGeom prst="rect">
            <a:avLst/>
          </a:prstGeom>
        </p:spPr>
      </p:pic>
      <p:pic>
        <p:nvPicPr>
          <p:cNvPr id="5" name="Picture 4" descr="A graph of numbers and a number of people&#10;&#10;Description automatically generated with medium confidence">
            <a:extLst>
              <a:ext uri="{FF2B5EF4-FFF2-40B4-BE49-F238E27FC236}">
                <a16:creationId xmlns:a16="http://schemas.microsoft.com/office/drawing/2014/main" id="{F39E5035-224B-1B39-6A55-B5E0926AE23C}"/>
              </a:ext>
            </a:extLst>
          </p:cNvPr>
          <p:cNvPicPr>
            <a:picLocks noChangeAspect="1"/>
          </p:cNvPicPr>
          <p:nvPr/>
        </p:nvPicPr>
        <p:blipFill>
          <a:blip r:embed="rId4"/>
          <a:stretch>
            <a:fillRect/>
          </a:stretch>
        </p:blipFill>
        <p:spPr>
          <a:xfrm>
            <a:off x="6274742" y="1703874"/>
            <a:ext cx="4671715" cy="2718256"/>
          </a:xfrm>
          <a:prstGeom prst="rect">
            <a:avLst/>
          </a:prstGeom>
        </p:spPr>
      </p:pic>
      <p:sp>
        <p:nvSpPr>
          <p:cNvPr id="3" name="Slide Number Placeholder 7">
            <a:extLst>
              <a:ext uri="{FF2B5EF4-FFF2-40B4-BE49-F238E27FC236}">
                <a16:creationId xmlns:a16="http://schemas.microsoft.com/office/drawing/2014/main" id="{8BBBDDBA-1DC8-920C-9D4F-423B462B9384}"/>
              </a:ext>
            </a:extLst>
          </p:cNvPr>
          <p:cNvSpPr>
            <a:spLocks noGrp="1"/>
          </p:cNvSpPr>
          <p:nvPr>
            <p:ph type="sldNum" sz="quarter" idx="12"/>
          </p:nvPr>
        </p:nvSpPr>
        <p:spPr>
          <a:xfrm>
            <a:off x="8610600" y="6356350"/>
            <a:ext cx="2743200" cy="365125"/>
          </a:xfrm>
        </p:spPr>
        <p:txBody>
          <a:bodyPr/>
          <a:lstStyle/>
          <a:p>
            <a:fld id="{42CA46B6-5F9A-4495-8353-5354E1D0D351}" type="slidenum">
              <a:rPr lang="en-US" smtClean="0"/>
              <a:t>14</a:t>
            </a:fld>
            <a:endParaRPr lang="en-US" dirty="0"/>
          </a:p>
        </p:txBody>
      </p:sp>
      <p:sp>
        <p:nvSpPr>
          <p:cNvPr id="7" name="TextBox 6">
            <a:extLst>
              <a:ext uri="{FF2B5EF4-FFF2-40B4-BE49-F238E27FC236}">
                <a16:creationId xmlns:a16="http://schemas.microsoft.com/office/drawing/2014/main" id="{2A556CED-072E-1410-0F47-F9953E7D1AA9}"/>
              </a:ext>
            </a:extLst>
          </p:cNvPr>
          <p:cNvSpPr txBox="1"/>
          <p:nvPr/>
        </p:nvSpPr>
        <p:spPr>
          <a:xfrm>
            <a:off x="266310" y="4573632"/>
            <a:ext cx="5563380" cy="2031325"/>
          </a:xfrm>
          <a:prstGeom prst="rect">
            <a:avLst/>
          </a:prstGeom>
          <a:noFill/>
        </p:spPr>
        <p:txBody>
          <a:bodyPr wrap="square">
            <a:spAutoFit/>
          </a:bodyPr>
          <a:lstStyle/>
          <a:p>
            <a:pPr marL="342900" lvl="0" indent="-342900">
              <a:buFont typeface="Arial" panose="020B0604020202020204" pitchFamily="34" charset="0"/>
              <a:buChar char="•"/>
            </a:pPr>
            <a:r>
              <a:rPr lang="en-US" b="1" dirty="0"/>
              <a:t>The REF </a:t>
            </a:r>
            <a:r>
              <a:rPr lang="en-US" dirty="0"/>
              <a:t>: highest health burden,  an estimated 3,768 in-country premature deaths and 26,185 across all affected countries over the study period. </a:t>
            </a:r>
          </a:p>
          <a:p>
            <a:pPr marL="342900" lvl="0" indent="-342900">
              <a:buFont typeface="Arial" panose="020B0604020202020204" pitchFamily="34" charset="0"/>
              <a:buChar char="•"/>
            </a:pPr>
            <a:r>
              <a:rPr lang="en-US" dirty="0"/>
              <a:t>The COP30:  reduces to 2,764 and 18,287, respectively. </a:t>
            </a:r>
          </a:p>
          <a:p>
            <a:pPr marL="342900" lvl="0" indent="-342900">
              <a:buFont typeface="Arial" panose="020B0604020202020204" pitchFamily="34" charset="0"/>
              <a:buChar char="•"/>
            </a:pPr>
            <a:r>
              <a:rPr lang="en-US" dirty="0"/>
              <a:t>The CFP: lowest health impacts, 2,343 and 15,578 respectively.</a:t>
            </a:r>
            <a:endParaRPr lang="en-US" sz="1600" dirty="0"/>
          </a:p>
        </p:txBody>
      </p:sp>
      <p:sp>
        <p:nvSpPr>
          <p:cNvPr id="9" name="TextBox 8">
            <a:extLst>
              <a:ext uri="{FF2B5EF4-FFF2-40B4-BE49-F238E27FC236}">
                <a16:creationId xmlns:a16="http://schemas.microsoft.com/office/drawing/2014/main" id="{9114DC37-7B27-FFFA-EE09-0297E52C450C}"/>
              </a:ext>
            </a:extLst>
          </p:cNvPr>
          <p:cNvSpPr txBox="1"/>
          <p:nvPr/>
        </p:nvSpPr>
        <p:spPr>
          <a:xfrm>
            <a:off x="5829690" y="4573632"/>
            <a:ext cx="6096000" cy="1569660"/>
          </a:xfrm>
          <a:prstGeom prst="rect">
            <a:avLst/>
          </a:prstGeom>
          <a:noFill/>
        </p:spPr>
        <p:txBody>
          <a:bodyPr wrap="square">
            <a:spAutoFit/>
          </a:bodyPr>
          <a:lstStyle/>
          <a:p>
            <a:pPr marL="342900" lvl="0" indent="-342900">
              <a:buFont typeface="Arial" panose="020B0604020202020204" pitchFamily="34" charset="0"/>
              <a:buChar char="•"/>
            </a:pPr>
            <a:r>
              <a:rPr lang="en-US" sz="1600" b="1" dirty="0"/>
              <a:t>REF :</a:t>
            </a:r>
            <a:r>
              <a:rPr lang="en-US" sz="1600" dirty="0"/>
              <a:t> Highest YLL, at 118,000 years in-country and 819,034 years across all countries. </a:t>
            </a:r>
          </a:p>
          <a:p>
            <a:pPr marL="342900" indent="-342900">
              <a:buFont typeface="Arial" panose="020B0604020202020204" pitchFamily="34" charset="0"/>
              <a:buChar char="•"/>
            </a:pPr>
            <a:r>
              <a:rPr lang="en-US" sz="1600" b="1" dirty="0"/>
              <a:t>COP30 :</a:t>
            </a:r>
            <a:r>
              <a:rPr lang="en-US" sz="1600" dirty="0"/>
              <a:t> Intermediate impacts, with 86,253 years in-country and 569,529 years across all countries.</a:t>
            </a:r>
          </a:p>
          <a:p>
            <a:pPr marL="342900" lvl="0" indent="-342900">
              <a:buFont typeface="Arial" panose="020B0604020202020204" pitchFamily="34" charset="0"/>
              <a:buChar char="•"/>
            </a:pPr>
            <a:r>
              <a:rPr lang="en-US" sz="1600" b="1" dirty="0"/>
              <a:t>CFP :</a:t>
            </a:r>
            <a:r>
              <a:rPr lang="en-US" sz="1600" dirty="0"/>
              <a:t> Lowest YLL, at 72,605 years in-country and 481,987 years across all countries. </a:t>
            </a:r>
          </a:p>
        </p:txBody>
      </p:sp>
    </p:spTree>
    <p:extLst>
      <p:ext uri="{BB962C8B-B14F-4D97-AF65-F5344CB8AC3E}">
        <p14:creationId xmlns:p14="http://schemas.microsoft.com/office/powerpoint/2010/main" val="10073871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13D0A-0E41-E640-75B2-A683051D050A}"/>
              </a:ext>
            </a:extLst>
          </p:cNvPr>
          <p:cNvSpPr>
            <a:spLocks noGrp="1"/>
          </p:cNvSpPr>
          <p:nvPr>
            <p:ph type="title"/>
          </p:nvPr>
        </p:nvSpPr>
        <p:spPr>
          <a:xfrm>
            <a:off x="930803" y="189006"/>
            <a:ext cx="11060575" cy="984824"/>
          </a:xfrm>
          <a:solidFill>
            <a:schemeClr val="accent2">
              <a:lumMod val="20000"/>
              <a:lumOff val="80000"/>
            </a:schemeClr>
          </a:solidFill>
        </p:spPr>
        <p:txBody>
          <a:bodyPr>
            <a:noAutofit/>
          </a:bodyPr>
          <a:lstStyle/>
          <a:p>
            <a:r>
              <a:rPr lang="en-US" sz="2400" b="1" dirty="0">
                <a:latin typeface="+mn-lt"/>
              </a:rPr>
              <a:t>Integrated Evaluation of Thailand’s Net-Zero Pathway: </a:t>
            </a:r>
            <a:br>
              <a:rPr lang="en-US" sz="2400" b="1" dirty="0">
                <a:latin typeface="+mn-lt"/>
              </a:rPr>
            </a:br>
            <a:r>
              <a:rPr lang="en-US" sz="2400" dirty="0">
                <a:latin typeface="+mn-lt"/>
              </a:rPr>
              <a:t>Assessing Policy Impact, Economic Feasibility, Flexibility, and Implementation Readiness</a:t>
            </a:r>
            <a:endParaRPr lang="en-US" sz="2400" b="1" dirty="0">
              <a:latin typeface="+mn-lt"/>
            </a:endParaRPr>
          </a:p>
        </p:txBody>
      </p:sp>
      <p:graphicFrame>
        <p:nvGraphicFramePr>
          <p:cNvPr id="3" name="Table 2">
            <a:extLst>
              <a:ext uri="{FF2B5EF4-FFF2-40B4-BE49-F238E27FC236}">
                <a16:creationId xmlns:a16="http://schemas.microsoft.com/office/drawing/2014/main" id="{7C12552E-5194-4078-2266-5EEEE7A82226}"/>
              </a:ext>
            </a:extLst>
          </p:cNvPr>
          <p:cNvGraphicFramePr>
            <a:graphicFrameLocks noGrp="1"/>
          </p:cNvGraphicFramePr>
          <p:nvPr>
            <p:extLst>
              <p:ext uri="{D42A27DB-BD31-4B8C-83A1-F6EECF244321}">
                <p14:modId xmlns:p14="http://schemas.microsoft.com/office/powerpoint/2010/main" val="1040804587"/>
              </p:ext>
            </p:extLst>
          </p:nvPr>
        </p:nvGraphicFramePr>
        <p:xfrm>
          <a:off x="200626" y="1479090"/>
          <a:ext cx="11790752" cy="4572000"/>
        </p:xfrm>
        <a:graphic>
          <a:graphicData uri="http://schemas.openxmlformats.org/drawingml/2006/table">
            <a:tbl>
              <a:tblPr firstRow="1" bandRow="1">
                <a:tableStyleId>{5C22544A-7EE6-4342-B048-85BDC9FD1C3A}</a:tableStyleId>
              </a:tblPr>
              <a:tblGrid>
                <a:gridCol w="2688878">
                  <a:extLst>
                    <a:ext uri="{9D8B030D-6E8A-4147-A177-3AD203B41FA5}">
                      <a16:colId xmlns:a16="http://schemas.microsoft.com/office/drawing/2014/main" val="2202699249"/>
                    </a:ext>
                  </a:extLst>
                </a:gridCol>
                <a:gridCol w="2779776">
                  <a:extLst>
                    <a:ext uri="{9D8B030D-6E8A-4147-A177-3AD203B41FA5}">
                      <a16:colId xmlns:a16="http://schemas.microsoft.com/office/drawing/2014/main" val="3951060799"/>
                    </a:ext>
                  </a:extLst>
                </a:gridCol>
                <a:gridCol w="3560064">
                  <a:extLst>
                    <a:ext uri="{9D8B030D-6E8A-4147-A177-3AD203B41FA5}">
                      <a16:colId xmlns:a16="http://schemas.microsoft.com/office/drawing/2014/main" val="155580007"/>
                    </a:ext>
                  </a:extLst>
                </a:gridCol>
                <a:gridCol w="2762034">
                  <a:extLst>
                    <a:ext uri="{9D8B030D-6E8A-4147-A177-3AD203B41FA5}">
                      <a16:colId xmlns:a16="http://schemas.microsoft.com/office/drawing/2014/main" val="1019111132"/>
                    </a:ext>
                  </a:extLst>
                </a:gridCol>
              </a:tblGrid>
              <a:tr h="0">
                <a:tc>
                  <a:txBody>
                    <a:bodyPr/>
                    <a:lstStyle/>
                    <a:p>
                      <a:pPr marL="276225" marR="0" lvl="0" indent="-276225" algn="l" defTabSz="914400" rtl="0" eaLnBrk="1" fontAlgn="auto" latinLnBrk="0" hangingPunct="1">
                        <a:lnSpc>
                          <a:spcPct val="100000"/>
                        </a:lnSpc>
                        <a:spcBef>
                          <a:spcPts val="0"/>
                        </a:spcBef>
                        <a:spcAft>
                          <a:spcPts val="0"/>
                        </a:spcAft>
                        <a:buClrTx/>
                        <a:buSzTx/>
                        <a:buFont typeface="+mj-lt"/>
                        <a:buAutoNum type="arabicPeriod"/>
                        <a:tabLst/>
                        <a:defRPr/>
                      </a:pPr>
                      <a:r>
                        <a:rPr lang="en-US" sz="1800" b="1" dirty="0"/>
                        <a:t>Policy Effectiveness &amp; Emissions</a:t>
                      </a:r>
                    </a:p>
                  </a:txBody>
                  <a:tcPr/>
                </a:tc>
                <a:tc>
                  <a:txBody>
                    <a:bodyPr/>
                    <a:lstStyle/>
                    <a:p>
                      <a:pPr marL="266700" marR="0" lvl="0" indent="-266700" algn="l" defTabSz="914400" rtl="0" eaLnBrk="1" fontAlgn="auto" latinLnBrk="0" hangingPunct="1">
                        <a:lnSpc>
                          <a:spcPct val="100000"/>
                        </a:lnSpc>
                        <a:spcBef>
                          <a:spcPts val="0"/>
                        </a:spcBef>
                        <a:spcAft>
                          <a:spcPts val="0"/>
                        </a:spcAft>
                        <a:buClrTx/>
                        <a:buSzTx/>
                        <a:buFontTx/>
                        <a:buNone/>
                        <a:tabLst/>
                        <a:defRPr/>
                      </a:pPr>
                      <a:r>
                        <a:rPr lang="en-US" sz="1800" b="1" dirty="0"/>
                        <a:t>2.  Economic &amp; System Cost Evaluation</a:t>
                      </a:r>
                    </a:p>
                  </a:txBody>
                  <a:tcPr/>
                </a:tc>
                <a:tc>
                  <a:txBody>
                    <a:bodyPr/>
                    <a:lstStyle/>
                    <a:p>
                      <a:pPr marL="276225" marR="0" lvl="0" indent="-276225" algn="l" defTabSz="914400" rtl="0" eaLnBrk="1" fontAlgn="auto" latinLnBrk="0" hangingPunct="1">
                        <a:lnSpc>
                          <a:spcPct val="100000"/>
                        </a:lnSpc>
                        <a:spcBef>
                          <a:spcPts val="0"/>
                        </a:spcBef>
                        <a:spcAft>
                          <a:spcPts val="0"/>
                        </a:spcAft>
                        <a:buClrTx/>
                        <a:buSzTx/>
                        <a:buFontTx/>
                        <a:buNone/>
                        <a:tabLst/>
                        <a:defRPr/>
                      </a:pPr>
                      <a:r>
                        <a:rPr lang="en-US" sz="1800" b="1" dirty="0"/>
                        <a:t>3.  Flexibility &amp; Strategic Sequencing</a:t>
                      </a:r>
                    </a:p>
                  </a:txBody>
                  <a:tcPr/>
                </a:tc>
                <a:tc>
                  <a:txBody>
                    <a:bodyPr/>
                    <a:lstStyle/>
                    <a:p>
                      <a:pPr marL="276225" marR="0" lvl="0" indent="-276225" algn="l" defTabSz="914400" rtl="0" eaLnBrk="1" fontAlgn="auto" latinLnBrk="0" hangingPunct="1">
                        <a:lnSpc>
                          <a:spcPct val="100000"/>
                        </a:lnSpc>
                        <a:spcBef>
                          <a:spcPts val="0"/>
                        </a:spcBef>
                        <a:spcAft>
                          <a:spcPts val="0"/>
                        </a:spcAft>
                        <a:buClrTx/>
                        <a:buSzTx/>
                        <a:buFontTx/>
                        <a:buNone/>
                        <a:tabLst/>
                        <a:defRPr/>
                      </a:pPr>
                      <a:r>
                        <a:rPr lang="en-US" sz="1800" b="1" dirty="0"/>
                        <a:t>4.  Governance &amp; Capacity Building</a:t>
                      </a:r>
                    </a:p>
                  </a:txBody>
                  <a:tcPr/>
                </a:tc>
                <a:extLst>
                  <a:ext uri="{0D108BD9-81ED-4DB2-BD59-A6C34878D82A}">
                    <a16:rowId xmlns:a16="http://schemas.microsoft.com/office/drawing/2014/main" val="556961344"/>
                  </a:ext>
                </a:extLst>
              </a:tr>
              <a:tr h="1756866">
                <a:tc>
                  <a:txBody>
                    <a:bodyPr/>
                    <a:lstStyle/>
                    <a:p>
                      <a:pPr marL="276225" indent="-276225">
                        <a:buFont typeface="Arial" panose="020B0604020202020204" pitchFamily="34" charset="0"/>
                        <a:buChar char="•"/>
                        <a:tabLst/>
                      </a:pPr>
                      <a:r>
                        <a:rPr lang="en-US" sz="1800" b="1" dirty="0"/>
                        <a:t>Gap Analysis</a:t>
                      </a:r>
                      <a:r>
                        <a:rPr lang="en-US" sz="1800" b="0" dirty="0"/>
                        <a:t>: REF fails NDC3.0; COP30 &amp; CFP achieve emission factor of  0.05 &amp; 0.02 </a:t>
                      </a:r>
                      <a:r>
                        <a:rPr lang="en-US" sz="1800" b="0" dirty="0" err="1"/>
                        <a:t>kgCO</a:t>
                      </a:r>
                      <a:r>
                        <a:rPr lang="en-US" sz="1800" b="0" dirty="0"/>
                        <a:t>₂/kWh by 2050 (from 0.36 in 2023)</a:t>
                      </a:r>
                    </a:p>
                    <a:p>
                      <a:pPr marL="276225" indent="-276225">
                        <a:buFont typeface="Arial" panose="020B0604020202020204" pitchFamily="34" charset="0"/>
                        <a:buChar char="•"/>
                        <a:tabLst/>
                      </a:pPr>
                      <a:r>
                        <a:rPr lang="en-US" sz="1800" b="1" dirty="0"/>
                        <a:t>Sectoral Abatement Impact</a:t>
                      </a:r>
                      <a:r>
                        <a:rPr lang="en-US" sz="1800" b="0" dirty="0"/>
                        <a:t>: Electrification drives 50-60% of final energy; transport leads mitigation (~ 56-87% GHG reduction)</a:t>
                      </a:r>
                    </a:p>
                  </a:txBody>
                  <a:tcPr/>
                </a:tc>
                <a:tc>
                  <a:txBody>
                    <a:bodyPr/>
                    <a:lstStyle/>
                    <a:p>
                      <a:pPr marL="276225" indent="-276225">
                        <a:buFont typeface="Arial" panose="020B0604020202020204" pitchFamily="34" charset="0"/>
                        <a:buChar char="•"/>
                        <a:tabLst/>
                      </a:pPr>
                      <a:r>
                        <a:rPr lang="en-US" sz="1800" b="1" dirty="0"/>
                        <a:t>CAPEX vs. OPEX Trade-off:</a:t>
                      </a:r>
                      <a:r>
                        <a:rPr lang="en-US" sz="1800" b="0" dirty="0"/>
                        <a:t> from fossils OPEX to clean CAPEX (OPEX drops from $11.5B to $6.0B under CFP)</a:t>
                      </a:r>
                    </a:p>
                    <a:p>
                      <a:pPr marL="276225" indent="-276225">
                        <a:buFont typeface="Arial" panose="020B0604020202020204" pitchFamily="34" charset="0"/>
                        <a:buChar char="•"/>
                        <a:tabLst/>
                      </a:pPr>
                      <a:r>
                        <a:rPr lang="en-US" sz="1800" b="1" dirty="0"/>
                        <a:t>Generation Cost Trajectory (2050): </a:t>
                      </a:r>
                    </a:p>
                    <a:p>
                      <a:pPr marL="495300" lvl="1" indent="-217488">
                        <a:buFont typeface="System Font Regular"/>
                        <a:buChar char="-"/>
                        <a:tabLst/>
                      </a:pPr>
                      <a:r>
                        <a:rPr lang="en-US" sz="1800" b="0" dirty="0"/>
                        <a:t>REF: 1.8 THB/kWh (high fuel risk) </a:t>
                      </a:r>
                    </a:p>
                    <a:p>
                      <a:pPr marL="495300" lvl="1" indent="-217488">
                        <a:buFont typeface="System Font Regular"/>
                        <a:buChar char="-"/>
                        <a:tabLst/>
                      </a:pPr>
                      <a:r>
                        <a:rPr lang="en-US" sz="1800" b="0" dirty="0"/>
                        <a:t>COP30: 2.1 THB/kWh (balanced)</a:t>
                      </a:r>
                    </a:p>
                    <a:p>
                      <a:pPr marL="495300" lvl="1" indent="-217488">
                        <a:buFont typeface="System Font Regular"/>
                        <a:buChar char="-"/>
                        <a:tabLst/>
                      </a:pPr>
                      <a:r>
                        <a:rPr lang="en-US" sz="1800" b="0" dirty="0"/>
                        <a:t>CFP: 2.7 THB/kWh (high capital)</a:t>
                      </a:r>
                    </a:p>
                  </a:txBody>
                  <a:tcPr/>
                </a:tc>
                <a:tc>
                  <a:txBody>
                    <a:bodyPr/>
                    <a:lstStyle/>
                    <a:p>
                      <a:pPr marL="276225" indent="-276225">
                        <a:buFont typeface="Arial" panose="020B0604020202020204" pitchFamily="34" charset="0"/>
                        <a:buChar char="•"/>
                        <a:tabLst/>
                      </a:pPr>
                      <a:r>
                        <a:rPr lang="en-US" sz="1800" b="1" dirty="0"/>
                        <a:t>VRE  (solar and wind) share</a:t>
                      </a:r>
                      <a:r>
                        <a:rPr lang="th-TH" sz="1800" b="1" dirty="0"/>
                        <a:t> </a:t>
                      </a:r>
                      <a:r>
                        <a:rPr lang="en-US" sz="1800" b="1" dirty="0"/>
                        <a:t>of power generation rises </a:t>
                      </a:r>
                      <a:r>
                        <a:rPr lang="en-US" sz="1800" dirty="0"/>
                        <a:t>from 2.7% in 2023 to 36% (REF), 50.7% (COP30), and 57% (CFP) by 2050.</a:t>
                      </a:r>
                    </a:p>
                    <a:p>
                      <a:pPr marL="276225" indent="-276225">
                        <a:buFont typeface="Arial" panose="020B0604020202020204" pitchFamily="34" charset="0"/>
                        <a:buChar char="•"/>
                        <a:tabLst/>
                      </a:pPr>
                      <a:r>
                        <a:rPr lang="en-US" sz="1800" b="1" dirty="0"/>
                        <a:t>Higher climate ambition increases VRE curtailment</a:t>
                      </a:r>
                      <a:r>
                        <a:rPr lang="en-US" sz="1800" dirty="0"/>
                        <a:t>, particularly for wind, reaching around 26% in the CFP scenario.</a:t>
                      </a:r>
                    </a:p>
                    <a:p>
                      <a:pPr marL="276225" indent="-276225">
                        <a:buFont typeface="Arial" panose="020B0604020202020204" pitchFamily="34" charset="0"/>
                        <a:buChar char="•"/>
                        <a:tabLst/>
                      </a:pPr>
                      <a:r>
                        <a:rPr lang="en-US" sz="1800" b="1" dirty="0"/>
                        <a:t>3-Stage Investment Sequencing:</a:t>
                      </a:r>
                    </a:p>
                    <a:p>
                      <a:pPr marL="495300" lvl="1" indent="-217488">
                        <a:buFont typeface="System Font Regular"/>
                        <a:buChar char="-"/>
                        <a:tabLst/>
                      </a:pPr>
                      <a:r>
                        <a:rPr lang="en-US" sz="1800" b="0" dirty="0"/>
                        <a:t>2025–30: VRE &amp; grid Expansion </a:t>
                      </a:r>
                    </a:p>
                    <a:p>
                      <a:pPr marL="495300" lvl="1" indent="-217488">
                        <a:buFont typeface="System Font Regular"/>
                        <a:buChar char="-"/>
                        <a:tabLst/>
                      </a:pPr>
                      <a:r>
                        <a:rPr lang="en-US" sz="1800" b="0" dirty="0"/>
                        <a:t>2030–40: Firming &amp; storage</a:t>
                      </a:r>
                    </a:p>
                    <a:p>
                      <a:pPr marL="495300" lvl="1" indent="-217488">
                        <a:buFont typeface="System Font Regular"/>
                        <a:buChar char="-"/>
                        <a:tabLst/>
                      </a:pPr>
                      <a:r>
                        <a:rPr lang="en-US" sz="1800" b="0" dirty="0"/>
                        <a:t>2040–50: Deep decarbonization  </a:t>
                      </a:r>
                    </a:p>
                  </a:txBody>
                  <a:tcPr/>
                </a:tc>
                <a:tc>
                  <a:txBody>
                    <a:bodyPr/>
                    <a:lstStyle/>
                    <a:p>
                      <a:pPr marL="276225" indent="-276225">
                        <a:buFont typeface="Arial" panose="020B0604020202020204" pitchFamily="34" charset="0"/>
                        <a:buChar char="•"/>
                        <a:tabLst/>
                      </a:pPr>
                      <a:r>
                        <a:rPr lang="en-TH" sz="1800" b="1" kern="1200" dirty="0">
                          <a:solidFill>
                            <a:schemeClr val="dk1"/>
                          </a:solidFill>
                          <a:effectLst/>
                          <a:latin typeface="+mn-lt"/>
                          <a:ea typeface="+mn-ea"/>
                          <a:cs typeface="+mn-cs"/>
                        </a:rPr>
                        <a:t>Grid Adequacy &amp; Security: </a:t>
                      </a:r>
                      <a:r>
                        <a:rPr lang="en-US" sz="1800" b="0" kern="1200" dirty="0">
                          <a:solidFill>
                            <a:schemeClr val="dk1"/>
                          </a:solidFill>
                          <a:effectLst/>
                          <a:latin typeface="+mn-lt"/>
                          <a:ea typeface="+mn-ea"/>
                          <a:cs typeface="+mn-cs"/>
                        </a:rPr>
                        <a:t>Carbon pricing (USD 10–50/</a:t>
                      </a:r>
                      <a:r>
                        <a:rPr lang="en-US" sz="1800" b="0" kern="1200" dirty="0" err="1">
                          <a:solidFill>
                            <a:schemeClr val="dk1"/>
                          </a:solidFill>
                          <a:effectLst/>
                          <a:latin typeface="+mn-lt"/>
                          <a:ea typeface="+mn-ea"/>
                          <a:cs typeface="+mn-cs"/>
                        </a:rPr>
                        <a:t>tCO</a:t>
                      </a:r>
                      <a:r>
                        <a:rPr lang="en-US" sz="1800" b="0" kern="1200" dirty="0">
                          <a:solidFill>
                            <a:schemeClr val="dk1"/>
                          </a:solidFill>
                          <a:effectLst/>
                          <a:latin typeface="+mn-lt"/>
                          <a:ea typeface="+mn-ea"/>
                          <a:cs typeface="+mn-cs"/>
                        </a:rPr>
                        <a:t>₂) is supporting; mandates required for structural deployment</a:t>
                      </a:r>
                    </a:p>
                    <a:p>
                      <a:pPr marL="276225" indent="-276225">
                        <a:buFont typeface="Arial" panose="020B0604020202020204" pitchFamily="34" charset="0"/>
                        <a:buChar char="•"/>
                        <a:tabLst/>
                      </a:pPr>
                      <a:r>
                        <a:rPr lang="en-US" sz="1800" b="1" dirty="0"/>
                        <a:t>Capacity &amp; Regulatory Readiness</a:t>
                      </a:r>
                      <a:r>
                        <a:rPr lang="en-US" sz="1800" b="0" dirty="0"/>
                        <a:t>: CFP &amp; SMR/CCS pathways require </a:t>
                      </a:r>
                      <a:r>
                        <a:rPr lang="en-TH" sz="1800" b="0" kern="1200" dirty="0">
                          <a:solidFill>
                            <a:schemeClr val="dk1"/>
                          </a:solidFill>
                          <a:effectLst/>
                          <a:latin typeface="+mn-lt"/>
                          <a:ea typeface="+mn-ea"/>
                          <a:cs typeface="+mn-cs"/>
                        </a:rPr>
                        <a:t>early regulatory preparedness,</a:t>
                      </a:r>
                      <a:r>
                        <a:rPr lang="en-TH" sz="1800" b="0" dirty="0">
                          <a:effectLst/>
                        </a:rPr>
                        <a:t> </a:t>
                      </a:r>
                      <a:r>
                        <a:rPr lang="en-TH" sz="1800" b="0" kern="1200" dirty="0">
                          <a:solidFill>
                            <a:schemeClr val="dk1"/>
                          </a:solidFill>
                          <a:effectLst/>
                          <a:latin typeface="+mn-lt"/>
                          <a:ea typeface="+mn-ea"/>
                          <a:cs typeface="+mn-cs"/>
                        </a:rPr>
                        <a:t>IAEA SSG-16 alignment, &amp; skills.</a:t>
                      </a:r>
                      <a:r>
                        <a:rPr lang="en-TH" sz="1800" b="0" dirty="0">
                          <a:effectLst/>
                        </a:rPr>
                        <a:t> </a:t>
                      </a:r>
                      <a:endParaRPr lang="en-US" sz="1800" b="0" dirty="0"/>
                    </a:p>
                  </a:txBody>
                  <a:tcPr/>
                </a:tc>
                <a:extLst>
                  <a:ext uri="{0D108BD9-81ED-4DB2-BD59-A6C34878D82A}">
                    <a16:rowId xmlns:a16="http://schemas.microsoft.com/office/drawing/2014/main" val="3472060211"/>
                  </a:ext>
                </a:extLst>
              </a:tr>
            </a:tbl>
          </a:graphicData>
        </a:graphic>
      </p:graphicFrame>
      <p:sp>
        <p:nvSpPr>
          <p:cNvPr id="4" name="Slide Number Placeholder 7">
            <a:extLst>
              <a:ext uri="{FF2B5EF4-FFF2-40B4-BE49-F238E27FC236}">
                <a16:creationId xmlns:a16="http://schemas.microsoft.com/office/drawing/2014/main" id="{B94A53B9-B67B-4E9E-5CDE-919045DE85E8}"/>
              </a:ext>
            </a:extLst>
          </p:cNvPr>
          <p:cNvSpPr>
            <a:spLocks noGrp="1"/>
          </p:cNvSpPr>
          <p:nvPr>
            <p:ph type="sldNum" sz="quarter" idx="12"/>
          </p:nvPr>
        </p:nvSpPr>
        <p:spPr>
          <a:xfrm>
            <a:off x="8610600" y="6356350"/>
            <a:ext cx="2743200" cy="365125"/>
          </a:xfrm>
        </p:spPr>
        <p:txBody>
          <a:bodyPr/>
          <a:lstStyle/>
          <a:p>
            <a:fld id="{42CA46B6-5F9A-4495-8353-5354E1D0D351}" type="slidenum">
              <a:rPr lang="en-US" smtClean="0"/>
              <a:t>15</a:t>
            </a:fld>
            <a:endParaRPr lang="en-US" dirty="0"/>
          </a:p>
        </p:txBody>
      </p:sp>
    </p:spTree>
    <p:extLst>
      <p:ext uri="{BB962C8B-B14F-4D97-AF65-F5344CB8AC3E}">
        <p14:creationId xmlns:p14="http://schemas.microsoft.com/office/powerpoint/2010/main" val="970837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30701F-A160-3BC3-5707-96CF091866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85425F-4702-4AE8-5B12-5C0B94EADA88}"/>
              </a:ext>
            </a:extLst>
          </p:cNvPr>
          <p:cNvSpPr>
            <a:spLocks noGrp="1"/>
          </p:cNvSpPr>
          <p:nvPr>
            <p:ph type="title"/>
          </p:nvPr>
        </p:nvSpPr>
        <p:spPr>
          <a:xfrm>
            <a:off x="1093529" y="429626"/>
            <a:ext cx="10869871" cy="506745"/>
          </a:xfrm>
          <a:solidFill>
            <a:schemeClr val="accent2">
              <a:lumMod val="20000"/>
              <a:lumOff val="80000"/>
            </a:schemeClr>
          </a:solidFill>
        </p:spPr>
        <p:txBody>
          <a:bodyPr>
            <a:normAutofit fontScale="90000"/>
          </a:bodyPr>
          <a:lstStyle/>
          <a:p>
            <a:r>
              <a:rPr lang="en-US" sz="3600" b="1" dirty="0">
                <a:latin typeface="+mn-lt"/>
              </a:rPr>
              <a:t>Summary of Findings</a:t>
            </a:r>
          </a:p>
        </p:txBody>
      </p:sp>
      <p:sp>
        <p:nvSpPr>
          <p:cNvPr id="3" name="Content Placeholder 2">
            <a:extLst>
              <a:ext uri="{FF2B5EF4-FFF2-40B4-BE49-F238E27FC236}">
                <a16:creationId xmlns:a16="http://schemas.microsoft.com/office/drawing/2014/main" id="{A10A6A20-1602-2757-C009-86FE926767CF}"/>
              </a:ext>
            </a:extLst>
          </p:cNvPr>
          <p:cNvSpPr>
            <a:spLocks noGrp="1"/>
          </p:cNvSpPr>
          <p:nvPr>
            <p:ph idx="1"/>
          </p:nvPr>
        </p:nvSpPr>
        <p:spPr>
          <a:xfrm>
            <a:off x="134112" y="1072897"/>
            <a:ext cx="11829288" cy="5785104"/>
          </a:xfrm>
        </p:spPr>
        <p:txBody>
          <a:bodyPr>
            <a:noAutofit/>
          </a:bodyPr>
          <a:lstStyle/>
          <a:p>
            <a:pPr marL="463550" indent="-233363">
              <a:lnSpc>
                <a:spcPct val="80000"/>
              </a:lnSpc>
              <a:buNone/>
            </a:pPr>
            <a:r>
              <a:rPr lang="en-US" sz="1600" dirty="0"/>
              <a:t>1. </a:t>
            </a:r>
            <a:r>
              <a:rPr lang="en-US" sz="1700" b="1" dirty="0"/>
              <a:t>Structural Pillars &amp; Sectoral Mitigation</a:t>
            </a:r>
          </a:p>
          <a:p>
            <a:pPr marL="714375" lvl="2" indent="-265113">
              <a:lnSpc>
                <a:spcPct val="80000"/>
              </a:lnSpc>
            </a:pPr>
            <a:r>
              <a:rPr lang="en-US" sz="1700" b="1" dirty="0"/>
              <a:t>Power Sector Decarbonization</a:t>
            </a:r>
            <a:r>
              <a:rPr lang="en-US" sz="1700" dirty="0"/>
              <a:t>: Power accounts for ~36% of energy emissions; achieving near-zero intensity is critical for economy-wide decarbonization</a:t>
            </a:r>
          </a:p>
          <a:p>
            <a:pPr marL="714375" lvl="2" indent="-265113">
              <a:lnSpc>
                <a:spcPct val="80000"/>
              </a:lnSpc>
            </a:pPr>
            <a:r>
              <a:rPr lang="en-US" sz="1700" b="1" dirty="0"/>
              <a:t>Electrification as Main Engine</a:t>
            </a:r>
            <a:r>
              <a:rPr lang="en-US" sz="1700" dirty="0"/>
              <a:t>: Electricity rises to 50–60% of final energy by 2050</a:t>
            </a:r>
          </a:p>
          <a:p>
            <a:pPr marL="714375" lvl="2" indent="-265113">
              <a:lnSpc>
                <a:spcPct val="80000"/>
              </a:lnSpc>
            </a:pPr>
            <a:r>
              <a:rPr lang="en-US" sz="1700" b="1" dirty="0"/>
              <a:t>Sectoral Drivers</a:t>
            </a:r>
            <a:r>
              <a:rPr lang="en-US" sz="1700" dirty="0"/>
              <a:t>: Transport achieves the highest reductions via EVs/modal shifts followed by industry via H2 and electrification and buildings via efficiency standards</a:t>
            </a:r>
          </a:p>
          <a:p>
            <a:pPr marL="463550" indent="-233363">
              <a:lnSpc>
                <a:spcPct val="80000"/>
              </a:lnSpc>
              <a:buNone/>
            </a:pPr>
            <a:r>
              <a:rPr lang="en-US" sz="1700" dirty="0"/>
              <a:t>2. </a:t>
            </a:r>
            <a:r>
              <a:rPr lang="en-US" sz="1700" b="1" dirty="0"/>
              <a:t>Pathway Dynamics &amp; Cost Trade-Offs </a:t>
            </a:r>
          </a:p>
          <a:p>
            <a:pPr marL="714375" lvl="1" indent="-265113">
              <a:lnSpc>
                <a:spcPct val="80000"/>
              </a:lnSpc>
            </a:pPr>
            <a:r>
              <a:rPr lang="en-US" sz="1700" b="1" dirty="0"/>
              <a:t>Strategic Pathways</a:t>
            </a:r>
            <a:r>
              <a:rPr lang="en-US" sz="1700" dirty="0"/>
              <a:t>:</a:t>
            </a:r>
          </a:p>
          <a:p>
            <a:pPr marL="920750" lvl="4" indent="-206375">
              <a:lnSpc>
                <a:spcPct val="80000"/>
              </a:lnSpc>
              <a:buFont typeface="System Font Regular"/>
              <a:buChar char="-"/>
            </a:pPr>
            <a:r>
              <a:rPr lang="en-US" sz="1700" dirty="0"/>
              <a:t>REF: Minimizes near-term investment but fails NDC3.0 &amp; Net-Zero targets.</a:t>
            </a:r>
          </a:p>
          <a:p>
            <a:pPr marL="920750" lvl="4" indent="-206375">
              <a:lnSpc>
                <a:spcPct val="80000"/>
              </a:lnSpc>
              <a:buFont typeface="System Font Regular"/>
              <a:buChar char="-"/>
            </a:pPr>
            <a:r>
              <a:rPr lang="en-US" sz="1700" dirty="0"/>
              <a:t>COP30: Balances VRE, coal phase-out, storage, and CCS to cut power emissions ~70%</a:t>
            </a:r>
          </a:p>
          <a:p>
            <a:pPr marL="920750" lvl="4" indent="-206375">
              <a:lnSpc>
                <a:spcPct val="80000"/>
              </a:lnSpc>
              <a:buFont typeface="System Font Regular"/>
              <a:buChar char="-"/>
            </a:pPr>
            <a:r>
              <a:rPr lang="en-US" sz="1700" dirty="0"/>
              <a:t>CFP: Relies on Solar–Storage–SMR architecture for near-zero emissions </a:t>
            </a:r>
          </a:p>
          <a:p>
            <a:pPr marL="714375" lvl="2" indent="-265113">
              <a:lnSpc>
                <a:spcPct val="80000"/>
              </a:lnSpc>
            </a:pPr>
            <a:r>
              <a:rPr lang="en-US" sz="1700" b="1" dirty="0"/>
              <a:t>CAPEX/OPEX Trade-Off: </a:t>
            </a:r>
            <a:r>
              <a:rPr lang="en-US" sz="1700" dirty="0"/>
              <a:t>Higher ambition increases upfront capital but significantly reduces long-term fossil fuel expenditure and energy price volatility</a:t>
            </a:r>
          </a:p>
          <a:p>
            <a:pPr marL="463550" indent="-233363">
              <a:lnSpc>
                <a:spcPct val="80000"/>
              </a:lnSpc>
              <a:buNone/>
            </a:pPr>
            <a:r>
              <a:rPr lang="en-US" sz="1700" b="1" dirty="0"/>
              <a:t>3. Strategic Investment Sequencing &amp; Policy Signals</a:t>
            </a:r>
          </a:p>
          <a:p>
            <a:pPr marL="714375" indent="-311150">
              <a:lnSpc>
                <a:spcPct val="80000"/>
              </a:lnSpc>
            </a:pPr>
            <a:r>
              <a:rPr lang="en-US" sz="1700" b="1" dirty="0"/>
              <a:t>Three-Stage Capital Allocation:</a:t>
            </a:r>
          </a:p>
          <a:p>
            <a:pPr marL="900113" lvl="2" indent="-231775">
              <a:lnSpc>
                <a:spcPct val="80000"/>
              </a:lnSpc>
              <a:buFont typeface="System Font Regular"/>
              <a:buChar char="-"/>
            </a:pPr>
            <a:r>
              <a:rPr lang="en-US" sz="1700" dirty="0"/>
              <a:t>2025–2030: Accelerated VRE deployment and transmission grid readiness.</a:t>
            </a:r>
          </a:p>
          <a:p>
            <a:pPr marL="900113" lvl="2" indent="-231775">
              <a:lnSpc>
                <a:spcPct val="80000"/>
              </a:lnSpc>
              <a:buFont typeface="System Font Regular"/>
              <a:buChar char="-"/>
            </a:pPr>
            <a:r>
              <a:rPr lang="en-US" sz="1700" dirty="0"/>
              <a:t>2030–2040: Flexibility resources, long-duration storage, and firming capacity.</a:t>
            </a:r>
          </a:p>
          <a:p>
            <a:pPr marL="900113" lvl="2" indent="-231775">
              <a:lnSpc>
                <a:spcPct val="80000"/>
              </a:lnSpc>
              <a:buFont typeface="System Font Regular"/>
              <a:buChar char="-"/>
            </a:pPr>
            <a:r>
              <a:rPr lang="en-US" sz="1700" dirty="0"/>
              <a:t>2040–2050: Deep decarbonization via firm clean technology deployment (SMRs/CCS).</a:t>
            </a:r>
          </a:p>
          <a:p>
            <a:pPr marL="714375" indent="-265113">
              <a:lnSpc>
                <a:spcPct val="80000"/>
              </a:lnSpc>
            </a:pPr>
            <a:r>
              <a:rPr lang="en-US" sz="1700" b="1" dirty="0"/>
              <a:t>Firm Capacity &amp; Carbon Pricing: </a:t>
            </a:r>
            <a:r>
              <a:rPr lang="en-US" sz="1700" dirty="0"/>
              <a:t>Firm low-carbon capacity (SMRs/CCS) is essential for grid adequacy at high VRE levels. Carbon pricing (USD 10–50/</a:t>
            </a:r>
            <a:r>
              <a:rPr lang="en-US" sz="1700" dirty="0" err="1"/>
              <a:t>tCO</a:t>
            </a:r>
            <a:r>
              <a:rPr lang="en-US" sz="1700" dirty="0"/>
              <a:t>₂) acts as a supporting signal but cannot trigger structural shifts on its own without clear mandates</a:t>
            </a:r>
          </a:p>
        </p:txBody>
      </p:sp>
      <p:sp>
        <p:nvSpPr>
          <p:cNvPr id="4" name="Slide Number Placeholder 3">
            <a:extLst>
              <a:ext uri="{FF2B5EF4-FFF2-40B4-BE49-F238E27FC236}">
                <a16:creationId xmlns:a16="http://schemas.microsoft.com/office/drawing/2014/main" id="{C8A4FFF0-7BF5-76D4-646E-AFF0AEAD0315}"/>
              </a:ext>
            </a:extLst>
          </p:cNvPr>
          <p:cNvSpPr>
            <a:spLocks noGrp="1"/>
          </p:cNvSpPr>
          <p:nvPr>
            <p:ph type="sldNum" sz="quarter" idx="12"/>
          </p:nvPr>
        </p:nvSpPr>
        <p:spPr>
          <a:xfrm>
            <a:off x="8610600" y="6356350"/>
            <a:ext cx="2743200" cy="365125"/>
          </a:xfrm>
        </p:spPr>
        <p:txBody>
          <a:bodyPr/>
          <a:lstStyle/>
          <a:p>
            <a:fld id="{42CA46B6-5F9A-4495-8353-5354E1D0D351}" type="slidenum">
              <a:rPr lang="en-US" smtClean="0"/>
              <a:t>16</a:t>
            </a:fld>
            <a:endParaRPr lang="en-US" dirty="0"/>
          </a:p>
        </p:txBody>
      </p:sp>
    </p:spTree>
    <p:extLst>
      <p:ext uri="{BB962C8B-B14F-4D97-AF65-F5344CB8AC3E}">
        <p14:creationId xmlns:p14="http://schemas.microsoft.com/office/powerpoint/2010/main" val="13524032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78FD4-F0A6-62A8-AD94-26F17F345344}"/>
              </a:ext>
            </a:extLst>
          </p:cNvPr>
          <p:cNvSpPr>
            <a:spLocks noGrp="1"/>
          </p:cNvSpPr>
          <p:nvPr>
            <p:ph type="title"/>
          </p:nvPr>
        </p:nvSpPr>
        <p:spPr>
          <a:xfrm>
            <a:off x="1057656" y="45720"/>
            <a:ext cx="10744200" cy="1325563"/>
          </a:xfrm>
          <a:solidFill>
            <a:schemeClr val="accent2">
              <a:lumMod val="20000"/>
              <a:lumOff val="80000"/>
            </a:schemeClr>
          </a:solidFill>
        </p:spPr>
        <p:txBody>
          <a:bodyPr>
            <a:normAutofit/>
          </a:bodyPr>
          <a:lstStyle/>
          <a:p>
            <a:r>
              <a:rPr lang="en-US" sz="3200" b="1" dirty="0">
                <a:latin typeface="+mn-lt"/>
              </a:rPr>
              <a:t>Operationalizing Evaluation: </a:t>
            </a:r>
            <a:r>
              <a:rPr lang="en-US" sz="3200" dirty="0">
                <a:latin typeface="+mn-lt"/>
              </a:rPr>
              <a:t>Key Priorities for Impact, Process, and Governance Evaluators</a:t>
            </a:r>
          </a:p>
        </p:txBody>
      </p:sp>
      <p:sp>
        <p:nvSpPr>
          <p:cNvPr id="3" name="Content Placeholder 2">
            <a:extLst>
              <a:ext uri="{FF2B5EF4-FFF2-40B4-BE49-F238E27FC236}">
                <a16:creationId xmlns:a16="http://schemas.microsoft.com/office/drawing/2014/main" id="{D5BDDDD7-0F0A-4EC2-29DB-423A8E6D6C24}"/>
              </a:ext>
            </a:extLst>
          </p:cNvPr>
          <p:cNvSpPr>
            <a:spLocks noGrp="1"/>
          </p:cNvSpPr>
          <p:nvPr>
            <p:ph idx="1"/>
          </p:nvPr>
        </p:nvSpPr>
        <p:spPr>
          <a:xfrm>
            <a:off x="329184" y="1325562"/>
            <a:ext cx="11472672" cy="5367845"/>
          </a:xfrm>
        </p:spPr>
        <p:txBody>
          <a:bodyPr>
            <a:normAutofit/>
          </a:bodyPr>
          <a:lstStyle/>
          <a:p>
            <a:pPr marL="0" indent="0">
              <a:lnSpc>
                <a:spcPct val="120000"/>
              </a:lnSpc>
              <a:buNone/>
            </a:pPr>
            <a:r>
              <a:rPr lang="en-US" sz="2000" b="1" dirty="0"/>
              <a:t>Evaluation as a Strategic Principle for Net-Zero Execution</a:t>
            </a:r>
            <a:endParaRPr lang="en-US" sz="2000" dirty="0"/>
          </a:p>
          <a:p>
            <a:pPr>
              <a:lnSpc>
                <a:spcPct val="120000"/>
              </a:lnSpc>
            </a:pPr>
            <a:r>
              <a:rPr lang="en-US" sz="2000" b="1" dirty="0"/>
              <a:t>Impact Evaluation (Verifying Outcomes):</a:t>
            </a:r>
            <a:r>
              <a:rPr lang="en-US" sz="2000" dirty="0"/>
              <a:t> Evaluators must establish high-frequency M&amp;V protocols to track actual cross-sector carbon abatement – verifying whether EV adoption and industrial fuel-switching hit modeled targets while monitoring real consumer tariff impacts and health co-benefits from coal phase-out.</a:t>
            </a:r>
          </a:p>
          <a:p>
            <a:pPr>
              <a:lnSpc>
                <a:spcPct val="120000"/>
              </a:lnSpc>
            </a:pPr>
            <a:r>
              <a:rPr lang="en-US" sz="2000" b="1" dirty="0"/>
              <a:t>Process Evaluation (Auditing Delivery): </a:t>
            </a:r>
            <a:r>
              <a:rPr lang="en-US" sz="2000" dirty="0"/>
              <a:t>Evaluators must continuously audit execution bottlenecks – tracking institutional readiness milestones (e.g., IAEA SSG-16 regulatory alignment for SMRs), monitoring transmission grid schedules to manage VRE curtailment, and verifying that carbon pricing operates in synergy with regulatory mandates.</a:t>
            </a:r>
          </a:p>
          <a:p>
            <a:pPr>
              <a:lnSpc>
                <a:spcPct val="120000"/>
              </a:lnSpc>
            </a:pPr>
            <a:r>
              <a:rPr lang="en-US" sz="2000" b="1" dirty="0"/>
              <a:t>Adaptive Governance (Dynamic Feedback): </a:t>
            </a:r>
            <a:r>
              <a:rPr lang="en-US" sz="2000" dirty="0"/>
              <a:t>Evaluation must evolve from static reporting into an active feedback loop that dynamically updates PDP, de-risks private capital, and keeps Thailand's 3-stage investment sequencing on track through 2050.</a:t>
            </a:r>
            <a:endParaRPr lang="en-US" sz="2000" b="1" dirty="0"/>
          </a:p>
          <a:p>
            <a:pPr marL="0" indent="0">
              <a:lnSpc>
                <a:spcPct val="120000"/>
              </a:lnSpc>
              <a:buNone/>
            </a:pPr>
            <a:r>
              <a:rPr lang="en-US" sz="2000" b="1" dirty="0"/>
              <a:t>Key Message: </a:t>
            </a:r>
            <a:r>
              <a:rPr lang="en-US" sz="2000" dirty="0"/>
              <a:t>Evaluators are essential governance partners – using real-time impact metrics and process audits to transform Net-Zero modeling pathways into verifiable, on-budget implementation</a:t>
            </a:r>
          </a:p>
        </p:txBody>
      </p:sp>
      <p:sp>
        <p:nvSpPr>
          <p:cNvPr id="4" name="Slide Number Placeholder 3">
            <a:extLst>
              <a:ext uri="{FF2B5EF4-FFF2-40B4-BE49-F238E27FC236}">
                <a16:creationId xmlns:a16="http://schemas.microsoft.com/office/drawing/2014/main" id="{58F41EBA-3802-F209-1012-B57454DA86E1}"/>
              </a:ext>
            </a:extLst>
          </p:cNvPr>
          <p:cNvSpPr>
            <a:spLocks noGrp="1"/>
          </p:cNvSpPr>
          <p:nvPr>
            <p:ph type="sldNum" sz="quarter" idx="12"/>
          </p:nvPr>
        </p:nvSpPr>
        <p:spPr>
          <a:xfrm>
            <a:off x="8610600" y="6356350"/>
            <a:ext cx="2743200" cy="365125"/>
          </a:xfrm>
        </p:spPr>
        <p:txBody>
          <a:bodyPr/>
          <a:lstStyle/>
          <a:p>
            <a:fld id="{42CA46B6-5F9A-4495-8353-5354E1D0D351}" type="slidenum">
              <a:rPr lang="en-US" smtClean="0"/>
              <a:t>17</a:t>
            </a:fld>
            <a:endParaRPr lang="en-US" dirty="0"/>
          </a:p>
        </p:txBody>
      </p:sp>
    </p:spTree>
    <p:extLst>
      <p:ext uri="{BB962C8B-B14F-4D97-AF65-F5344CB8AC3E}">
        <p14:creationId xmlns:p14="http://schemas.microsoft.com/office/powerpoint/2010/main" val="23524806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5E4091-2BAC-5528-D7FF-2B18ACF896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72425D-250F-6042-B886-DFC1323BDBDB}"/>
              </a:ext>
            </a:extLst>
          </p:cNvPr>
          <p:cNvSpPr>
            <a:spLocks noGrp="1"/>
          </p:cNvSpPr>
          <p:nvPr>
            <p:ph type="title"/>
          </p:nvPr>
        </p:nvSpPr>
        <p:spPr>
          <a:xfrm>
            <a:off x="1048512" y="417879"/>
            <a:ext cx="10665478" cy="506745"/>
          </a:xfrm>
          <a:solidFill>
            <a:schemeClr val="accent2">
              <a:lumMod val="20000"/>
              <a:lumOff val="80000"/>
            </a:schemeClr>
          </a:solidFill>
        </p:spPr>
        <p:txBody>
          <a:bodyPr>
            <a:normAutofit fontScale="90000"/>
          </a:bodyPr>
          <a:lstStyle/>
          <a:p>
            <a:r>
              <a:rPr lang="en-US" sz="3600" b="1" dirty="0">
                <a:latin typeface="+mn-lt"/>
              </a:rPr>
              <a:t>Strategic Principles for Net-Zero Transition</a:t>
            </a:r>
            <a:endParaRPr lang="en-US" sz="3600" dirty="0">
              <a:latin typeface="+mn-lt"/>
            </a:endParaRPr>
          </a:p>
        </p:txBody>
      </p:sp>
      <p:sp>
        <p:nvSpPr>
          <p:cNvPr id="3" name="Content Placeholder 2">
            <a:extLst>
              <a:ext uri="{FF2B5EF4-FFF2-40B4-BE49-F238E27FC236}">
                <a16:creationId xmlns:a16="http://schemas.microsoft.com/office/drawing/2014/main" id="{DE2506B0-1DE8-8828-F7A3-9FA7B111F98A}"/>
              </a:ext>
            </a:extLst>
          </p:cNvPr>
          <p:cNvSpPr>
            <a:spLocks noGrp="1"/>
          </p:cNvSpPr>
          <p:nvPr>
            <p:ph idx="1"/>
          </p:nvPr>
        </p:nvSpPr>
        <p:spPr>
          <a:xfrm>
            <a:off x="385490" y="1268715"/>
            <a:ext cx="11115630" cy="5376560"/>
          </a:xfrm>
        </p:spPr>
        <p:txBody>
          <a:bodyPr>
            <a:noAutofit/>
          </a:bodyPr>
          <a:lstStyle/>
          <a:p>
            <a:pPr marL="457200" lvl="1" indent="-457200">
              <a:buNone/>
            </a:pPr>
            <a:r>
              <a:rPr lang="en-US" b="1" dirty="0"/>
              <a:t>Five strategic principles emerge:</a:t>
            </a:r>
            <a:endParaRPr lang="th-TH" b="1" dirty="0"/>
          </a:p>
          <a:p>
            <a:pPr marL="457200" lvl="1" indent="-457200">
              <a:buFont typeface="+mj-lt"/>
              <a:buAutoNum type="arabicPeriod"/>
            </a:pPr>
            <a:r>
              <a:rPr lang="en-US" b="1" dirty="0"/>
              <a:t>Electrification as the backbone of mitigation: </a:t>
            </a:r>
            <a:r>
              <a:rPr lang="en-US" sz="2200" dirty="0"/>
              <a:t>Power-sector decarbonization supports economy-wide emissions reductions, but clean electricity must expand alongside electrification to avoid upstream emissions and trade risks.</a:t>
            </a:r>
            <a:endParaRPr lang="th-TH" sz="2200" dirty="0"/>
          </a:p>
          <a:p>
            <a:pPr marL="457200" lvl="1" indent="-457200">
              <a:buFont typeface="+mj-lt"/>
              <a:buAutoNum type="arabicPeriod"/>
            </a:pPr>
            <a:r>
              <a:rPr lang="en-US" b="1" dirty="0"/>
              <a:t>Integrated planning across PDP–AEDP–EEP: </a:t>
            </a:r>
            <a:r>
              <a:rPr lang="en-US" sz="2200" dirty="0"/>
              <a:t>Coordinated sector-coupled planning aligns electrification, generation, grids, and flexibility while reducing stranded assets and system imbalances.</a:t>
            </a:r>
            <a:endParaRPr lang="th-TH" sz="2200" b="1" dirty="0"/>
          </a:p>
          <a:p>
            <a:pPr marL="457200" lvl="1" indent="-457200">
              <a:buFont typeface="+mj-lt"/>
              <a:buAutoNum type="arabicPeriod"/>
            </a:pPr>
            <a:r>
              <a:rPr lang="en-US" b="1" dirty="0"/>
              <a:t>Early infrastructure investment reduces long-term costs: </a:t>
            </a:r>
            <a:r>
              <a:rPr lang="en-US" sz="2200" dirty="0"/>
              <a:t>Early infrastructure investment reduces transition costs and system risks while improving power-system resilience.</a:t>
            </a:r>
          </a:p>
          <a:p>
            <a:pPr marL="457200" lvl="1" indent="-457200">
              <a:buFont typeface="+mj-lt"/>
              <a:buAutoNum type="arabicPeriod"/>
            </a:pPr>
            <a:r>
              <a:rPr lang="en-US" b="1" dirty="0"/>
              <a:t>Renewable scale-up requires regulatory reform: </a:t>
            </a:r>
            <a:r>
              <a:rPr lang="en-US" sz="2200" dirty="0"/>
              <a:t>Reforming the single-buyer framework and market design is essential to unlock prosumers, demand response, distributed storage, and large-scale private investment.</a:t>
            </a:r>
            <a:endParaRPr lang="th-TH" sz="2200" b="1" dirty="0"/>
          </a:p>
          <a:p>
            <a:pPr marL="457200" lvl="1" indent="-457200">
              <a:buFont typeface="+mj-lt"/>
              <a:buAutoNum type="arabicPeriod"/>
            </a:pPr>
            <a:r>
              <a:rPr lang="en-US" b="1" dirty="0"/>
              <a:t>Carbon pricing as a complementary policy instrument: </a:t>
            </a:r>
            <a:r>
              <a:rPr lang="en-US" sz="2200" dirty="0"/>
              <a:t>Carbon pricing can support emissions reductions, but must be combined with emissions limits, technology policies, and infrastructure planning to achieve Thailand’s NDC and net-zero targets.</a:t>
            </a:r>
          </a:p>
          <a:p>
            <a:pPr marL="457200" lvl="1" indent="-457200">
              <a:buFont typeface="+mj-lt"/>
              <a:buAutoNum type="arabicPeriod"/>
            </a:pPr>
            <a:endParaRPr lang="en-US" dirty="0"/>
          </a:p>
        </p:txBody>
      </p:sp>
      <p:sp>
        <p:nvSpPr>
          <p:cNvPr id="4" name="Slide Number Placeholder 3">
            <a:extLst>
              <a:ext uri="{FF2B5EF4-FFF2-40B4-BE49-F238E27FC236}">
                <a16:creationId xmlns:a16="http://schemas.microsoft.com/office/drawing/2014/main" id="{339D8EF1-FD6F-E3F4-D4A3-9268228D5E30}"/>
              </a:ext>
            </a:extLst>
          </p:cNvPr>
          <p:cNvSpPr>
            <a:spLocks noGrp="1"/>
          </p:cNvSpPr>
          <p:nvPr>
            <p:ph type="sldNum" sz="quarter" idx="12"/>
          </p:nvPr>
        </p:nvSpPr>
        <p:spPr>
          <a:xfrm>
            <a:off x="8610600" y="6356350"/>
            <a:ext cx="2743200" cy="365125"/>
          </a:xfrm>
        </p:spPr>
        <p:txBody>
          <a:bodyPr/>
          <a:lstStyle/>
          <a:p>
            <a:fld id="{42CA46B6-5F9A-4495-8353-5354E1D0D351}" type="slidenum">
              <a:rPr lang="en-US" smtClean="0"/>
              <a:t>18</a:t>
            </a:fld>
            <a:endParaRPr lang="en-US" dirty="0"/>
          </a:p>
        </p:txBody>
      </p:sp>
    </p:spTree>
    <p:extLst>
      <p:ext uri="{BB962C8B-B14F-4D97-AF65-F5344CB8AC3E}">
        <p14:creationId xmlns:p14="http://schemas.microsoft.com/office/powerpoint/2010/main" val="10375165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B51D7-8A79-41F2-04EC-4019B85A7E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DB708F-2946-7724-B854-F2359A173269}"/>
              </a:ext>
            </a:extLst>
          </p:cNvPr>
          <p:cNvSpPr>
            <a:spLocks noGrp="1"/>
          </p:cNvSpPr>
          <p:nvPr>
            <p:ph type="title"/>
          </p:nvPr>
        </p:nvSpPr>
        <p:spPr>
          <a:xfrm>
            <a:off x="999744" y="357309"/>
            <a:ext cx="10701841" cy="506745"/>
          </a:xfrm>
          <a:solidFill>
            <a:schemeClr val="accent2">
              <a:lumMod val="20000"/>
              <a:lumOff val="80000"/>
            </a:schemeClr>
          </a:solidFill>
        </p:spPr>
        <p:txBody>
          <a:bodyPr>
            <a:normAutofit fontScale="90000"/>
          </a:bodyPr>
          <a:lstStyle/>
          <a:p>
            <a:r>
              <a:rPr lang="en-US" sz="3600" b="1" dirty="0">
                <a:latin typeface="+mn-lt"/>
              </a:rPr>
              <a:t>Policy Recommendations</a:t>
            </a:r>
            <a:endParaRPr lang="en-US" sz="3600" dirty="0">
              <a:latin typeface="+mn-lt"/>
            </a:endParaRPr>
          </a:p>
        </p:txBody>
      </p:sp>
      <p:sp>
        <p:nvSpPr>
          <p:cNvPr id="3" name="Content Placeholder 2">
            <a:extLst>
              <a:ext uri="{FF2B5EF4-FFF2-40B4-BE49-F238E27FC236}">
                <a16:creationId xmlns:a16="http://schemas.microsoft.com/office/drawing/2014/main" id="{00FE2F65-3148-709C-4833-FF94C40A13E1}"/>
              </a:ext>
            </a:extLst>
          </p:cNvPr>
          <p:cNvSpPr>
            <a:spLocks noGrp="1"/>
          </p:cNvSpPr>
          <p:nvPr>
            <p:ph idx="1"/>
          </p:nvPr>
        </p:nvSpPr>
        <p:spPr>
          <a:xfrm>
            <a:off x="190500" y="1268715"/>
            <a:ext cx="11772900" cy="5376560"/>
          </a:xfrm>
        </p:spPr>
        <p:txBody>
          <a:bodyPr>
            <a:normAutofit/>
          </a:bodyPr>
          <a:lstStyle/>
          <a:p>
            <a:pPr marL="914400" lvl="1" indent="-457200">
              <a:lnSpc>
                <a:spcPct val="150000"/>
              </a:lnSpc>
              <a:buFont typeface="+mj-lt"/>
              <a:buAutoNum type="arabicPeriod"/>
            </a:pPr>
            <a:r>
              <a:rPr lang="en-US" dirty="0"/>
              <a:t>Anchor the power sector as the backbone of economy-wide decarbonization</a:t>
            </a:r>
          </a:p>
          <a:p>
            <a:pPr marL="914400" lvl="1" indent="-457200">
              <a:lnSpc>
                <a:spcPct val="150000"/>
              </a:lnSpc>
              <a:buFont typeface="+mj-lt"/>
              <a:buAutoNum type="arabicPeriod"/>
            </a:pPr>
            <a:r>
              <a:rPr lang="en-US" dirty="0"/>
              <a:t>Strengthen power system flexibility and anticipatory grid planning</a:t>
            </a:r>
            <a:endParaRPr lang="en-US" sz="2200" dirty="0"/>
          </a:p>
          <a:p>
            <a:pPr marL="914400" lvl="1" indent="-457200">
              <a:lnSpc>
                <a:spcPct val="150000"/>
              </a:lnSpc>
              <a:buFont typeface="+mj-lt"/>
              <a:buAutoNum type="arabicPeriod"/>
            </a:pPr>
            <a:r>
              <a:rPr lang="en-US" dirty="0"/>
              <a:t>Accelerate electrification while containing demand growth</a:t>
            </a:r>
          </a:p>
          <a:p>
            <a:pPr marL="914400" lvl="1" indent="-457200">
              <a:lnSpc>
                <a:spcPct val="150000"/>
              </a:lnSpc>
              <a:buFont typeface="+mj-lt"/>
              <a:buAutoNum type="arabicPeriod"/>
            </a:pPr>
            <a:r>
              <a:rPr lang="en-US" dirty="0"/>
              <a:t>Preserve technology diversity and strategic optionality</a:t>
            </a:r>
          </a:p>
          <a:p>
            <a:pPr marL="914400" lvl="1" indent="-457200">
              <a:lnSpc>
                <a:spcPct val="150000"/>
              </a:lnSpc>
              <a:buFont typeface="+mj-lt"/>
              <a:buAutoNum type="arabicPeriod"/>
            </a:pPr>
            <a:r>
              <a:rPr lang="en-US" dirty="0"/>
              <a:t>Deploy carbon pricing as part of a broader policy package</a:t>
            </a:r>
          </a:p>
          <a:p>
            <a:pPr marL="914400" lvl="1" indent="-457200">
              <a:lnSpc>
                <a:spcPct val="150000"/>
              </a:lnSpc>
              <a:buFont typeface="+mj-lt"/>
              <a:buAutoNum type="arabicPeriod"/>
            </a:pPr>
            <a:r>
              <a:rPr lang="en-US" dirty="0"/>
              <a:t>Strengthen institutional capacity and integrated governance</a:t>
            </a:r>
          </a:p>
          <a:p>
            <a:pPr marL="914400" lvl="1" indent="-457200">
              <a:lnSpc>
                <a:spcPct val="150000"/>
              </a:lnSpc>
              <a:buFont typeface="+mj-lt"/>
              <a:buAutoNum type="arabicPeriod"/>
            </a:pPr>
            <a:r>
              <a:rPr lang="en-US" dirty="0"/>
              <a:t>Leverage international collaboration to reduce cost and risk</a:t>
            </a:r>
          </a:p>
          <a:p>
            <a:pPr marL="914400" lvl="1" indent="-457200">
              <a:lnSpc>
                <a:spcPct val="150000"/>
              </a:lnSpc>
              <a:buFont typeface="+mj-lt"/>
              <a:buAutoNum type="arabicPeriod"/>
            </a:pPr>
            <a:r>
              <a:rPr lang="en-US" dirty="0"/>
              <a:t>Institutionalize evaluation as a strategic principle </a:t>
            </a:r>
            <a:endParaRPr lang="th-TH" dirty="0"/>
          </a:p>
        </p:txBody>
      </p:sp>
      <p:sp>
        <p:nvSpPr>
          <p:cNvPr id="4" name="Slide Number Placeholder 3">
            <a:extLst>
              <a:ext uri="{FF2B5EF4-FFF2-40B4-BE49-F238E27FC236}">
                <a16:creationId xmlns:a16="http://schemas.microsoft.com/office/drawing/2014/main" id="{DAD2CC61-DE55-D3F9-C7CD-64EF84272CC1}"/>
              </a:ext>
            </a:extLst>
          </p:cNvPr>
          <p:cNvSpPr>
            <a:spLocks noGrp="1"/>
          </p:cNvSpPr>
          <p:nvPr>
            <p:ph type="sldNum" sz="quarter" idx="12"/>
          </p:nvPr>
        </p:nvSpPr>
        <p:spPr>
          <a:xfrm>
            <a:off x="8610600" y="6356350"/>
            <a:ext cx="2743200" cy="365125"/>
          </a:xfrm>
        </p:spPr>
        <p:txBody>
          <a:bodyPr/>
          <a:lstStyle/>
          <a:p>
            <a:fld id="{42CA46B6-5F9A-4495-8353-5354E1D0D351}" type="slidenum">
              <a:rPr lang="en-US" smtClean="0"/>
              <a:t>19</a:t>
            </a:fld>
            <a:endParaRPr lang="en-US" dirty="0"/>
          </a:p>
        </p:txBody>
      </p:sp>
    </p:spTree>
    <p:extLst>
      <p:ext uri="{BB962C8B-B14F-4D97-AF65-F5344CB8AC3E}">
        <p14:creationId xmlns:p14="http://schemas.microsoft.com/office/powerpoint/2010/main" val="21393914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D3533-74C2-5895-E9AC-7E82818D4E67}"/>
              </a:ext>
            </a:extLst>
          </p:cNvPr>
          <p:cNvSpPr>
            <a:spLocks noGrp="1"/>
          </p:cNvSpPr>
          <p:nvPr>
            <p:ph type="title"/>
          </p:nvPr>
        </p:nvSpPr>
        <p:spPr>
          <a:xfrm>
            <a:off x="1363980" y="304165"/>
            <a:ext cx="9464040" cy="915035"/>
          </a:xfrm>
          <a:solidFill>
            <a:schemeClr val="accent2">
              <a:lumMod val="20000"/>
              <a:lumOff val="80000"/>
            </a:schemeClr>
          </a:solidFill>
        </p:spPr>
        <p:txBody>
          <a:bodyPr>
            <a:normAutofit/>
          </a:bodyPr>
          <a:lstStyle/>
          <a:p>
            <a:r>
              <a:rPr lang="en-US" sz="3600" b="1" dirty="0"/>
              <a:t>Acknowledgement</a:t>
            </a:r>
            <a:endParaRPr lang="en-US" sz="3600" dirty="0"/>
          </a:p>
        </p:txBody>
      </p:sp>
      <p:sp>
        <p:nvSpPr>
          <p:cNvPr id="5" name="TextBox 4">
            <a:extLst>
              <a:ext uri="{FF2B5EF4-FFF2-40B4-BE49-F238E27FC236}">
                <a16:creationId xmlns:a16="http://schemas.microsoft.com/office/drawing/2014/main" id="{E0B11580-EF44-1E04-3203-7F00F28B4221}"/>
              </a:ext>
            </a:extLst>
          </p:cNvPr>
          <p:cNvSpPr txBox="1"/>
          <p:nvPr/>
        </p:nvSpPr>
        <p:spPr>
          <a:xfrm>
            <a:off x="838200" y="2468016"/>
            <a:ext cx="10241280" cy="2246769"/>
          </a:xfrm>
          <a:prstGeom prst="rect">
            <a:avLst/>
          </a:prstGeom>
          <a:noFill/>
        </p:spPr>
        <p:txBody>
          <a:bodyPr wrap="square">
            <a:spAutoFit/>
          </a:bodyPr>
          <a:lstStyle/>
          <a:p>
            <a:pPr>
              <a:buNone/>
            </a:pPr>
            <a:r>
              <a:rPr lang="en-US" sz="2800" dirty="0"/>
              <a:t>We would like to express our sincere appreciation to:</a:t>
            </a:r>
          </a:p>
          <a:p>
            <a:pPr marL="342900" lvl="0" indent="-342900">
              <a:buFont typeface="Arial" panose="020B0604020202020204" pitchFamily="34" charset="0"/>
              <a:buChar char="•"/>
            </a:pPr>
            <a:r>
              <a:rPr lang="en-US" sz="2800" dirty="0"/>
              <a:t>Energy Policy and Planning Office (EPPO)</a:t>
            </a:r>
          </a:p>
          <a:p>
            <a:pPr marL="342900" lvl="0" indent="-342900">
              <a:buFont typeface="Arial" panose="020B0604020202020204" pitchFamily="34" charset="0"/>
              <a:buChar char="•"/>
            </a:pPr>
            <a:r>
              <a:rPr lang="en-US" sz="2800" dirty="0"/>
              <a:t>Electricity Generating Authority of Thailand (EGAT)</a:t>
            </a:r>
          </a:p>
          <a:p>
            <a:pPr>
              <a:buNone/>
            </a:pPr>
            <a:r>
              <a:rPr lang="en-US" sz="2800" dirty="0"/>
              <a:t>for their valuable support, information, and contributions to this study.</a:t>
            </a:r>
          </a:p>
        </p:txBody>
      </p:sp>
    </p:spTree>
    <p:extLst>
      <p:ext uri="{BB962C8B-B14F-4D97-AF65-F5344CB8AC3E}">
        <p14:creationId xmlns:p14="http://schemas.microsoft.com/office/powerpoint/2010/main" val="41252386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4F25F6F7-E0FF-7B8F-54C9-289F0A8706AF}"/>
              </a:ext>
            </a:extLst>
          </p:cNvPr>
          <p:cNvSpPr>
            <a:spLocks noGrp="1" noRot="1" noMove="1" noResize="1" noEditPoints="1" noAdjustHandles="1" noChangeArrowheads="1" noChangeShapeType="1"/>
          </p:cNvSpPr>
          <p:nvPr/>
        </p:nvSpPr>
        <p:spPr>
          <a:xfrm>
            <a:off x="0" y="0"/>
            <a:ext cx="12192000" cy="5226627"/>
          </a:xfrm>
          <a:prstGeom prst="rect">
            <a:avLst/>
          </a:prstGeom>
          <a:solidFill>
            <a:srgbClr val="F44C0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Title 3">
            <a:extLst>
              <a:ext uri="{FF2B5EF4-FFF2-40B4-BE49-F238E27FC236}">
                <a16:creationId xmlns:a16="http://schemas.microsoft.com/office/drawing/2014/main" id="{919A1F26-3A20-553C-F39B-EC64E8CE939D}"/>
              </a:ext>
            </a:extLst>
          </p:cNvPr>
          <p:cNvSpPr txBox="1">
            <a:spLocks/>
          </p:cNvSpPr>
          <p:nvPr/>
        </p:nvSpPr>
        <p:spPr>
          <a:xfrm>
            <a:off x="964461" y="2729903"/>
            <a:ext cx="10459022" cy="1580931"/>
          </a:xfrm>
          <a:prstGeom prst="rect">
            <a:avLst/>
          </a:prstGeom>
          <a:noFill/>
        </p:spPr>
        <p:txBody>
          <a:bodyPr wrap="square" lIns="0" tIns="0" rIns="0" bIns="0" rtlCol="0" anchor="ctr">
            <a:noAutofit/>
          </a:bodyPr>
          <a:lstStyle>
            <a:defPPr>
              <a:defRPr lang="en-TH"/>
            </a:defPPr>
            <a:lvl1pPr>
              <a:defRPr sz="2000">
                <a:solidFill>
                  <a:schemeClr val="bg1"/>
                </a:solidFill>
                <a:latin typeface="Arial" panose="020B0604020202020204" pitchFamily="34" charset="0"/>
                <a:cs typeface="Arial" panose="020B0604020202020204" pitchFamily="34" charset="0"/>
              </a:defRPr>
            </a:lvl1pPr>
          </a:lstStyle>
          <a:p>
            <a:r>
              <a:rPr lang="en-US" sz="6000" b="1" dirty="0">
                <a:latin typeface="+mn-lt"/>
                <a:cs typeface="BrowalliaUPC" panose="020B0604020202020204" pitchFamily="34" charset="-34"/>
              </a:rPr>
              <a:t>Thank You</a:t>
            </a:r>
            <a:endParaRPr lang="th-TH" sz="6000" b="1" dirty="0">
              <a:latin typeface="+mn-lt"/>
              <a:cs typeface="BrowalliaUPC" panose="020B0604020202020204" pitchFamily="34" charset="-34"/>
            </a:endParaRPr>
          </a:p>
        </p:txBody>
      </p:sp>
      <p:sp>
        <p:nvSpPr>
          <p:cNvPr id="2" name="Rectangle 1">
            <a:extLst>
              <a:ext uri="{FF2B5EF4-FFF2-40B4-BE49-F238E27FC236}">
                <a16:creationId xmlns:a16="http://schemas.microsoft.com/office/drawing/2014/main" id="{DE345FA5-BBBA-0E93-5944-6EB867CF093B}"/>
              </a:ext>
            </a:extLst>
          </p:cNvPr>
          <p:cNvSpPr/>
          <p:nvPr/>
        </p:nvSpPr>
        <p:spPr>
          <a:xfrm>
            <a:off x="0" y="1"/>
            <a:ext cx="12300857" cy="6858000"/>
          </a:xfrm>
          <a:prstGeom prst="rect">
            <a:avLst/>
          </a:prstGeom>
          <a:solidFill>
            <a:srgbClr val="F44C0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24069D42-74F6-9633-4430-0B892DABB74F}"/>
              </a:ext>
            </a:extLst>
          </p:cNvPr>
          <p:cNvSpPr txBox="1"/>
          <p:nvPr/>
        </p:nvSpPr>
        <p:spPr>
          <a:xfrm>
            <a:off x="2220686" y="2729903"/>
            <a:ext cx="8066314" cy="1323439"/>
          </a:xfrm>
          <a:prstGeom prst="rect">
            <a:avLst/>
          </a:prstGeom>
          <a:noFill/>
        </p:spPr>
        <p:txBody>
          <a:bodyPr wrap="square" rtlCol="0">
            <a:spAutoFit/>
          </a:bodyPr>
          <a:lstStyle/>
          <a:p>
            <a:pPr algn="ctr"/>
            <a:r>
              <a:rPr lang="en-US" sz="8000" dirty="0">
                <a:solidFill>
                  <a:schemeClr val="bg1"/>
                </a:solidFill>
              </a:rPr>
              <a:t>Thank You</a:t>
            </a:r>
          </a:p>
        </p:txBody>
      </p:sp>
    </p:spTree>
    <p:extLst>
      <p:ext uri="{BB962C8B-B14F-4D97-AF65-F5344CB8AC3E}">
        <p14:creationId xmlns:p14="http://schemas.microsoft.com/office/powerpoint/2010/main" val="42723507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11507</TotalTime>
  <Words>3721</Words>
  <Application>Microsoft Office PowerPoint</Application>
  <PresentationFormat>Widescreen</PresentationFormat>
  <Paragraphs>327</Paragraphs>
  <Slides>21</Slides>
  <Notes>20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Aptos</vt:lpstr>
      <vt:lpstr>Arial</vt:lpstr>
      <vt:lpstr>BrowalliaUPC</vt:lpstr>
      <vt:lpstr>Calibri</vt:lpstr>
      <vt:lpstr>Calibri Light</vt:lpstr>
      <vt:lpstr>System Font Regular</vt:lpstr>
      <vt:lpstr>Office Theme</vt:lpstr>
      <vt:lpstr>Thailand’s Pathway to Net-Zero Emissions: An Integrated Energy System Assessment</vt:lpstr>
      <vt:lpstr>Contents</vt:lpstr>
      <vt:lpstr>Introduction</vt:lpstr>
      <vt:lpstr>Integrated Modelling Methodology Framework</vt:lpstr>
      <vt:lpstr>PowerPoint Presentation</vt:lpstr>
      <vt:lpstr>Overview of Driving Factors and Modelling Approach</vt:lpstr>
      <vt:lpstr>Scenario Design for PYPSA &amp; LEAP</vt:lpstr>
      <vt:lpstr>PowerPoint Presentation</vt:lpstr>
      <vt:lpstr>Results of Comparative Scenario Analysis : Energy Demand Projection</vt:lpstr>
      <vt:lpstr>GHG Emission Pathways in Power Sector</vt:lpstr>
      <vt:lpstr>Results of Comparative Scenario Analysis : Power Capacity</vt:lpstr>
      <vt:lpstr>Energy System Measures for 2050 Net Zero Emissions (COP30 and CFP scenario) in MtCO2eq</vt:lpstr>
      <vt:lpstr>Comparison of Economic and Price Impacts across the Three Scenarios</vt:lpstr>
      <vt:lpstr>Comparison of Air Pollution Impacts from Fossil-Fuel Power Plants across the Three Scenarios</vt:lpstr>
      <vt:lpstr>Integrated Evaluation of Thailand’s Net-Zero Pathway:  Assessing Policy Impact, Economic Feasibility, Flexibility, and Implementation Readiness</vt:lpstr>
      <vt:lpstr>Summary of Findings</vt:lpstr>
      <vt:lpstr>Operationalizing Evaluation: Key Priorities for Impact, Process, and Governance Evaluators</vt:lpstr>
      <vt:lpstr>Strategic Principles for Net-Zero Transition</vt:lpstr>
      <vt:lpstr>Policy Recommendations</vt:lpstr>
      <vt:lpstr>Acknowledgement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Nuclear SMR, Clean Heat and Hydrogen</dc:title>
  <dc:creator>BUNDIT FUNGTAMMASAN</dc:creator>
  <cp:lastModifiedBy>NATTAPONG CHAYAWATTO</cp:lastModifiedBy>
  <cp:revision>227</cp:revision>
  <dcterms:created xsi:type="dcterms:W3CDTF">2024-10-14T08:59:08Z</dcterms:created>
  <dcterms:modified xsi:type="dcterms:W3CDTF">2026-09-30T07:53:50Z</dcterms:modified>
</cp:coreProperties>
</file>