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5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sldIdLst>
    <p:sldId id="256" r:id="rId5"/>
    <p:sldId id="275" r:id="rId6"/>
    <p:sldId id="271" r:id="rId7"/>
    <p:sldId id="257" r:id="rId8"/>
    <p:sldId id="272" r:id="rId9"/>
    <p:sldId id="258" r:id="rId10"/>
    <p:sldId id="263" r:id="rId11"/>
    <p:sldId id="267" r:id="rId12"/>
    <p:sldId id="268" r:id="rId13"/>
    <p:sldId id="274" r:id="rId14"/>
    <p:sldId id="269" r:id="rId15"/>
    <p:sldId id="266" r:id="rId16"/>
    <p:sldId id="262" r:id="rId1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1E59"/>
    <a:srgbClr val="A82D1A"/>
    <a:srgbClr val="0D4385"/>
    <a:srgbClr val="FCBB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C93C80-A0AE-4446-893B-914982EDD6B6}" v="18" dt="2026-04-24T16:16:29.63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68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svg"/><Relationship Id="rId1" Type="http://schemas.openxmlformats.org/officeDocument/2006/relationships/image" Target="../media/image3.svg"/><Relationship Id="rId4" Type="http://schemas.openxmlformats.org/officeDocument/2006/relationships/image" Target="../media/image6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svg"/><Relationship Id="rId1" Type="http://schemas.openxmlformats.org/officeDocument/2006/relationships/image" Target="../media/image8.svg"/><Relationship Id="rId4" Type="http://schemas.openxmlformats.org/officeDocument/2006/relationships/image" Target="../media/image11.sv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svg"/><Relationship Id="rId1" Type="http://schemas.openxmlformats.org/officeDocument/2006/relationships/image" Target="../media/image18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svg"/><Relationship Id="rId1" Type="http://schemas.openxmlformats.org/officeDocument/2006/relationships/image" Target="../media/image3.svg"/><Relationship Id="rId4" Type="http://schemas.openxmlformats.org/officeDocument/2006/relationships/image" Target="../media/image6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svg"/><Relationship Id="rId1" Type="http://schemas.openxmlformats.org/officeDocument/2006/relationships/image" Target="../media/image8.svg"/><Relationship Id="rId4" Type="http://schemas.openxmlformats.org/officeDocument/2006/relationships/image" Target="../media/image11.sv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svg"/><Relationship Id="rId1" Type="http://schemas.openxmlformats.org/officeDocument/2006/relationships/image" Target="../media/image1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0BD27D-B71B-463F-A33D-A5226D71E078}" type="doc">
      <dgm:prSet loTypeId="urn:microsoft.com/office/officeart/2008/layout/PictureStrips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F0426D0F-8F09-45BD-91C5-C81478620AAB}">
      <dgm:prSet custT="1"/>
      <dgm:spPr/>
      <dgm:t>
        <a:bodyPr/>
        <a:lstStyle/>
        <a:p>
          <a:r>
            <a:rPr lang="en-US" sz="1200" b="1"/>
            <a:t>Moves beyond results to causal impact</a:t>
          </a:r>
          <a:br>
            <a:rPr lang="en-US" sz="1200"/>
          </a:br>
          <a:r>
            <a:rPr lang="en-US" sz="1200"/>
            <a:t>Identifies what changes are attributable to UNDP interventions by comparing outcomes with a credible counterfactual.</a:t>
          </a:r>
        </a:p>
      </dgm:t>
    </dgm:pt>
    <dgm:pt modelId="{9423D0A2-DAE5-460C-A4AD-91C706443457}" type="parTrans" cxnId="{33C48734-41E7-48B7-935D-1F217C9A7B9C}">
      <dgm:prSet/>
      <dgm:spPr/>
      <dgm:t>
        <a:bodyPr/>
        <a:lstStyle/>
        <a:p>
          <a:endParaRPr lang="en-US" sz="3200"/>
        </a:p>
      </dgm:t>
    </dgm:pt>
    <dgm:pt modelId="{CA9B7009-EA93-410F-BD49-7A849B62F70C}" type="sibTrans" cxnId="{33C48734-41E7-48B7-935D-1F217C9A7B9C}">
      <dgm:prSet/>
      <dgm:spPr/>
      <dgm:t>
        <a:bodyPr/>
        <a:lstStyle/>
        <a:p>
          <a:endParaRPr lang="en-US" sz="3200"/>
        </a:p>
      </dgm:t>
    </dgm:pt>
    <dgm:pt modelId="{04158F1D-C94B-4B54-BDFC-C35947F7864B}">
      <dgm:prSet custT="1"/>
      <dgm:spPr/>
      <dgm:t>
        <a:bodyPr/>
        <a:lstStyle/>
        <a:p>
          <a:r>
            <a:rPr lang="en-US" sz="1200" b="1"/>
            <a:t>Strengthens learning and adaptive programming</a:t>
          </a:r>
          <a:br>
            <a:rPr lang="en-US" sz="1200"/>
          </a:br>
          <a:r>
            <a:rPr lang="en-US" sz="1200"/>
            <a:t>Explains what works, for whom, and under what conditions, supporting course correction and design improvements.</a:t>
          </a:r>
        </a:p>
      </dgm:t>
    </dgm:pt>
    <dgm:pt modelId="{BD19569F-F5B2-407F-BA0A-D5CF4C1BF6ED}" type="parTrans" cxnId="{9768A43C-441B-40C5-9BE4-857139A8D00A}">
      <dgm:prSet/>
      <dgm:spPr/>
      <dgm:t>
        <a:bodyPr/>
        <a:lstStyle/>
        <a:p>
          <a:endParaRPr lang="en-US" sz="3200"/>
        </a:p>
      </dgm:t>
    </dgm:pt>
    <dgm:pt modelId="{7C9DFC23-4E46-4474-84F1-D9A7B73831DA}" type="sibTrans" cxnId="{9768A43C-441B-40C5-9BE4-857139A8D00A}">
      <dgm:prSet/>
      <dgm:spPr/>
      <dgm:t>
        <a:bodyPr/>
        <a:lstStyle/>
        <a:p>
          <a:endParaRPr lang="en-US" sz="3200"/>
        </a:p>
      </dgm:t>
    </dgm:pt>
    <dgm:pt modelId="{C1CCBAC8-AE08-4E4D-A351-3B700E043109}">
      <dgm:prSet custT="1"/>
      <dgm:spPr/>
      <dgm:t>
        <a:bodyPr/>
        <a:lstStyle/>
        <a:p>
          <a:r>
            <a:rPr lang="en-US" sz="1200" b="1"/>
            <a:t>Informs scaling and strategic investment</a:t>
          </a:r>
          <a:br>
            <a:rPr lang="en-US" sz="1200"/>
          </a:br>
          <a:r>
            <a:rPr lang="en-US" sz="1200"/>
            <a:t>Provides robust evidence to decide when programmes are ready for scale‑up, replication, or redesign.</a:t>
          </a:r>
        </a:p>
      </dgm:t>
    </dgm:pt>
    <dgm:pt modelId="{E50B2633-4D83-4AE2-9A8E-9228C985812B}" type="parTrans" cxnId="{A2CFE109-4B60-4F1B-9E08-DDB52DE2CEDA}">
      <dgm:prSet/>
      <dgm:spPr/>
      <dgm:t>
        <a:bodyPr/>
        <a:lstStyle/>
        <a:p>
          <a:endParaRPr lang="en-US" sz="3200"/>
        </a:p>
      </dgm:t>
    </dgm:pt>
    <dgm:pt modelId="{70D2AA5C-21B1-4DBE-89A7-8C6D91306842}" type="sibTrans" cxnId="{A2CFE109-4B60-4F1B-9E08-DDB52DE2CEDA}">
      <dgm:prSet/>
      <dgm:spPr/>
      <dgm:t>
        <a:bodyPr/>
        <a:lstStyle/>
        <a:p>
          <a:endParaRPr lang="en-US" sz="3200"/>
        </a:p>
      </dgm:t>
    </dgm:pt>
    <dgm:pt modelId="{FBB3AF9D-941F-4250-ADAA-7FB2437CAFDF}">
      <dgm:prSet custT="1"/>
      <dgm:spPr/>
      <dgm:t>
        <a:bodyPr/>
        <a:lstStyle/>
        <a:p>
          <a:r>
            <a:rPr lang="en-US" sz="1200" b="1" dirty="0"/>
            <a:t>Enhances accountability and credibility</a:t>
          </a:r>
          <a:br>
            <a:rPr lang="en-US" sz="1200" dirty="0"/>
          </a:br>
          <a:r>
            <a:rPr lang="en-US" sz="1200" dirty="0"/>
            <a:t>Responds to growing expectations from partners and donors for rigorous, evidence‑based programming and demonstrating results.</a:t>
          </a:r>
        </a:p>
      </dgm:t>
    </dgm:pt>
    <dgm:pt modelId="{2EB6149C-3B81-41F3-8502-BAB8C485CC30}" type="parTrans" cxnId="{FF77974D-3217-4442-A9CB-ED6A4EC32A3D}">
      <dgm:prSet/>
      <dgm:spPr/>
      <dgm:t>
        <a:bodyPr/>
        <a:lstStyle/>
        <a:p>
          <a:endParaRPr lang="en-US" sz="3200"/>
        </a:p>
      </dgm:t>
    </dgm:pt>
    <dgm:pt modelId="{B41D0DB3-B8B3-43C6-9CC7-64A3314140BA}" type="sibTrans" cxnId="{FF77974D-3217-4442-A9CB-ED6A4EC32A3D}">
      <dgm:prSet/>
      <dgm:spPr/>
      <dgm:t>
        <a:bodyPr/>
        <a:lstStyle/>
        <a:p>
          <a:endParaRPr lang="en-US" sz="3200"/>
        </a:p>
      </dgm:t>
    </dgm:pt>
    <dgm:pt modelId="{8B7EB383-7E03-43FC-B20C-DB53D197C9EE}">
      <dgm:prSet custT="1"/>
      <dgm:spPr/>
      <dgm:t>
        <a:bodyPr/>
        <a:lstStyle/>
        <a:p>
          <a:r>
            <a:rPr lang="en-US" sz="1200" b="1"/>
            <a:t>Demonstrates contribution to the SDGs</a:t>
          </a:r>
          <a:br>
            <a:rPr lang="en-US" sz="1200" b="1"/>
          </a:br>
          <a:endParaRPr lang="en-US" sz="1200" b="1"/>
        </a:p>
      </dgm:t>
    </dgm:pt>
    <dgm:pt modelId="{C6071830-D03C-4DBE-82A3-B2033AA6CDE6}" type="parTrans" cxnId="{8A6DA032-0FB2-4411-B7ED-A3A060944FBA}">
      <dgm:prSet/>
      <dgm:spPr/>
      <dgm:t>
        <a:bodyPr/>
        <a:lstStyle/>
        <a:p>
          <a:endParaRPr lang="en-US" sz="3200"/>
        </a:p>
      </dgm:t>
    </dgm:pt>
    <dgm:pt modelId="{3DCD7165-62C3-42A6-9DEE-6C0EB515A457}" type="sibTrans" cxnId="{8A6DA032-0FB2-4411-B7ED-A3A060944FBA}">
      <dgm:prSet/>
      <dgm:spPr/>
      <dgm:t>
        <a:bodyPr/>
        <a:lstStyle/>
        <a:p>
          <a:endParaRPr lang="en-US" sz="3200"/>
        </a:p>
      </dgm:t>
    </dgm:pt>
    <dgm:pt modelId="{65B6C30C-0A7C-4D18-8CC7-9D487F55EE43}" type="pres">
      <dgm:prSet presAssocID="{510BD27D-B71B-463F-A33D-A5226D71E078}" presName="Name0" presStyleCnt="0">
        <dgm:presLayoutVars>
          <dgm:dir/>
          <dgm:resizeHandles val="exact"/>
        </dgm:presLayoutVars>
      </dgm:prSet>
      <dgm:spPr/>
    </dgm:pt>
    <dgm:pt modelId="{51E568BA-9F05-4D57-BCB2-76103194F77D}" type="pres">
      <dgm:prSet presAssocID="{F0426D0F-8F09-45BD-91C5-C81478620AAB}" presName="composite" presStyleCnt="0"/>
      <dgm:spPr/>
    </dgm:pt>
    <dgm:pt modelId="{90B86FA6-DBBF-49FF-8C91-B1ABF7BD7530}" type="pres">
      <dgm:prSet presAssocID="{F0426D0F-8F09-45BD-91C5-C81478620AAB}" presName="rect1" presStyleLbl="trAlignAcc1" presStyleIdx="0" presStyleCnt="5">
        <dgm:presLayoutVars>
          <dgm:bulletEnabled val="1"/>
        </dgm:presLayoutVars>
      </dgm:prSet>
      <dgm:spPr/>
    </dgm:pt>
    <dgm:pt modelId="{ED61BDE5-82DB-4620-B629-E39EF78E38B2}" type="pres">
      <dgm:prSet presAssocID="{F0426D0F-8F09-45BD-91C5-C81478620AAB}" presName="rect2" presStyleLbl="fgImgPlace1" presStyleIdx="0" presStyleCnt="5"/>
      <dgm:spPr>
        <a:blipFill rotWithShape="1"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ause And Effect with solid fill"/>
        </a:ext>
      </dgm:extLst>
    </dgm:pt>
    <dgm:pt modelId="{764CF189-526D-4A33-8A8D-80348E7A040F}" type="pres">
      <dgm:prSet presAssocID="{CA9B7009-EA93-410F-BD49-7A849B62F70C}" presName="sibTrans" presStyleCnt="0"/>
      <dgm:spPr/>
    </dgm:pt>
    <dgm:pt modelId="{BE56F4BD-01DB-4D29-BAEC-53639C3C4823}" type="pres">
      <dgm:prSet presAssocID="{04158F1D-C94B-4B54-BDFC-C35947F7864B}" presName="composite" presStyleCnt="0"/>
      <dgm:spPr/>
    </dgm:pt>
    <dgm:pt modelId="{8ADB6E3C-A77D-43B5-BD06-C68B9058270F}" type="pres">
      <dgm:prSet presAssocID="{04158F1D-C94B-4B54-BDFC-C35947F7864B}" presName="rect1" presStyleLbl="trAlignAcc1" presStyleIdx="1" presStyleCnt="5">
        <dgm:presLayoutVars>
          <dgm:bulletEnabled val="1"/>
        </dgm:presLayoutVars>
      </dgm:prSet>
      <dgm:spPr/>
    </dgm:pt>
    <dgm:pt modelId="{F497B881-FF97-4093-ACB3-C4277C8087B0}" type="pres">
      <dgm:prSet presAssocID="{04158F1D-C94B-4B54-BDFC-C35947F7864B}" presName="rect2" presStyleLbl="fgImgPlace1" presStyleIdx="1" presStyleCnt="5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ause And Effect with solid fill"/>
        </a:ext>
      </dgm:extLst>
    </dgm:pt>
    <dgm:pt modelId="{DF5D6E3B-08F1-4CD6-950B-B0603948131B}" type="pres">
      <dgm:prSet presAssocID="{7C9DFC23-4E46-4474-84F1-D9A7B73831DA}" presName="sibTrans" presStyleCnt="0"/>
      <dgm:spPr/>
    </dgm:pt>
    <dgm:pt modelId="{2E742C07-25B2-4AD6-B758-11CE69D808B9}" type="pres">
      <dgm:prSet presAssocID="{C1CCBAC8-AE08-4E4D-A351-3B700E043109}" presName="composite" presStyleCnt="0"/>
      <dgm:spPr/>
    </dgm:pt>
    <dgm:pt modelId="{DC011E7C-00AE-4C8B-A6C5-C25F64FD02EA}" type="pres">
      <dgm:prSet presAssocID="{C1CCBAC8-AE08-4E4D-A351-3B700E043109}" presName="rect1" presStyleLbl="trAlignAcc1" presStyleIdx="2" presStyleCnt="5">
        <dgm:presLayoutVars>
          <dgm:bulletEnabled val="1"/>
        </dgm:presLayoutVars>
      </dgm:prSet>
      <dgm:spPr/>
    </dgm:pt>
    <dgm:pt modelId="{838ACB81-202F-4627-9D58-5CBC5B52E695}" type="pres">
      <dgm:prSet presAssocID="{C1CCBAC8-AE08-4E4D-A351-3B700E043109}" presName="rect2" presStyleLbl="fgImgPlace1" presStyleIdx="2" presStyleCnt="5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bacus outline"/>
        </a:ext>
      </dgm:extLst>
    </dgm:pt>
    <dgm:pt modelId="{5C27CA1F-C1B5-4C20-875B-41CF32DF81AD}" type="pres">
      <dgm:prSet presAssocID="{70D2AA5C-21B1-4DBE-89A7-8C6D91306842}" presName="sibTrans" presStyleCnt="0"/>
      <dgm:spPr/>
    </dgm:pt>
    <dgm:pt modelId="{07A9AC86-B708-4D49-BDC0-E890CDF6EE80}" type="pres">
      <dgm:prSet presAssocID="{FBB3AF9D-941F-4250-ADAA-7FB2437CAFDF}" presName="composite" presStyleCnt="0"/>
      <dgm:spPr/>
    </dgm:pt>
    <dgm:pt modelId="{FEB4D242-F133-4469-A175-C2CF4279A3AF}" type="pres">
      <dgm:prSet presAssocID="{FBB3AF9D-941F-4250-ADAA-7FB2437CAFDF}" presName="rect1" presStyleLbl="trAlignAcc1" presStyleIdx="3" presStyleCnt="5">
        <dgm:presLayoutVars>
          <dgm:bulletEnabled val="1"/>
        </dgm:presLayoutVars>
      </dgm:prSet>
      <dgm:spPr/>
    </dgm:pt>
    <dgm:pt modelId="{6E1C2920-32D0-43E2-B479-7C897A1813CF}" type="pres">
      <dgm:prSet presAssocID="{FBB3AF9D-941F-4250-ADAA-7FB2437CAFDF}" presName="rect2" presStyleLbl="fgImgPlace1" presStyleIdx="3" presStyleCnt="5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ney with solid fill"/>
        </a:ext>
      </dgm:extLst>
    </dgm:pt>
    <dgm:pt modelId="{D6019090-8571-4F4F-AF4C-BF05C3E5B4C5}" type="pres">
      <dgm:prSet presAssocID="{B41D0DB3-B8B3-43C6-9CC7-64A3314140BA}" presName="sibTrans" presStyleCnt="0"/>
      <dgm:spPr/>
    </dgm:pt>
    <dgm:pt modelId="{EF46E33D-41EB-4CC6-97EA-4F9E38850F73}" type="pres">
      <dgm:prSet presAssocID="{8B7EB383-7E03-43FC-B20C-DB53D197C9EE}" presName="composite" presStyleCnt="0"/>
      <dgm:spPr/>
    </dgm:pt>
    <dgm:pt modelId="{27D818BF-B381-4CA9-A790-5DA9A42CF601}" type="pres">
      <dgm:prSet presAssocID="{8B7EB383-7E03-43FC-B20C-DB53D197C9EE}" presName="rect1" presStyleLbl="trAlignAcc1" presStyleIdx="4" presStyleCnt="5">
        <dgm:presLayoutVars>
          <dgm:bulletEnabled val="1"/>
        </dgm:presLayoutVars>
      </dgm:prSet>
      <dgm:spPr/>
    </dgm:pt>
    <dgm:pt modelId="{71C9BE26-C935-4039-9ABA-7BC79539F57C}" type="pres">
      <dgm:prSet presAssocID="{8B7EB383-7E03-43FC-B20C-DB53D197C9EE}" presName="rect2" presStyleLbl="fgImgPlace1" presStyleIdx="4" presStyleCnt="5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box Checked with solid fill"/>
        </a:ext>
      </dgm:extLst>
    </dgm:pt>
  </dgm:ptLst>
  <dgm:cxnLst>
    <dgm:cxn modelId="{A2CFE109-4B60-4F1B-9E08-DDB52DE2CEDA}" srcId="{510BD27D-B71B-463F-A33D-A5226D71E078}" destId="{C1CCBAC8-AE08-4E4D-A351-3B700E043109}" srcOrd="2" destOrd="0" parTransId="{E50B2633-4D83-4AE2-9A8E-9228C985812B}" sibTransId="{70D2AA5C-21B1-4DBE-89A7-8C6D91306842}"/>
    <dgm:cxn modelId="{5DD83C14-42FE-4344-A146-7C9D1FBA7474}" type="presOf" srcId="{510BD27D-B71B-463F-A33D-A5226D71E078}" destId="{65B6C30C-0A7C-4D18-8CC7-9D487F55EE43}" srcOrd="0" destOrd="0" presId="urn:microsoft.com/office/officeart/2008/layout/PictureStrips"/>
    <dgm:cxn modelId="{8A6DA032-0FB2-4411-B7ED-A3A060944FBA}" srcId="{510BD27D-B71B-463F-A33D-A5226D71E078}" destId="{8B7EB383-7E03-43FC-B20C-DB53D197C9EE}" srcOrd="4" destOrd="0" parTransId="{C6071830-D03C-4DBE-82A3-B2033AA6CDE6}" sibTransId="{3DCD7165-62C3-42A6-9DEE-6C0EB515A457}"/>
    <dgm:cxn modelId="{33C48734-41E7-48B7-935D-1F217C9A7B9C}" srcId="{510BD27D-B71B-463F-A33D-A5226D71E078}" destId="{F0426D0F-8F09-45BD-91C5-C81478620AAB}" srcOrd="0" destOrd="0" parTransId="{9423D0A2-DAE5-460C-A4AD-91C706443457}" sibTransId="{CA9B7009-EA93-410F-BD49-7A849B62F70C}"/>
    <dgm:cxn modelId="{9768A43C-441B-40C5-9BE4-857139A8D00A}" srcId="{510BD27D-B71B-463F-A33D-A5226D71E078}" destId="{04158F1D-C94B-4B54-BDFC-C35947F7864B}" srcOrd="1" destOrd="0" parTransId="{BD19569F-F5B2-407F-BA0A-D5CF4C1BF6ED}" sibTransId="{7C9DFC23-4E46-4474-84F1-D9A7B73831DA}"/>
    <dgm:cxn modelId="{FF77974D-3217-4442-A9CB-ED6A4EC32A3D}" srcId="{510BD27D-B71B-463F-A33D-A5226D71E078}" destId="{FBB3AF9D-941F-4250-ADAA-7FB2437CAFDF}" srcOrd="3" destOrd="0" parTransId="{2EB6149C-3B81-41F3-8502-BAB8C485CC30}" sibTransId="{B41D0DB3-B8B3-43C6-9CC7-64A3314140BA}"/>
    <dgm:cxn modelId="{76B7928E-A164-468D-881D-C5C3AD466041}" type="presOf" srcId="{FBB3AF9D-941F-4250-ADAA-7FB2437CAFDF}" destId="{FEB4D242-F133-4469-A175-C2CF4279A3AF}" srcOrd="0" destOrd="0" presId="urn:microsoft.com/office/officeart/2008/layout/PictureStrips"/>
    <dgm:cxn modelId="{15C563C5-D983-45CE-A775-6172EF316FEF}" type="presOf" srcId="{C1CCBAC8-AE08-4E4D-A351-3B700E043109}" destId="{DC011E7C-00AE-4C8B-A6C5-C25F64FD02EA}" srcOrd="0" destOrd="0" presId="urn:microsoft.com/office/officeart/2008/layout/PictureStrips"/>
    <dgm:cxn modelId="{A8582BC8-82A8-413A-BB54-FC2D68461E7D}" type="presOf" srcId="{F0426D0F-8F09-45BD-91C5-C81478620AAB}" destId="{90B86FA6-DBBF-49FF-8C91-B1ABF7BD7530}" srcOrd="0" destOrd="0" presId="urn:microsoft.com/office/officeart/2008/layout/PictureStrips"/>
    <dgm:cxn modelId="{22D232E9-7696-4F86-BC28-3253EAB58290}" type="presOf" srcId="{04158F1D-C94B-4B54-BDFC-C35947F7864B}" destId="{8ADB6E3C-A77D-43B5-BD06-C68B9058270F}" srcOrd="0" destOrd="0" presId="urn:microsoft.com/office/officeart/2008/layout/PictureStrips"/>
    <dgm:cxn modelId="{550B90FC-10C4-48C7-B289-E3764195445D}" type="presOf" srcId="{8B7EB383-7E03-43FC-B20C-DB53D197C9EE}" destId="{27D818BF-B381-4CA9-A790-5DA9A42CF601}" srcOrd="0" destOrd="0" presId="urn:microsoft.com/office/officeart/2008/layout/PictureStrips"/>
    <dgm:cxn modelId="{AE6BADF2-4848-4407-9F82-9A34872B7018}" type="presParOf" srcId="{65B6C30C-0A7C-4D18-8CC7-9D487F55EE43}" destId="{51E568BA-9F05-4D57-BCB2-76103194F77D}" srcOrd="0" destOrd="0" presId="urn:microsoft.com/office/officeart/2008/layout/PictureStrips"/>
    <dgm:cxn modelId="{D305EF31-28C6-4771-9732-7F754E6C46FE}" type="presParOf" srcId="{51E568BA-9F05-4D57-BCB2-76103194F77D}" destId="{90B86FA6-DBBF-49FF-8C91-B1ABF7BD7530}" srcOrd="0" destOrd="0" presId="urn:microsoft.com/office/officeart/2008/layout/PictureStrips"/>
    <dgm:cxn modelId="{62F7EA4E-9183-42A9-8A07-748D28993F40}" type="presParOf" srcId="{51E568BA-9F05-4D57-BCB2-76103194F77D}" destId="{ED61BDE5-82DB-4620-B629-E39EF78E38B2}" srcOrd="1" destOrd="0" presId="urn:microsoft.com/office/officeart/2008/layout/PictureStrips"/>
    <dgm:cxn modelId="{8CBD048F-200C-42A3-9330-862115D75B5D}" type="presParOf" srcId="{65B6C30C-0A7C-4D18-8CC7-9D487F55EE43}" destId="{764CF189-526D-4A33-8A8D-80348E7A040F}" srcOrd="1" destOrd="0" presId="urn:microsoft.com/office/officeart/2008/layout/PictureStrips"/>
    <dgm:cxn modelId="{0C9B7E55-03DA-4577-8F3A-429DBE477C81}" type="presParOf" srcId="{65B6C30C-0A7C-4D18-8CC7-9D487F55EE43}" destId="{BE56F4BD-01DB-4D29-BAEC-53639C3C4823}" srcOrd="2" destOrd="0" presId="urn:microsoft.com/office/officeart/2008/layout/PictureStrips"/>
    <dgm:cxn modelId="{CFE74E12-3AA4-4E09-99F7-73CBFBA2371F}" type="presParOf" srcId="{BE56F4BD-01DB-4D29-BAEC-53639C3C4823}" destId="{8ADB6E3C-A77D-43B5-BD06-C68B9058270F}" srcOrd="0" destOrd="0" presId="urn:microsoft.com/office/officeart/2008/layout/PictureStrips"/>
    <dgm:cxn modelId="{F8F8CC6A-6855-4D67-86EF-F7EA5CB3BD55}" type="presParOf" srcId="{BE56F4BD-01DB-4D29-BAEC-53639C3C4823}" destId="{F497B881-FF97-4093-ACB3-C4277C8087B0}" srcOrd="1" destOrd="0" presId="urn:microsoft.com/office/officeart/2008/layout/PictureStrips"/>
    <dgm:cxn modelId="{D93C797B-95DA-4F0E-B3EF-2208B56147C2}" type="presParOf" srcId="{65B6C30C-0A7C-4D18-8CC7-9D487F55EE43}" destId="{DF5D6E3B-08F1-4CD6-950B-B0603948131B}" srcOrd="3" destOrd="0" presId="urn:microsoft.com/office/officeart/2008/layout/PictureStrips"/>
    <dgm:cxn modelId="{1285E92F-E3C8-4F4D-9E8E-55040D8DF49F}" type="presParOf" srcId="{65B6C30C-0A7C-4D18-8CC7-9D487F55EE43}" destId="{2E742C07-25B2-4AD6-B758-11CE69D808B9}" srcOrd="4" destOrd="0" presId="urn:microsoft.com/office/officeart/2008/layout/PictureStrips"/>
    <dgm:cxn modelId="{35ECF90D-FD2B-428F-9CF8-144C89824BE1}" type="presParOf" srcId="{2E742C07-25B2-4AD6-B758-11CE69D808B9}" destId="{DC011E7C-00AE-4C8B-A6C5-C25F64FD02EA}" srcOrd="0" destOrd="0" presId="urn:microsoft.com/office/officeart/2008/layout/PictureStrips"/>
    <dgm:cxn modelId="{BE6D3BB2-75F9-447C-9909-852F246E9BCC}" type="presParOf" srcId="{2E742C07-25B2-4AD6-B758-11CE69D808B9}" destId="{838ACB81-202F-4627-9D58-5CBC5B52E695}" srcOrd="1" destOrd="0" presId="urn:microsoft.com/office/officeart/2008/layout/PictureStrips"/>
    <dgm:cxn modelId="{F69604FA-8D41-4587-8F32-B39C81C613D0}" type="presParOf" srcId="{65B6C30C-0A7C-4D18-8CC7-9D487F55EE43}" destId="{5C27CA1F-C1B5-4C20-875B-41CF32DF81AD}" srcOrd="5" destOrd="0" presId="urn:microsoft.com/office/officeart/2008/layout/PictureStrips"/>
    <dgm:cxn modelId="{8159D945-01ED-4E55-95CD-E70F41157757}" type="presParOf" srcId="{65B6C30C-0A7C-4D18-8CC7-9D487F55EE43}" destId="{07A9AC86-B708-4D49-BDC0-E890CDF6EE80}" srcOrd="6" destOrd="0" presId="urn:microsoft.com/office/officeart/2008/layout/PictureStrips"/>
    <dgm:cxn modelId="{AAECA511-3226-4136-89B2-8589407BBD1D}" type="presParOf" srcId="{07A9AC86-B708-4D49-BDC0-E890CDF6EE80}" destId="{FEB4D242-F133-4469-A175-C2CF4279A3AF}" srcOrd="0" destOrd="0" presId="urn:microsoft.com/office/officeart/2008/layout/PictureStrips"/>
    <dgm:cxn modelId="{A30A937E-8AA2-4B33-8F82-B11516FE57D8}" type="presParOf" srcId="{07A9AC86-B708-4D49-BDC0-E890CDF6EE80}" destId="{6E1C2920-32D0-43E2-B479-7C897A1813CF}" srcOrd="1" destOrd="0" presId="urn:microsoft.com/office/officeart/2008/layout/PictureStrips"/>
    <dgm:cxn modelId="{F03D8ECA-F8D0-4C2A-B9F6-39846680415D}" type="presParOf" srcId="{65B6C30C-0A7C-4D18-8CC7-9D487F55EE43}" destId="{D6019090-8571-4F4F-AF4C-BF05C3E5B4C5}" srcOrd="7" destOrd="0" presId="urn:microsoft.com/office/officeart/2008/layout/PictureStrips"/>
    <dgm:cxn modelId="{DE997977-7978-4083-9B93-C7A8EBFEFD79}" type="presParOf" srcId="{65B6C30C-0A7C-4D18-8CC7-9D487F55EE43}" destId="{EF46E33D-41EB-4CC6-97EA-4F9E38850F73}" srcOrd="8" destOrd="0" presId="urn:microsoft.com/office/officeart/2008/layout/PictureStrips"/>
    <dgm:cxn modelId="{47016207-960D-40C1-9118-67AA15FF2B11}" type="presParOf" srcId="{EF46E33D-41EB-4CC6-97EA-4F9E38850F73}" destId="{27D818BF-B381-4CA9-A790-5DA9A42CF601}" srcOrd="0" destOrd="0" presId="urn:microsoft.com/office/officeart/2008/layout/PictureStrips"/>
    <dgm:cxn modelId="{3A91BB74-5938-4CF6-8A1B-26FE7A40003C}" type="presParOf" srcId="{EF46E33D-41EB-4CC6-97EA-4F9E38850F73}" destId="{71C9BE26-C935-4039-9ABA-7BC79539F57C}" srcOrd="1" destOrd="0" presId="urn:microsoft.com/office/officeart/2008/layout/PictureStrips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6838A07-C669-4526-966D-A34639E74A17}" type="doc">
      <dgm:prSet loTypeId="urn:microsoft.com/office/officeart/2005/8/layout/hProcess9" loCatId="process" qsTypeId="urn:microsoft.com/office/officeart/2005/8/quickstyle/simple1" qsCatId="simple" csTypeId="urn:microsoft.com/office/officeart/2005/8/colors/accent2_1" csCatId="accent2" phldr="1"/>
      <dgm:spPr/>
    </dgm:pt>
    <dgm:pt modelId="{7E6F7055-C5A5-42F5-8EA2-8B5C2969B04E}">
      <dgm:prSet phldrT="[Text]" custT="1"/>
      <dgm:spPr/>
      <dgm:t>
        <a:bodyPr/>
        <a:lstStyle/>
        <a:p>
          <a:endParaRPr lang="en-US" sz="700" b="1" dirty="0"/>
        </a:p>
        <a:p>
          <a:endParaRPr lang="en-US" sz="700" b="1" dirty="0"/>
        </a:p>
        <a:p>
          <a:r>
            <a:rPr lang="en-IN" sz="800" b="1" dirty="0"/>
            <a:t>PROGRAMME MANAGEMENT TOO</a:t>
          </a:r>
          <a:r>
            <a:rPr lang="en-IN" sz="700" b="1" dirty="0"/>
            <a:t>L</a:t>
          </a:r>
        </a:p>
        <a:p>
          <a:endParaRPr lang="en-US" sz="600" b="1" dirty="0"/>
        </a:p>
        <a:p>
          <a:endParaRPr lang="en-US" sz="600" b="1" dirty="0"/>
        </a:p>
        <a:p>
          <a:endParaRPr lang="en-US" sz="600" b="1" dirty="0"/>
        </a:p>
      </dgm:t>
    </dgm:pt>
    <dgm:pt modelId="{46C2561C-8B43-4DE2-9262-F92866D3E16F}" type="parTrans" cxnId="{17D0B3C1-5117-4758-9912-6A7BC73C429A}">
      <dgm:prSet/>
      <dgm:spPr/>
      <dgm:t>
        <a:bodyPr/>
        <a:lstStyle/>
        <a:p>
          <a:endParaRPr lang="en-US" sz="1400" b="1"/>
        </a:p>
      </dgm:t>
    </dgm:pt>
    <dgm:pt modelId="{C2791D94-E25A-45A0-B38B-B948B22292F0}" type="sibTrans" cxnId="{17D0B3C1-5117-4758-9912-6A7BC73C429A}">
      <dgm:prSet/>
      <dgm:spPr/>
      <dgm:t>
        <a:bodyPr/>
        <a:lstStyle/>
        <a:p>
          <a:endParaRPr lang="en-US" sz="1400" b="1"/>
        </a:p>
      </dgm:t>
    </dgm:pt>
    <dgm:pt modelId="{1D8EA86C-003A-4AEF-AA6F-D690379709F0}">
      <dgm:prSet phldrT="[Text]" custT="1"/>
      <dgm:spPr/>
      <dgm:t>
        <a:bodyPr/>
        <a:lstStyle/>
        <a:p>
          <a:r>
            <a:rPr lang="en-IN" sz="900" b="1" dirty="0"/>
            <a:t>DEMONSTRATE EFFECTIVENESS</a:t>
          </a:r>
          <a:endParaRPr lang="en-IN" sz="1000" b="1" dirty="0"/>
        </a:p>
        <a:p>
          <a:endParaRPr lang="en-US" sz="700" b="1" dirty="0"/>
        </a:p>
      </dgm:t>
    </dgm:pt>
    <dgm:pt modelId="{18B346FC-FD59-4B2E-89F6-DC9E937B3AE9}" type="sibTrans" cxnId="{F0257A65-FFC0-4B87-8464-5B4D3325257E}">
      <dgm:prSet/>
      <dgm:spPr/>
      <dgm:t>
        <a:bodyPr/>
        <a:lstStyle/>
        <a:p>
          <a:endParaRPr lang="en-US" sz="1400" b="1"/>
        </a:p>
      </dgm:t>
    </dgm:pt>
    <dgm:pt modelId="{6E42E9E5-C15C-488B-B3EE-EFD06193F6EC}" type="parTrans" cxnId="{F0257A65-FFC0-4B87-8464-5B4D3325257E}">
      <dgm:prSet/>
      <dgm:spPr/>
      <dgm:t>
        <a:bodyPr/>
        <a:lstStyle/>
        <a:p>
          <a:endParaRPr lang="en-US" sz="1400" b="1"/>
        </a:p>
      </dgm:t>
    </dgm:pt>
    <dgm:pt modelId="{C155D6B9-8693-4C5A-A4F9-035A97067120}">
      <dgm:prSet custT="1"/>
      <dgm:spPr/>
      <dgm:t>
        <a:bodyPr/>
        <a:lstStyle/>
        <a:p>
          <a:r>
            <a:rPr lang="en-US" sz="900" b="1" dirty="0"/>
            <a:t>COMPARATIVE ANALYSIS OF STRATEGIES</a:t>
          </a:r>
        </a:p>
        <a:p>
          <a:endParaRPr lang="en-US" sz="900" b="1" dirty="0"/>
        </a:p>
      </dgm:t>
    </dgm:pt>
    <dgm:pt modelId="{9E70C80B-82A9-479B-87DC-49B2643F5A07}" type="parTrans" cxnId="{60CB7430-BA7D-4BDB-88CE-5B572A7FFC41}">
      <dgm:prSet/>
      <dgm:spPr/>
      <dgm:t>
        <a:bodyPr/>
        <a:lstStyle/>
        <a:p>
          <a:endParaRPr lang="en-US" sz="1400" b="1"/>
        </a:p>
      </dgm:t>
    </dgm:pt>
    <dgm:pt modelId="{D8E05777-37B9-47FE-AF2C-F8C630269744}" type="sibTrans" cxnId="{60CB7430-BA7D-4BDB-88CE-5B572A7FFC41}">
      <dgm:prSet/>
      <dgm:spPr/>
      <dgm:t>
        <a:bodyPr/>
        <a:lstStyle/>
        <a:p>
          <a:endParaRPr lang="en-US" sz="1400" b="1"/>
        </a:p>
      </dgm:t>
    </dgm:pt>
    <dgm:pt modelId="{E330DC4C-CD53-483F-B7F5-682A39D38139}" type="pres">
      <dgm:prSet presAssocID="{E6838A07-C669-4526-966D-A34639E74A17}" presName="CompostProcess" presStyleCnt="0">
        <dgm:presLayoutVars>
          <dgm:dir/>
          <dgm:resizeHandles val="exact"/>
        </dgm:presLayoutVars>
      </dgm:prSet>
      <dgm:spPr/>
    </dgm:pt>
    <dgm:pt modelId="{7E37D700-E0DE-4A6F-82B1-03613854AE66}" type="pres">
      <dgm:prSet presAssocID="{E6838A07-C669-4526-966D-A34639E74A17}" presName="arrow" presStyleLbl="bgShp" presStyleIdx="0" presStyleCnt="1"/>
      <dgm:spPr/>
    </dgm:pt>
    <dgm:pt modelId="{A194FCDC-A4AE-48EF-887B-372444FB0687}" type="pres">
      <dgm:prSet presAssocID="{E6838A07-C669-4526-966D-A34639E74A17}" presName="linearProcess" presStyleCnt="0"/>
      <dgm:spPr/>
    </dgm:pt>
    <dgm:pt modelId="{9A4B693C-3A1D-4E04-BA0F-E1702C73E0CB}" type="pres">
      <dgm:prSet presAssocID="{7E6F7055-C5A5-42F5-8EA2-8B5C2969B04E}" presName="textNode" presStyleLbl="node1" presStyleIdx="0" presStyleCnt="3" custScaleX="100210" custScaleY="193253">
        <dgm:presLayoutVars>
          <dgm:bulletEnabled val="1"/>
        </dgm:presLayoutVars>
      </dgm:prSet>
      <dgm:spPr/>
    </dgm:pt>
    <dgm:pt modelId="{23F80462-FDC2-4452-842E-6C4C017375F7}" type="pres">
      <dgm:prSet presAssocID="{C2791D94-E25A-45A0-B38B-B948B22292F0}" presName="sibTrans" presStyleCnt="0"/>
      <dgm:spPr/>
    </dgm:pt>
    <dgm:pt modelId="{73A12AB6-3976-4B54-B625-D25AC6F14EDC}" type="pres">
      <dgm:prSet presAssocID="{1D8EA86C-003A-4AEF-AA6F-D690379709F0}" presName="textNode" presStyleLbl="node1" presStyleIdx="1" presStyleCnt="3" custScaleY="184387">
        <dgm:presLayoutVars>
          <dgm:bulletEnabled val="1"/>
        </dgm:presLayoutVars>
      </dgm:prSet>
      <dgm:spPr/>
    </dgm:pt>
    <dgm:pt modelId="{AD6864F6-E7CD-4EF1-8A94-511BD9ED8973}" type="pres">
      <dgm:prSet presAssocID="{18B346FC-FD59-4B2E-89F6-DC9E937B3AE9}" presName="sibTrans" presStyleCnt="0"/>
      <dgm:spPr/>
    </dgm:pt>
    <dgm:pt modelId="{091646B6-3F78-44B7-9909-6C14915C739C}" type="pres">
      <dgm:prSet presAssocID="{C155D6B9-8693-4C5A-A4F9-035A97067120}" presName="textNode" presStyleLbl="node1" presStyleIdx="2" presStyleCnt="3" custScaleY="180919">
        <dgm:presLayoutVars>
          <dgm:bulletEnabled val="1"/>
        </dgm:presLayoutVars>
      </dgm:prSet>
      <dgm:spPr/>
    </dgm:pt>
  </dgm:ptLst>
  <dgm:cxnLst>
    <dgm:cxn modelId="{BA274913-13B3-4914-8540-C168DEE1624B}" type="presOf" srcId="{1D8EA86C-003A-4AEF-AA6F-D690379709F0}" destId="{73A12AB6-3976-4B54-B625-D25AC6F14EDC}" srcOrd="0" destOrd="0" presId="urn:microsoft.com/office/officeart/2005/8/layout/hProcess9"/>
    <dgm:cxn modelId="{68AAFB2D-DC96-48E5-9162-FACE62ACC224}" type="presOf" srcId="{E6838A07-C669-4526-966D-A34639E74A17}" destId="{E330DC4C-CD53-483F-B7F5-682A39D38139}" srcOrd="0" destOrd="0" presId="urn:microsoft.com/office/officeart/2005/8/layout/hProcess9"/>
    <dgm:cxn modelId="{60CB7430-BA7D-4BDB-88CE-5B572A7FFC41}" srcId="{E6838A07-C669-4526-966D-A34639E74A17}" destId="{C155D6B9-8693-4C5A-A4F9-035A97067120}" srcOrd="2" destOrd="0" parTransId="{9E70C80B-82A9-479B-87DC-49B2643F5A07}" sibTransId="{D8E05777-37B9-47FE-AF2C-F8C630269744}"/>
    <dgm:cxn modelId="{F0257A65-FFC0-4B87-8464-5B4D3325257E}" srcId="{E6838A07-C669-4526-966D-A34639E74A17}" destId="{1D8EA86C-003A-4AEF-AA6F-D690379709F0}" srcOrd="1" destOrd="0" parTransId="{6E42E9E5-C15C-488B-B3EE-EFD06193F6EC}" sibTransId="{18B346FC-FD59-4B2E-89F6-DC9E937B3AE9}"/>
    <dgm:cxn modelId="{17D0B3C1-5117-4758-9912-6A7BC73C429A}" srcId="{E6838A07-C669-4526-966D-A34639E74A17}" destId="{7E6F7055-C5A5-42F5-8EA2-8B5C2969B04E}" srcOrd="0" destOrd="0" parTransId="{46C2561C-8B43-4DE2-9262-F92866D3E16F}" sibTransId="{C2791D94-E25A-45A0-B38B-B948B22292F0}"/>
    <dgm:cxn modelId="{3CFBB5D3-6776-4729-A77F-7103F5625F92}" type="presOf" srcId="{7E6F7055-C5A5-42F5-8EA2-8B5C2969B04E}" destId="{9A4B693C-3A1D-4E04-BA0F-E1702C73E0CB}" srcOrd="0" destOrd="0" presId="urn:microsoft.com/office/officeart/2005/8/layout/hProcess9"/>
    <dgm:cxn modelId="{29779CEE-6691-47A5-B428-1817514851E3}" type="presOf" srcId="{C155D6B9-8693-4C5A-A4F9-035A97067120}" destId="{091646B6-3F78-44B7-9909-6C14915C739C}" srcOrd="0" destOrd="0" presId="urn:microsoft.com/office/officeart/2005/8/layout/hProcess9"/>
    <dgm:cxn modelId="{A23936F5-778A-45A7-AEC7-31816972D5DD}" type="presParOf" srcId="{E330DC4C-CD53-483F-B7F5-682A39D38139}" destId="{7E37D700-E0DE-4A6F-82B1-03613854AE66}" srcOrd="0" destOrd="0" presId="urn:microsoft.com/office/officeart/2005/8/layout/hProcess9"/>
    <dgm:cxn modelId="{18B1B3E5-B3B1-4809-AE18-40E96281E6AD}" type="presParOf" srcId="{E330DC4C-CD53-483F-B7F5-682A39D38139}" destId="{A194FCDC-A4AE-48EF-887B-372444FB0687}" srcOrd="1" destOrd="0" presId="urn:microsoft.com/office/officeart/2005/8/layout/hProcess9"/>
    <dgm:cxn modelId="{7B649F31-3E44-4BFA-A12D-9451D5305191}" type="presParOf" srcId="{A194FCDC-A4AE-48EF-887B-372444FB0687}" destId="{9A4B693C-3A1D-4E04-BA0F-E1702C73E0CB}" srcOrd="0" destOrd="0" presId="urn:microsoft.com/office/officeart/2005/8/layout/hProcess9"/>
    <dgm:cxn modelId="{D8D69FF2-FBB5-4DFC-B2AC-C7BD96159F44}" type="presParOf" srcId="{A194FCDC-A4AE-48EF-887B-372444FB0687}" destId="{23F80462-FDC2-4452-842E-6C4C017375F7}" srcOrd="1" destOrd="0" presId="urn:microsoft.com/office/officeart/2005/8/layout/hProcess9"/>
    <dgm:cxn modelId="{F5A1FCF8-BD00-4FC1-90DD-C637B84E7160}" type="presParOf" srcId="{A194FCDC-A4AE-48EF-887B-372444FB0687}" destId="{73A12AB6-3976-4B54-B625-D25AC6F14EDC}" srcOrd="2" destOrd="0" presId="urn:microsoft.com/office/officeart/2005/8/layout/hProcess9"/>
    <dgm:cxn modelId="{A8928A5F-22FB-4311-B490-A14E25453D11}" type="presParOf" srcId="{A194FCDC-A4AE-48EF-887B-372444FB0687}" destId="{AD6864F6-E7CD-4EF1-8A94-511BD9ED8973}" srcOrd="3" destOrd="0" presId="urn:microsoft.com/office/officeart/2005/8/layout/hProcess9"/>
    <dgm:cxn modelId="{13CB5E99-51EB-4ED8-ADB6-16845E92B235}" type="presParOf" srcId="{A194FCDC-A4AE-48EF-887B-372444FB0687}" destId="{091646B6-3F78-44B7-9909-6C14915C739C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2B44BCF-1236-4D3C-BD2E-5FA8DE95B1DB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2196A80-DCA6-4BBD-B13B-C68BC1B7F1C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solidFill>
                <a:schemeClr val="accent1">
                  <a:lumMod val="75000"/>
                </a:schemeClr>
              </a:solidFill>
            </a:rPr>
            <a:t>•Impact evaluation is a rigorous, empirical assessment </a:t>
          </a:r>
          <a:r>
            <a:rPr lang="en-US" b="1" i="1" dirty="0">
              <a:solidFill>
                <a:schemeClr val="accent1">
                  <a:lumMod val="75000"/>
                </a:schemeClr>
              </a:solidFill>
            </a:rPr>
            <a:t>focused on causality, attributing changes to UNDP programmes</a:t>
          </a:r>
          <a:r>
            <a:rPr lang="en-US" dirty="0">
              <a:solidFill>
                <a:schemeClr val="accent1">
                  <a:lumMod val="75000"/>
                </a:schemeClr>
              </a:solidFill>
            </a:rPr>
            <a:t> and interventions.</a:t>
          </a:r>
        </a:p>
      </dgm:t>
    </dgm:pt>
    <dgm:pt modelId="{ACC47168-333D-4CFC-BA32-108B8871F4C6}" type="parTrans" cxnId="{E5F501CA-8B95-47C5-A288-091662D1456E}">
      <dgm:prSet/>
      <dgm:spPr/>
      <dgm:t>
        <a:bodyPr/>
        <a:lstStyle/>
        <a:p>
          <a:endParaRPr lang="en-US"/>
        </a:p>
      </dgm:t>
    </dgm:pt>
    <dgm:pt modelId="{523E17E8-91D0-40B2-8F68-2D4AF827EEE0}" type="sibTrans" cxnId="{E5F501CA-8B95-47C5-A288-091662D1456E}">
      <dgm:prSet/>
      <dgm:spPr/>
      <dgm:t>
        <a:bodyPr/>
        <a:lstStyle/>
        <a:p>
          <a:endParaRPr lang="en-US"/>
        </a:p>
      </dgm:t>
    </dgm:pt>
    <dgm:pt modelId="{E48F5D06-D1CE-47FD-B14D-D11F494307B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solidFill>
                <a:schemeClr val="tx2">
                  <a:lumMod val="50000"/>
                  <a:lumOff val="50000"/>
                </a:schemeClr>
              </a:solidFill>
            </a:rPr>
            <a:t>•It seeks to answer the "So what?" question, assessing whether </a:t>
          </a:r>
          <a:r>
            <a:rPr lang="en-US" b="1" i="1" dirty="0">
              <a:solidFill>
                <a:schemeClr val="tx2">
                  <a:lumMod val="50000"/>
                  <a:lumOff val="50000"/>
                </a:schemeClr>
              </a:solidFill>
            </a:rPr>
            <a:t>interventions lead to meaningful, transformative development change.</a:t>
          </a:r>
        </a:p>
      </dgm:t>
    </dgm:pt>
    <dgm:pt modelId="{C5434698-0B19-4F5A-BCF0-15037571EE05}" type="parTrans" cxnId="{45A3D381-F1DD-4917-9915-2B5DD67BF62C}">
      <dgm:prSet/>
      <dgm:spPr/>
      <dgm:t>
        <a:bodyPr/>
        <a:lstStyle/>
        <a:p>
          <a:endParaRPr lang="en-US"/>
        </a:p>
      </dgm:t>
    </dgm:pt>
    <dgm:pt modelId="{7F67003A-8CE8-4371-BC0B-78EE6D93250A}" type="sibTrans" cxnId="{45A3D381-F1DD-4917-9915-2B5DD67BF62C}">
      <dgm:prSet/>
      <dgm:spPr/>
      <dgm:t>
        <a:bodyPr/>
        <a:lstStyle/>
        <a:p>
          <a:endParaRPr lang="en-US"/>
        </a:p>
      </dgm:t>
    </dgm:pt>
    <dgm:pt modelId="{6BCE61C0-1EC0-496E-AC47-74248B223F9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solidFill>
                <a:srgbClr val="C00000"/>
              </a:solidFill>
            </a:rPr>
            <a:t>•It seeks to answer </a:t>
          </a:r>
          <a:r>
            <a:rPr lang="en-US" b="1" i="1" dirty="0">
              <a:solidFill>
                <a:srgbClr val="C00000"/>
              </a:solidFill>
            </a:rPr>
            <a:t>‘ how the lives of the people changed </a:t>
          </a:r>
          <a:r>
            <a:rPr lang="en-US" dirty="0">
              <a:solidFill>
                <a:srgbClr val="C00000"/>
              </a:solidFill>
            </a:rPr>
            <a:t>different as a result of the programme?’  </a:t>
          </a:r>
        </a:p>
      </dgm:t>
    </dgm:pt>
    <dgm:pt modelId="{E1B2EEBB-61CD-4FEC-AD8F-7CDA7A114E49}" type="parTrans" cxnId="{7E83F3E9-E267-47D1-B53C-36D9E0E74A5B}">
      <dgm:prSet/>
      <dgm:spPr/>
      <dgm:t>
        <a:bodyPr/>
        <a:lstStyle/>
        <a:p>
          <a:endParaRPr lang="en-US"/>
        </a:p>
      </dgm:t>
    </dgm:pt>
    <dgm:pt modelId="{151871D8-00A1-40BE-8E12-F0238A7FB5DD}" type="sibTrans" cxnId="{7E83F3E9-E267-47D1-B53C-36D9E0E74A5B}">
      <dgm:prSet/>
      <dgm:spPr/>
      <dgm:t>
        <a:bodyPr/>
        <a:lstStyle/>
        <a:p>
          <a:endParaRPr lang="en-US"/>
        </a:p>
      </dgm:t>
    </dgm:pt>
    <dgm:pt modelId="{853EAE3B-F3A2-4376-867B-B48EC1D1245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>
              <a:solidFill>
                <a:schemeClr val="accent2">
                  <a:lumMod val="50000"/>
                </a:schemeClr>
              </a:solidFill>
            </a:rPr>
            <a:t>•It </a:t>
          </a:r>
          <a:r>
            <a:rPr lang="en-US" b="1" i="1" dirty="0">
              <a:solidFill>
                <a:schemeClr val="accent2">
                  <a:lumMod val="50000"/>
                </a:schemeClr>
              </a:solidFill>
            </a:rPr>
            <a:t>tests hypotheses </a:t>
          </a:r>
          <a:r>
            <a:rPr lang="en-US" dirty="0">
              <a:solidFill>
                <a:schemeClr val="accent2">
                  <a:lumMod val="50000"/>
                </a:schemeClr>
              </a:solidFill>
            </a:rPr>
            <a:t>to provide evidence that sustained changes are caused by UNDP interventions, </a:t>
          </a:r>
          <a:r>
            <a:rPr lang="en-US" b="1" i="1" dirty="0">
              <a:solidFill>
                <a:schemeClr val="accent2">
                  <a:lumMod val="50000"/>
                </a:schemeClr>
              </a:solidFill>
            </a:rPr>
            <a:t>using a suitable counterfactual to establish a comparison.</a:t>
          </a:r>
        </a:p>
      </dgm:t>
    </dgm:pt>
    <dgm:pt modelId="{C9A1979E-3811-4EF4-8FD7-439F5A5580F5}" type="parTrans" cxnId="{97008A1E-F913-4665-9ECB-C2E9235D6F88}">
      <dgm:prSet/>
      <dgm:spPr/>
      <dgm:t>
        <a:bodyPr/>
        <a:lstStyle/>
        <a:p>
          <a:endParaRPr lang="en-US"/>
        </a:p>
      </dgm:t>
    </dgm:pt>
    <dgm:pt modelId="{01C54D6A-E755-4E8E-ACFE-2FD3E37F28EC}" type="sibTrans" cxnId="{97008A1E-F913-4665-9ECB-C2E9235D6F88}">
      <dgm:prSet/>
      <dgm:spPr/>
      <dgm:t>
        <a:bodyPr/>
        <a:lstStyle/>
        <a:p>
          <a:endParaRPr lang="en-US"/>
        </a:p>
      </dgm:t>
    </dgm:pt>
    <dgm:pt modelId="{896BDAC6-E5B6-4B5F-AFF2-2E57B663D6E0}" type="pres">
      <dgm:prSet presAssocID="{32B44BCF-1236-4D3C-BD2E-5FA8DE95B1DB}" presName="root" presStyleCnt="0">
        <dgm:presLayoutVars>
          <dgm:dir/>
          <dgm:resizeHandles val="exact"/>
        </dgm:presLayoutVars>
      </dgm:prSet>
      <dgm:spPr/>
    </dgm:pt>
    <dgm:pt modelId="{1DCD7BFE-1E70-4789-BB77-E535A4D708F6}" type="pres">
      <dgm:prSet presAssocID="{B2196A80-DCA6-4BBD-B13B-C68BC1B7F1CD}" presName="compNode" presStyleCnt="0"/>
      <dgm:spPr/>
    </dgm:pt>
    <dgm:pt modelId="{63B34E95-1D80-42D0-A395-760593FC8990}" type="pres">
      <dgm:prSet presAssocID="{B2196A80-DCA6-4BBD-B13B-C68BC1B7F1CD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usiness Growth"/>
        </a:ext>
      </dgm:extLst>
    </dgm:pt>
    <dgm:pt modelId="{0849C2C2-C0D2-443A-AF16-52D24CD691D2}" type="pres">
      <dgm:prSet presAssocID="{B2196A80-DCA6-4BBD-B13B-C68BC1B7F1CD}" presName="spaceRect" presStyleCnt="0"/>
      <dgm:spPr/>
    </dgm:pt>
    <dgm:pt modelId="{FA069D24-9F42-487C-A02F-E3DA6B983C75}" type="pres">
      <dgm:prSet presAssocID="{B2196A80-DCA6-4BBD-B13B-C68BC1B7F1CD}" presName="textRect" presStyleLbl="revTx" presStyleIdx="0" presStyleCnt="4">
        <dgm:presLayoutVars>
          <dgm:chMax val="1"/>
          <dgm:chPref val="1"/>
        </dgm:presLayoutVars>
      </dgm:prSet>
      <dgm:spPr/>
    </dgm:pt>
    <dgm:pt modelId="{07AC7F18-B2F4-41DE-97F1-0A3A6AC51C68}" type="pres">
      <dgm:prSet presAssocID="{523E17E8-91D0-40B2-8F68-2D4AF827EEE0}" presName="sibTrans" presStyleCnt="0"/>
      <dgm:spPr/>
    </dgm:pt>
    <dgm:pt modelId="{76E3E202-04D1-4967-B11D-89ECFC5C56F1}" type="pres">
      <dgm:prSet presAssocID="{E48F5D06-D1CE-47FD-B14D-D11F494307BD}" presName="compNode" presStyleCnt="0"/>
      <dgm:spPr/>
    </dgm:pt>
    <dgm:pt modelId="{9E7C8400-ECB9-4EDA-A184-542E2F5084E0}" type="pres">
      <dgm:prSet presAssocID="{E48F5D06-D1CE-47FD-B14D-D11F494307BD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Question mark"/>
        </a:ext>
      </dgm:extLst>
    </dgm:pt>
    <dgm:pt modelId="{6A094261-78F7-4415-9B00-76FA12092C92}" type="pres">
      <dgm:prSet presAssocID="{E48F5D06-D1CE-47FD-B14D-D11F494307BD}" presName="spaceRect" presStyleCnt="0"/>
      <dgm:spPr/>
    </dgm:pt>
    <dgm:pt modelId="{AE0A44E8-72D9-4BC3-89A1-CAD848F95562}" type="pres">
      <dgm:prSet presAssocID="{E48F5D06-D1CE-47FD-B14D-D11F494307BD}" presName="textRect" presStyleLbl="revTx" presStyleIdx="1" presStyleCnt="4">
        <dgm:presLayoutVars>
          <dgm:chMax val="1"/>
          <dgm:chPref val="1"/>
        </dgm:presLayoutVars>
      </dgm:prSet>
      <dgm:spPr/>
    </dgm:pt>
    <dgm:pt modelId="{5E790803-C2E5-4E9E-9DBD-C2E8C46E6FBE}" type="pres">
      <dgm:prSet presAssocID="{7F67003A-8CE8-4371-BC0B-78EE6D93250A}" presName="sibTrans" presStyleCnt="0"/>
      <dgm:spPr/>
    </dgm:pt>
    <dgm:pt modelId="{E52A9C07-2497-4E66-A993-54ED9A36E0C7}" type="pres">
      <dgm:prSet presAssocID="{6BCE61C0-1EC0-496E-AC47-74248B223F95}" presName="compNode" presStyleCnt="0"/>
      <dgm:spPr/>
    </dgm:pt>
    <dgm:pt modelId="{F982EBD4-89E3-42FC-BB76-7EAE7234C279}" type="pres">
      <dgm:prSet presAssocID="{6BCE61C0-1EC0-496E-AC47-74248B223F95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arget Audience"/>
        </a:ext>
      </dgm:extLst>
    </dgm:pt>
    <dgm:pt modelId="{C539C95B-5D68-4317-AD74-EC59F28D07C6}" type="pres">
      <dgm:prSet presAssocID="{6BCE61C0-1EC0-496E-AC47-74248B223F95}" presName="spaceRect" presStyleCnt="0"/>
      <dgm:spPr/>
    </dgm:pt>
    <dgm:pt modelId="{22E9B64F-7F9E-45EA-98BB-7FD1A3FBB91B}" type="pres">
      <dgm:prSet presAssocID="{6BCE61C0-1EC0-496E-AC47-74248B223F95}" presName="textRect" presStyleLbl="revTx" presStyleIdx="2" presStyleCnt="4">
        <dgm:presLayoutVars>
          <dgm:chMax val="1"/>
          <dgm:chPref val="1"/>
        </dgm:presLayoutVars>
      </dgm:prSet>
      <dgm:spPr/>
    </dgm:pt>
    <dgm:pt modelId="{6637EDCA-5391-4926-9407-B1934457FCD9}" type="pres">
      <dgm:prSet presAssocID="{151871D8-00A1-40BE-8E12-F0238A7FB5DD}" presName="sibTrans" presStyleCnt="0"/>
      <dgm:spPr/>
    </dgm:pt>
    <dgm:pt modelId="{B9E248E0-73C8-4E06-9867-267EF4CA77F9}" type="pres">
      <dgm:prSet presAssocID="{853EAE3B-F3A2-4376-867B-B48EC1D12457}" presName="compNode" presStyleCnt="0"/>
      <dgm:spPr/>
    </dgm:pt>
    <dgm:pt modelId="{92AC6334-2244-47CE-990D-7B9F6A41C64F}" type="pres">
      <dgm:prSet presAssocID="{853EAE3B-F3A2-4376-867B-B48EC1D12457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Questions"/>
        </a:ext>
      </dgm:extLst>
    </dgm:pt>
    <dgm:pt modelId="{6E6E6E23-04D5-40E9-BDCE-A0F1A486F987}" type="pres">
      <dgm:prSet presAssocID="{853EAE3B-F3A2-4376-867B-B48EC1D12457}" presName="spaceRect" presStyleCnt="0"/>
      <dgm:spPr/>
    </dgm:pt>
    <dgm:pt modelId="{D56D1E6A-00DE-4369-805E-D6E868C0C19B}" type="pres">
      <dgm:prSet presAssocID="{853EAE3B-F3A2-4376-867B-B48EC1D12457}" presName="textRect" presStyleLbl="revTx" presStyleIdx="3" presStyleCnt="4" custLinFactNeighborX="-4592" custLinFactNeighborY="-13650">
        <dgm:presLayoutVars>
          <dgm:chMax val="1"/>
          <dgm:chPref val="1"/>
        </dgm:presLayoutVars>
      </dgm:prSet>
      <dgm:spPr/>
    </dgm:pt>
  </dgm:ptLst>
  <dgm:cxnLst>
    <dgm:cxn modelId="{070E1E14-7997-47A6-9E87-001C5EC0181F}" type="presOf" srcId="{853EAE3B-F3A2-4376-867B-B48EC1D12457}" destId="{D56D1E6A-00DE-4369-805E-D6E868C0C19B}" srcOrd="0" destOrd="0" presId="urn:microsoft.com/office/officeart/2018/2/layout/IconLabelList"/>
    <dgm:cxn modelId="{97008A1E-F913-4665-9ECB-C2E9235D6F88}" srcId="{32B44BCF-1236-4D3C-BD2E-5FA8DE95B1DB}" destId="{853EAE3B-F3A2-4376-867B-B48EC1D12457}" srcOrd="3" destOrd="0" parTransId="{C9A1979E-3811-4EF4-8FD7-439F5A5580F5}" sibTransId="{01C54D6A-E755-4E8E-ACFE-2FD3E37F28EC}"/>
    <dgm:cxn modelId="{64E3FC2B-4D76-418F-9468-C8785B099197}" type="presOf" srcId="{B2196A80-DCA6-4BBD-B13B-C68BC1B7F1CD}" destId="{FA069D24-9F42-487C-A02F-E3DA6B983C75}" srcOrd="0" destOrd="0" presId="urn:microsoft.com/office/officeart/2018/2/layout/IconLabelList"/>
    <dgm:cxn modelId="{67CC974C-3A3C-459E-94A5-602EA9D3A38E}" type="presOf" srcId="{6BCE61C0-1EC0-496E-AC47-74248B223F95}" destId="{22E9B64F-7F9E-45EA-98BB-7FD1A3FBB91B}" srcOrd="0" destOrd="0" presId="urn:microsoft.com/office/officeart/2018/2/layout/IconLabelList"/>
    <dgm:cxn modelId="{45A3D381-F1DD-4917-9915-2B5DD67BF62C}" srcId="{32B44BCF-1236-4D3C-BD2E-5FA8DE95B1DB}" destId="{E48F5D06-D1CE-47FD-B14D-D11F494307BD}" srcOrd="1" destOrd="0" parTransId="{C5434698-0B19-4F5A-BCF0-15037571EE05}" sibTransId="{7F67003A-8CE8-4371-BC0B-78EE6D93250A}"/>
    <dgm:cxn modelId="{17538C83-1CE1-40BA-8BA6-610E5B3B6BA5}" type="presOf" srcId="{32B44BCF-1236-4D3C-BD2E-5FA8DE95B1DB}" destId="{896BDAC6-E5B6-4B5F-AFF2-2E57B663D6E0}" srcOrd="0" destOrd="0" presId="urn:microsoft.com/office/officeart/2018/2/layout/IconLabelList"/>
    <dgm:cxn modelId="{E5F501CA-8B95-47C5-A288-091662D1456E}" srcId="{32B44BCF-1236-4D3C-BD2E-5FA8DE95B1DB}" destId="{B2196A80-DCA6-4BBD-B13B-C68BC1B7F1CD}" srcOrd="0" destOrd="0" parTransId="{ACC47168-333D-4CFC-BA32-108B8871F4C6}" sibTransId="{523E17E8-91D0-40B2-8F68-2D4AF827EEE0}"/>
    <dgm:cxn modelId="{F95911D3-0AA5-499E-BD1E-403E3EEF1C63}" type="presOf" srcId="{E48F5D06-D1CE-47FD-B14D-D11F494307BD}" destId="{AE0A44E8-72D9-4BC3-89A1-CAD848F95562}" srcOrd="0" destOrd="0" presId="urn:microsoft.com/office/officeart/2018/2/layout/IconLabelList"/>
    <dgm:cxn modelId="{7E83F3E9-E267-47D1-B53C-36D9E0E74A5B}" srcId="{32B44BCF-1236-4D3C-BD2E-5FA8DE95B1DB}" destId="{6BCE61C0-1EC0-496E-AC47-74248B223F95}" srcOrd="2" destOrd="0" parTransId="{E1B2EEBB-61CD-4FEC-AD8F-7CDA7A114E49}" sibTransId="{151871D8-00A1-40BE-8E12-F0238A7FB5DD}"/>
    <dgm:cxn modelId="{CE4ED44E-296C-42BA-B849-BD4845717A64}" type="presParOf" srcId="{896BDAC6-E5B6-4B5F-AFF2-2E57B663D6E0}" destId="{1DCD7BFE-1E70-4789-BB77-E535A4D708F6}" srcOrd="0" destOrd="0" presId="urn:microsoft.com/office/officeart/2018/2/layout/IconLabelList"/>
    <dgm:cxn modelId="{B661513C-4946-416F-AF12-04722C922BBA}" type="presParOf" srcId="{1DCD7BFE-1E70-4789-BB77-E535A4D708F6}" destId="{63B34E95-1D80-42D0-A395-760593FC8990}" srcOrd="0" destOrd="0" presId="urn:microsoft.com/office/officeart/2018/2/layout/IconLabelList"/>
    <dgm:cxn modelId="{6F9C9EC4-3978-4978-883D-1D8D5AAAB70F}" type="presParOf" srcId="{1DCD7BFE-1E70-4789-BB77-E535A4D708F6}" destId="{0849C2C2-C0D2-443A-AF16-52D24CD691D2}" srcOrd="1" destOrd="0" presId="urn:microsoft.com/office/officeart/2018/2/layout/IconLabelList"/>
    <dgm:cxn modelId="{174E1676-15B0-411E-87C6-128AA8160AFB}" type="presParOf" srcId="{1DCD7BFE-1E70-4789-BB77-E535A4D708F6}" destId="{FA069D24-9F42-487C-A02F-E3DA6B983C75}" srcOrd="2" destOrd="0" presId="urn:microsoft.com/office/officeart/2018/2/layout/IconLabelList"/>
    <dgm:cxn modelId="{E8A1CCE3-AEEA-4360-9146-A9AF800B4A8A}" type="presParOf" srcId="{896BDAC6-E5B6-4B5F-AFF2-2E57B663D6E0}" destId="{07AC7F18-B2F4-41DE-97F1-0A3A6AC51C68}" srcOrd="1" destOrd="0" presId="urn:microsoft.com/office/officeart/2018/2/layout/IconLabelList"/>
    <dgm:cxn modelId="{5DD6D626-DB79-4754-A592-147A1BBD4475}" type="presParOf" srcId="{896BDAC6-E5B6-4B5F-AFF2-2E57B663D6E0}" destId="{76E3E202-04D1-4967-B11D-89ECFC5C56F1}" srcOrd="2" destOrd="0" presId="urn:microsoft.com/office/officeart/2018/2/layout/IconLabelList"/>
    <dgm:cxn modelId="{AC5C843F-63AD-4288-8893-39C27E93749F}" type="presParOf" srcId="{76E3E202-04D1-4967-B11D-89ECFC5C56F1}" destId="{9E7C8400-ECB9-4EDA-A184-542E2F5084E0}" srcOrd="0" destOrd="0" presId="urn:microsoft.com/office/officeart/2018/2/layout/IconLabelList"/>
    <dgm:cxn modelId="{1E523BCA-46C0-4E36-97DB-926D6B9F82BB}" type="presParOf" srcId="{76E3E202-04D1-4967-B11D-89ECFC5C56F1}" destId="{6A094261-78F7-4415-9B00-76FA12092C92}" srcOrd="1" destOrd="0" presId="urn:microsoft.com/office/officeart/2018/2/layout/IconLabelList"/>
    <dgm:cxn modelId="{B1A3BC35-FA1A-45B0-A6E2-68EFA5699B80}" type="presParOf" srcId="{76E3E202-04D1-4967-B11D-89ECFC5C56F1}" destId="{AE0A44E8-72D9-4BC3-89A1-CAD848F95562}" srcOrd="2" destOrd="0" presId="urn:microsoft.com/office/officeart/2018/2/layout/IconLabelList"/>
    <dgm:cxn modelId="{9C3D78D2-74C2-43F0-9181-7F32A691A608}" type="presParOf" srcId="{896BDAC6-E5B6-4B5F-AFF2-2E57B663D6E0}" destId="{5E790803-C2E5-4E9E-9DBD-C2E8C46E6FBE}" srcOrd="3" destOrd="0" presId="urn:microsoft.com/office/officeart/2018/2/layout/IconLabelList"/>
    <dgm:cxn modelId="{47E2E2D2-ED7C-4B26-B57C-7DCA95303047}" type="presParOf" srcId="{896BDAC6-E5B6-4B5F-AFF2-2E57B663D6E0}" destId="{E52A9C07-2497-4E66-A993-54ED9A36E0C7}" srcOrd="4" destOrd="0" presId="urn:microsoft.com/office/officeart/2018/2/layout/IconLabelList"/>
    <dgm:cxn modelId="{8ABE68E0-AFA5-4777-88C6-F7578A6A6158}" type="presParOf" srcId="{E52A9C07-2497-4E66-A993-54ED9A36E0C7}" destId="{F982EBD4-89E3-42FC-BB76-7EAE7234C279}" srcOrd="0" destOrd="0" presId="urn:microsoft.com/office/officeart/2018/2/layout/IconLabelList"/>
    <dgm:cxn modelId="{EDB039C3-B3EF-480C-B34C-3AAB10EF290C}" type="presParOf" srcId="{E52A9C07-2497-4E66-A993-54ED9A36E0C7}" destId="{C539C95B-5D68-4317-AD74-EC59F28D07C6}" srcOrd="1" destOrd="0" presId="urn:microsoft.com/office/officeart/2018/2/layout/IconLabelList"/>
    <dgm:cxn modelId="{B749A680-92AB-48EB-82A8-B53CF1B8B192}" type="presParOf" srcId="{E52A9C07-2497-4E66-A993-54ED9A36E0C7}" destId="{22E9B64F-7F9E-45EA-98BB-7FD1A3FBB91B}" srcOrd="2" destOrd="0" presId="urn:microsoft.com/office/officeart/2018/2/layout/IconLabelList"/>
    <dgm:cxn modelId="{D60455FB-4518-46DB-8D86-9AB29102931C}" type="presParOf" srcId="{896BDAC6-E5B6-4B5F-AFF2-2E57B663D6E0}" destId="{6637EDCA-5391-4926-9407-B1934457FCD9}" srcOrd="5" destOrd="0" presId="urn:microsoft.com/office/officeart/2018/2/layout/IconLabelList"/>
    <dgm:cxn modelId="{2C04C17A-8AD5-4795-8C9B-671654C05BFB}" type="presParOf" srcId="{896BDAC6-E5B6-4B5F-AFF2-2E57B663D6E0}" destId="{B9E248E0-73C8-4E06-9867-267EF4CA77F9}" srcOrd="6" destOrd="0" presId="urn:microsoft.com/office/officeart/2018/2/layout/IconLabelList"/>
    <dgm:cxn modelId="{98C620BA-9E2A-4EC9-A5D7-0F787A551E1B}" type="presParOf" srcId="{B9E248E0-73C8-4E06-9867-267EF4CA77F9}" destId="{92AC6334-2244-47CE-990D-7B9F6A41C64F}" srcOrd="0" destOrd="0" presId="urn:microsoft.com/office/officeart/2018/2/layout/IconLabelList"/>
    <dgm:cxn modelId="{1ACB0517-0169-4F93-BB21-EDCC9FB625E6}" type="presParOf" srcId="{B9E248E0-73C8-4E06-9867-267EF4CA77F9}" destId="{6E6E6E23-04D5-40E9-BDCE-A0F1A486F987}" srcOrd="1" destOrd="0" presId="urn:microsoft.com/office/officeart/2018/2/layout/IconLabelList"/>
    <dgm:cxn modelId="{A84FD2DC-D980-464E-9B0C-C3A1BA18369F}" type="presParOf" srcId="{B9E248E0-73C8-4E06-9867-267EF4CA77F9}" destId="{D56D1E6A-00DE-4369-805E-D6E868C0C19B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9897F00-B88F-4B91-A04A-AB376DB945B2}" type="doc">
      <dgm:prSet loTypeId="urn:microsoft.com/office/officeart/2005/8/layout/hList1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93B5AEEF-9DD7-49CC-AEAB-E3DFC47B58D1}">
      <dgm:prSet phldrT="[Text]" phldr="0" custT="1"/>
      <dgm:spPr/>
      <dgm:t>
        <a:bodyPr/>
        <a:lstStyle/>
        <a:p>
          <a:r>
            <a:rPr lang="en-US" sz="1400" b="1"/>
            <a:t>Impact Evaluation Guidance: Chapeau</a:t>
          </a:r>
        </a:p>
      </dgm:t>
    </dgm:pt>
    <dgm:pt modelId="{62C0857C-616E-4160-97F7-90B72599CAFD}" type="parTrans" cxnId="{0411353E-E3A2-4DE6-9A18-C60DABE374F1}">
      <dgm:prSet/>
      <dgm:spPr/>
      <dgm:t>
        <a:bodyPr/>
        <a:lstStyle/>
        <a:p>
          <a:endParaRPr lang="en-US"/>
        </a:p>
      </dgm:t>
    </dgm:pt>
    <dgm:pt modelId="{9E9095CC-C502-46EA-9DEA-C111396300AD}" type="sibTrans" cxnId="{0411353E-E3A2-4DE6-9A18-C60DABE374F1}">
      <dgm:prSet/>
      <dgm:spPr/>
      <dgm:t>
        <a:bodyPr/>
        <a:lstStyle/>
        <a:p>
          <a:endParaRPr lang="en-US"/>
        </a:p>
      </dgm:t>
    </dgm:pt>
    <dgm:pt modelId="{2AF61294-EBCA-42D2-BA04-E068BEDA51DA}">
      <dgm:prSet phldrT="[Text]" phldr="0" custT="1"/>
      <dgm:spPr/>
      <dgm:t>
        <a:bodyPr/>
        <a:lstStyle/>
        <a:p>
          <a:r>
            <a:rPr lang="en-US" sz="1200" b="1" dirty="0"/>
            <a:t> Rolling out Decentralized Impact Evaluation</a:t>
          </a:r>
        </a:p>
      </dgm:t>
    </dgm:pt>
    <dgm:pt modelId="{9DB2AEC1-4701-4BA0-8121-0751A0BA3A7E}" type="parTrans" cxnId="{127A67CB-BC45-4863-92A8-68A1CC46C9CD}">
      <dgm:prSet/>
      <dgm:spPr/>
      <dgm:t>
        <a:bodyPr/>
        <a:lstStyle/>
        <a:p>
          <a:endParaRPr lang="en-US"/>
        </a:p>
      </dgm:t>
    </dgm:pt>
    <dgm:pt modelId="{0BBB4D82-D80E-4050-90F3-BFB7B89F936D}" type="sibTrans" cxnId="{127A67CB-BC45-4863-92A8-68A1CC46C9CD}">
      <dgm:prSet/>
      <dgm:spPr/>
      <dgm:t>
        <a:bodyPr/>
        <a:lstStyle/>
        <a:p>
          <a:endParaRPr lang="en-US"/>
        </a:p>
      </dgm:t>
    </dgm:pt>
    <dgm:pt modelId="{F87E66D5-6FF8-4020-8BE9-6D799524BCC3}">
      <dgm:prSet phldrT="[Text]" phldr="0" custT="1"/>
      <dgm:spPr/>
      <dgm:t>
        <a:bodyPr/>
        <a:lstStyle/>
        <a:p>
          <a:r>
            <a:rPr lang="en-US" sz="1300" b="1" dirty="0"/>
            <a:t>Guide for Programme Managers</a:t>
          </a:r>
        </a:p>
      </dgm:t>
    </dgm:pt>
    <dgm:pt modelId="{123CEF9E-495D-4E11-B899-52773EB405FC}" type="parTrans" cxnId="{1BB0678E-DF5D-42A7-B9B5-9C9DDC1D3276}">
      <dgm:prSet/>
      <dgm:spPr/>
      <dgm:t>
        <a:bodyPr/>
        <a:lstStyle/>
        <a:p>
          <a:endParaRPr lang="en-US"/>
        </a:p>
      </dgm:t>
    </dgm:pt>
    <dgm:pt modelId="{63D935C7-2368-4EEC-8ABF-6A4C18C9752D}" type="sibTrans" cxnId="{1BB0678E-DF5D-42A7-B9B5-9C9DDC1D3276}">
      <dgm:prSet/>
      <dgm:spPr/>
      <dgm:t>
        <a:bodyPr/>
        <a:lstStyle/>
        <a:p>
          <a:endParaRPr lang="en-US"/>
        </a:p>
      </dgm:t>
    </dgm:pt>
    <dgm:pt modelId="{60ADB709-0D49-4C40-B8FE-0A60B7F83354}">
      <dgm:prSet phldrT="[Text]" phldr="0" custT="1"/>
      <dgm:spPr/>
      <dgm:t>
        <a:bodyPr/>
        <a:lstStyle/>
        <a:p>
          <a:r>
            <a:rPr lang="en-US" sz="1200" b="1" dirty="0"/>
            <a:t>Impact Measurement Data Metrics</a:t>
          </a:r>
        </a:p>
      </dgm:t>
    </dgm:pt>
    <dgm:pt modelId="{A7058514-09A7-4B9B-9B45-F20324D1110D}" type="parTrans" cxnId="{59192B7B-6A9F-48F6-87B2-B3DF836A6798}">
      <dgm:prSet/>
      <dgm:spPr/>
      <dgm:t>
        <a:bodyPr/>
        <a:lstStyle/>
        <a:p>
          <a:endParaRPr lang="en-US"/>
        </a:p>
      </dgm:t>
    </dgm:pt>
    <dgm:pt modelId="{A0AE1314-AB51-4993-8395-FDF3026FCA82}" type="sibTrans" cxnId="{59192B7B-6A9F-48F6-87B2-B3DF836A6798}">
      <dgm:prSet/>
      <dgm:spPr/>
      <dgm:t>
        <a:bodyPr/>
        <a:lstStyle/>
        <a:p>
          <a:endParaRPr lang="en-US"/>
        </a:p>
      </dgm:t>
    </dgm:pt>
    <dgm:pt modelId="{7353F840-A730-419C-97FC-A11A34030DAB}">
      <dgm:prSet phldrT="[Text]" phldr="0" custT="1"/>
      <dgm:spPr/>
      <dgm:t>
        <a:bodyPr/>
        <a:lstStyle/>
        <a:p>
          <a:r>
            <a:rPr lang="en-US" sz="1200" b="1" dirty="0"/>
            <a:t>Approaches and Methods</a:t>
          </a:r>
        </a:p>
      </dgm:t>
    </dgm:pt>
    <dgm:pt modelId="{B2DC21B8-573B-4714-A485-76FD08A23DA8}" type="parTrans" cxnId="{41B6CF60-A1C5-4239-A328-F58CD0ABE0E9}">
      <dgm:prSet/>
      <dgm:spPr/>
      <dgm:t>
        <a:bodyPr/>
        <a:lstStyle/>
        <a:p>
          <a:endParaRPr lang="en-US"/>
        </a:p>
      </dgm:t>
    </dgm:pt>
    <dgm:pt modelId="{6EA30827-0039-405E-A02D-5BFC0820DFEB}" type="sibTrans" cxnId="{41B6CF60-A1C5-4239-A328-F58CD0ABE0E9}">
      <dgm:prSet/>
      <dgm:spPr/>
      <dgm:t>
        <a:bodyPr/>
        <a:lstStyle/>
        <a:p>
          <a:endParaRPr lang="en-US"/>
        </a:p>
      </dgm:t>
    </dgm:pt>
    <dgm:pt modelId="{38E79667-6A75-46DF-A58A-B453830FC8E5}">
      <dgm:prSet phldrT="[Text]" phldr="0"/>
      <dgm:spPr/>
      <dgm:t>
        <a:bodyPr/>
        <a:lstStyle/>
        <a:p>
          <a:r>
            <a:rPr lang="en-US"/>
            <a:t>Introduces the full Impact Evaluation Guidance package</a:t>
          </a:r>
        </a:p>
      </dgm:t>
    </dgm:pt>
    <dgm:pt modelId="{0B5A8A46-F52E-468C-B3D9-B4B88963C849}" type="parTrans" cxnId="{6398BD9F-D02B-4294-9B76-4A00628B1BE4}">
      <dgm:prSet/>
      <dgm:spPr/>
      <dgm:t>
        <a:bodyPr/>
        <a:lstStyle/>
        <a:p>
          <a:endParaRPr lang="en-US"/>
        </a:p>
      </dgm:t>
    </dgm:pt>
    <dgm:pt modelId="{35FEF7AE-E2BA-44C5-8F3E-FFE3496FA8F2}" type="sibTrans" cxnId="{6398BD9F-D02B-4294-9B76-4A00628B1BE4}">
      <dgm:prSet/>
      <dgm:spPr/>
      <dgm:t>
        <a:bodyPr/>
        <a:lstStyle/>
        <a:p>
          <a:endParaRPr lang="en-US"/>
        </a:p>
      </dgm:t>
    </dgm:pt>
    <dgm:pt modelId="{A393A31E-B85A-40CD-8D80-DEEF024A14DB}">
      <dgm:prSet phldrT="[Text]" phldr="0"/>
      <dgm:spPr/>
      <dgm:t>
        <a:bodyPr/>
        <a:lstStyle/>
        <a:p>
          <a:r>
            <a:rPr lang="en-US"/>
            <a:t>Presents the rationale for expanding impact evaluation at UNDP</a:t>
          </a:r>
        </a:p>
      </dgm:t>
    </dgm:pt>
    <dgm:pt modelId="{78878D84-7A1D-4CFB-B3B4-1FB40AB6A2C7}" type="parTrans" cxnId="{DB6A3E50-D7AD-47C8-8147-5E8FDB3B9990}">
      <dgm:prSet/>
      <dgm:spPr/>
      <dgm:t>
        <a:bodyPr/>
        <a:lstStyle/>
        <a:p>
          <a:endParaRPr lang="en-US"/>
        </a:p>
      </dgm:t>
    </dgm:pt>
    <dgm:pt modelId="{56A25E8A-FBF1-4415-9BDB-F7405D385005}" type="sibTrans" cxnId="{DB6A3E50-D7AD-47C8-8147-5E8FDB3B9990}">
      <dgm:prSet/>
      <dgm:spPr/>
      <dgm:t>
        <a:bodyPr/>
        <a:lstStyle/>
        <a:p>
          <a:endParaRPr lang="en-US"/>
        </a:p>
      </dgm:t>
    </dgm:pt>
    <dgm:pt modelId="{55DD98B9-E41E-4FF0-98AA-B6003C8D6EBB}">
      <dgm:prSet phldrT="[Text]" phldr="0"/>
      <dgm:spPr/>
      <dgm:t>
        <a:bodyPr/>
        <a:lstStyle/>
        <a:p>
          <a:r>
            <a:rPr lang="en-US"/>
            <a:t>Outlines UNDP’s strategic approach to institutionalizing impact evaluation
Positions impact evaluation as a core tool for evidence‑based programming and organizational learning</a:t>
          </a:r>
        </a:p>
      </dgm:t>
    </dgm:pt>
    <dgm:pt modelId="{597F56F8-65ED-4FA6-9D02-1E69FE785B75}" type="parTrans" cxnId="{B9CFC5DA-3DD8-4BB5-AABA-C56D80644EF7}">
      <dgm:prSet/>
      <dgm:spPr/>
      <dgm:t>
        <a:bodyPr/>
        <a:lstStyle/>
        <a:p>
          <a:endParaRPr lang="en-US"/>
        </a:p>
      </dgm:t>
    </dgm:pt>
    <dgm:pt modelId="{8E5C19B6-172C-4C3C-8F01-6D3589746203}" type="sibTrans" cxnId="{B9CFC5DA-3DD8-4BB5-AABA-C56D80644EF7}">
      <dgm:prSet/>
      <dgm:spPr/>
      <dgm:t>
        <a:bodyPr/>
        <a:lstStyle/>
        <a:p>
          <a:endParaRPr lang="en-US"/>
        </a:p>
      </dgm:t>
    </dgm:pt>
    <dgm:pt modelId="{FD032363-ECEA-4B82-B214-1F5DABBFE84B}">
      <dgm:prSet phldrT="[Text]" phldr="0"/>
      <dgm:spPr/>
      <dgm:t>
        <a:bodyPr/>
        <a:lstStyle/>
        <a:p>
          <a:r>
            <a:rPr lang="en-US"/>
            <a:t>Emphasizes strategic selection of evaluation and alignment with programme priorities
Supports embedding impact evaluation within decentralized evaluation systems</a:t>
          </a:r>
        </a:p>
      </dgm:t>
    </dgm:pt>
    <dgm:pt modelId="{2DB06685-954F-473D-A971-8AFF5BEE0DEA}" type="parTrans" cxnId="{A53B7FF8-52AA-49D1-B1D6-BC152C220B74}">
      <dgm:prSet/>
      <dgm:spPr/>
      <dgm:t>
        <a:bodyPr/>
        <a:lstStyle/>
        <a:p>
          <a:endParaRPr lang="en-US"/>
        </a:p>
      </dgm:t>
    </dgm:pt>
    <dgm:pt modelId="{373FDE5D-5981-4713-8060-61DAED679909}" type="sibTrans" cxnId="{A53B7FF8-52AA-49D1-B1D6-BC152C220B74}">
      <dgm:prSet/>
      <dgm:spPr/>
      <dgm:t>
        <a:bodyPr/>
        <a:lstStyle/>
        <a:p>
          <a:endParaRPr lang="en-US"/>
        </a:p>
      </dgm:t>
    </dgm:pt>
    <dgm:pt modelId="{4561277D-BF89-4138-9F4D-E98EF2020139}">
      <dgm:prSet phldrT="[Text]" phldr="0"/>
      <dgm:spPr/>
      <dgm:t>
        <a:bodyPr/>
        <a:lstStyle/>
        <a:p>
          <a:r>
            <a:rPr lang="en-US"/>
            <a:t>Provides a practical framework to plan, design, and implement impact evaluations</a:t>
          </a:r>
        </a:p>
      </dgm:t>
    </dgm:pt>
    <dgm:pt modelId="{60CC057C-19E2-45AF-AB72-69860DE19D72}" type="parTrans" cxnId="{407CC372-1439-4214-80C7-AB4B4D28C092}">
      <dgm:prSet/>
      <dgm:spPr/>
      <dgm:t>
        <a:bodyPr/>
        <a:lstStyle/>
        <a:p>
          <a:endParaRPr lang="en-US"/>
        </a:p>
      </dgm:t>
    </dgm:pt>
    <dgm:pt modelId="{5E673125-4988-4572-B441-4AD98DDAEBA3}" type="sibTrans" cxnId="{407CC372-1439-4214-80C7-AB4B4D28C092}">
      <dgm:prSet/>
      <dgm:spPr/>
      <dgm:t>
        <a:bodyPr/>
        <a:lstStyle/>
        <a:p>
          <a:endParaRPr lang="en-US"/>
        </a:p>
      </dgm:t>
    </dgm:pt>
    <dgm:pt modelId="{3F88F27F-2B07-40FA-9264-C5F68B2926BD}">
      <dgm:prSet phldrT="[Text]" phldr="0"/>
      <dgm:spPr/>
      <dgm:t>
        <a:bodyPr/>
        <a:lstStyle/>
        <a:p>
          <a:r>
            <a:rPr lang="en-US"/>
            <a:t>Assesses whether programmes lead to meaningful and transformative change</a:t>
          </a:r>
        </a:p>
      </dgm:t>
    </dgm:pt>
    <dgm:pt modelId="{412ADA5B-FB6F-4A0D-B9D2-E2484272CDF0}" type="parTrans" cxnId="{B741884F-753A-45F9-9B6F-FDF65C15C25D}">
      <dgm:prSet/>
      <dgm:spPr/>
      <dgm:t>
        <a:bodyPr/>
        <a:lstStyle/>
        <a:p>
          <a:endParaRPr lang="en-US"/>
        </a:p>
      </dgm:t>
    </dgm:pt>
    <dgm:pt modelId="{2C6F6195-85F8-4EF1-A516-E302B119CD70}" type="sibTrans" cxnId="{B741884F-753A-45F9-9B6F-FDF65C15C25D}">
      <dgm:prSet/>
      <dgm:spPr/>
      <dgm:t>
        <a:bodyPr/>
        <a:lstStyle/>
        <a:p>
          <a:endParaRPr lang="en-US"/>
        </a:p>
      </dgm:t>
    </dgm:pt>
    <dgm:pt modelId="{E933D93C-F41C-4CC2-A43A-2F6E990A6CFF}">
      <dgm:prSet phldrT="[Text]" phldr="0"/>
      <dgm:spPr/>
      <dgm:t>
        <a:bodyPr/>
        <a:lstStyle/>
        <a:p>
          <a:r>
            <a:rPr lang="en-US"/>
            <a:t>Strengthened evidence on UNDP’s contribution to development outcomes and the SDGs</a:t>
          </a:r>
        </a:p>
      </dgm:t>
    </dgm:pt>
    <dgm:pt modelId="{74F35065-82D7-45AE-8CFB-DCE15DD73FA9}" type="parTrans" cxnId="{0D1E8F4A-CD2B-480E-A822-2355BDD9811B}">
      <dgm:prSet/>
      <dgm:spPr/>
      <dgm:t>
        <a:bodyPr/>
        <a:lstStyle/>
        <a:p>
          <a:endParaRPr lang="en-US"/>
        </a:p>
      </dgm:t>
    </dgm:pt>
    <dgm:pt modelId="{8F55251E-CF93-407D-8D1C-714C2F9C028F}" type="sibTrans" cxnId="{0D1E8F4A-CD2B-480E-A822-2355BDD9811B}">
      <dgm:prSet/>
      <dgm:spPr/>
      <dgm:t>
        <a:bodyPr/>
        <a:lstStyle/>
        <a:p>
          <a:endParaRPr lang="en-US"/>
        </a:p>
      </dgm:t>
    </dgm:pt>
    <dgm:pt modelId="{CB6A371A-AA00-4E48-94ED-1B472B9E6202}">
      <dgm:prSet phldrT="[Text]" phldr="0"/>
      <dgm:spPr/>
      <dgm:t>
        <a:bodyPr/>
        <a:lstStyle/>
        <a:p>
          <a:r>
            <a:rPr lang="en-US"/>
            <a:t>Guides the design and management of impact evaluation data sytems</a:t>
          </a:r>
        </a:p>
      </dgm:t>
    </dgm:pt>
    <dgm:pt modelId="{51B92316-3BFF-43EB-A22D-F0EB7306B898}" type="parTrans" cxnId="{36700521-641A-4433-9E1D-566ECD5B49E8}">
      <dgm:prSet/>
      <dgm:spPr/>
      <dgm:t>
        <a:bodyPr/>
        <a:lstStyle/>
        <a:p>
          <a:endParaRPr lang="en-US"/>
        </a:p>
      </dgm:t>
    </dgm:pt>
    <dgm:pt modelId="{49D93B12-0250-41AE-9B18-4DD6858A5277}" type="sibTrans" cxnId="{36700521-641A-4433-9E1D-566ECD5B49E8}">
      <dgm:prSet/>
      <dgm:spPr/>
      <dgm:t>
        <a:bodyPr/>
        <a:lstStyle/>
        <a:p>
          <a:endParaRPr lang="en-US"/>
        </a:p>
      </dgm:t>
    </dgm:pt>
    <dgm:pt modelId="{0324A246-07A6-4A7E-B589-A49E081CF5F4}">
      <dgm:prSet phldrT="[Text]" phldr="0"/>
      <dgm:spPr/>
      <dgm:t>
        <a:bodyPr/>
        <a:lstStyle/>
        <a:p>
          <a:r>
            <a:rPr lang="en-US"/>
            <a:t>Focuses on collecting high-quality, reliable data, and supports the measurement of transformative development outcomes</a:t>
          </a:r>
        </a:p>
      </dgm:t>
    </dgm:pt>
    <dgm:pt modelId="{CCA9A6D8-B24D-4B25-93E6-B6390B88F53D}" type="parTrans" cxnId="{3C6D1323-60D4-4A35-AC67-DED43F26C13C}">
      <dgm:prSet/>
      <dgm:spPr/>
      <dgm:t>
        <a:bodyPr/>
        <a:lstStyle/>
        <a:p>
          <a:endParaRPr lang="en-US"/>
        </a:p>
      </dgm:t>
    </dgm:pt>
    <dgm:pt modelId="{EAC0200E-9112-4649-839D-21EF69A1D6A2}" type="sibTrans" cxnId="{3C6D1323-60D4-4A35-AC67-DED43F26C13C}">
      <dgm:prSet/>
      <dgm:spPr/>
      <dgm:t>
        <a:bodyPr/>
        <a:lstStyle/>
        <a:p>
          <a:endParaRPr lang="en-US"/>
        </a:p>
      </dgm:t>
    </dgm:pt>
    <dgm:pt modelId="{58B4E67E-4470-4F5E-9E75-1E95C4D2E10C}">
      <dgm:prSet phldrT="[Text]" phldr="0"/>
      <dgm:spPr/>
      <dgm:t>
        <a:bodyPr/>
        <a:lstStyle/>
        <a:p>
          <a:r>
            <a:rPr lang="en-US"/>
            <a:t>Provides an overview of impact evaluation methodologies</a:t>
          </a:r>
        </a:p>
      </dgm:t>
    </dgm:pt>
    <dgm:pt modelId="{71241592-EA12-4308-96A5-CBF94FCA8D92}" type="parTrans" cxnId="{1518DC1B-F6C3-4B24-BE08-1CA00BEEBE4D}">
      <dgm:prSet/>
      <dgm:spPr/>
      <dgm:t>
        <a:bodyPr/>
        <a:lstStyle/>
        <a:p>
          <a:endParaRPr lang="en-US"/>
        </a:p>
      </dgm:t>
    </dgm:pt>
    <dgm:pt modelId="{1024E381-082C-4812-A1CB-F2A49ED3EA67}" type="sibTrans" cxnId="{1518DC1B-F6C3-4B24-BE08-1CA00BEEBE4D}">
      <dgm:prSet/>
      <dgm:spPr/>
      <dgm:t>
        <a:bodyPr/>
        <a:lstStyle/>
        <a:p>
          <a:endParaRPr lang="en-US"/>
        </a:p>
      </dgm:t>
    </dgm:pt>
    <dgm:pt modelId="{8EBC484E-8C33-4DD8-84E2-7B61D968AFC2}">
      <dgm:prSet phldrT="[Text]" phldr="0"/>
      <dgm:spPr/>
      <dgm:t>
        <a:bodyPr/>
        <a:lstStyle/>
        <a:p>
          <a:r>
            <a:rPr lang="en-US"/>
            <a:t>Focuses on establishing clear cause-and-effect relationships</a:t>
          </a:r>
        </a:p>
      </dgm:t>
    </dgm:pt>
    <dgm:pt modelId="{F066FD77-1FF6-4FAF-9906-EF5136EAC59B}" type="parTrans" cxnId="{7C3D14E2-88EE-4E25-B91C-C0C9CAA2D5B0}">
      <dgm:prSet/>
      <dgm:spPr/>
      <dgm:t>
        <a:bodyPr/>
        <a:lstStyle/>
        <a:p>
          <a:endParaRPr lang="en-US"/>
        </a:p>
      </dgm:t>
    </dgm:pt>
    <dgm:pt modelId="{071C0870-6168-4203-8E37-6DAB3474C4ED}" type="sibTrans" cxnId="{7C3D14E2-88EE-4E25-B91C-C0C9CAA2D5B0}">
      <dgm:prSet/>
      <dgm:spPr/>
      <dgm:t>
        <a:bodyPr/>
        <a:lstStyle/>
        <a:p>
          <a:endParaRPr lang="en-US"/>
        </a:p>
      </dgm:t>
    </dgm:pt>
    <dgm:pt modelId="{5D8C7DE2-15DB-4B50-B582-B32C4F8DC130}">
      <dgm:prSet phldrT="[Text]" phldr="0"/>
      <dgm:spPr/>
      <dgm:t>
        <a:bodyPr/>
        <a:lstStyle/>
        <a:p>
          <a:r>
            <a:rPr lang="en-US"/>
            <a:t>Emphasizes counterfactual analysis and understanding what would have happened without the intervention</a:t>
          </a:r>
        </a:p>
      </dgm:t>
    </dgm:pt>
    <dgm:pt modelId="{392A5DFB-F964-4049-9E58-29771C87D1D1}" type="parTrans" cxnId="{2277FBDC-D58D-421F-829C-4835F4373B02}">
      <dgm:prSet/>
      <dgm:spPr/>
      <dgm:t>
        <a:bodyPr/>
        <a:lstStyle/>
        <a:p>
          <a:endParaRPr lang="en-US"/>
        </a:p>
      </dgm:t>
    </dgm:pt>
    <dgm:pt modelId="{FFA86CAF-472A-454C-B31A-4492F40487BE}" type="sibTrans" cxnId="{2277FBDC-D58D-421F-829C-4835F4373B02}">
      <dgm:prSet/>
      <dgm:spPr/>
      <dgm:t>
        <a:bodyPr/>
        <a:lstStyle/>
        <a:p>
          <a:endParaRPr lang="en-US"/>
        </a:p>
      </dgm:t>
    </dgm:pt>
    <dgm:pt modelId="{338CA385-D951-4D92-9A44-A44E90E8B32C}" type="pres">
      <dgm:prSet presAssocID="{D9897F00-B88F-4B91-A04A-AB376DB945B2}" presName="Name0" presStyleCnt="0">
        <dgm:presLayoutVars>
          <dgm:dir/>
          <dgm:animLvl val="lvl"/>
          <dgm:resizeHandles val="exact"/>
        </dgm:presLayoutVars>
      </dgm:prSet>
      <dgm:spPr/>
    </dgm:pt>
    <dgm:pt modelId="{97F4FD4E-49A4-438B-8974-B671B8DE1C65}" type="pres">
      <dgm:prSet presAssocID="{93B5AEEF-9DD7-49CC-AEAB-E3DFC47B58D1}" presName="composite" presStyleCnt="0"/>
      <dgm:spPr/>
    </dgm:pt>
    <dgm:pt modelId="{F2BBC3C7-3CAD-4005-A104-21CC4727C09B}" type="pres">
      <dgm:prSet presAssocID="{93B5AEEF-9DD7-49CC-AEAB-E3DFC47B58D1}" presName="parTx" presStyleLbl="alignNode1" presStyleIdx="0" presStyleCnt="5">
        <dgm:presLayoutVars>
          <dgm:chMax val="0"/>
          <dgm:chPref val="0"/>
          <dgm:bulletEnabled val="1"/>
        </dgm:presLayoutVars>
      </dgm:prSet>
      <dgm:spPr/>
    </dgm:pt>
    <dgm:pt modelId="{B1C00F2E-F531-42AD-9B6C-214A43CD6D99}" type="pres">
      <dgm:prSet presAssocID="{93B5AEEF-9DD7-49CC-AEAB-E3DFC47B58D1}" presName="desTx" presStyleLbl="alignAccFollowNode1" presStyleIdx="0" presStyleCnt="5">
        <dgm:presLayoutVars>
          <dgm:bulletEnabled val="1"/>
        </dgm:presLayoutVars>
      </dgm:prSet>
      <dgm:spPr/>
    </dgm:pt>
    <dgm:pt modelId="{B4B1E7B1-91C3-47EE-9AAA-890457C63189}" type="pres">
      <dgm:prSet presAssocID="{9E9095CC-C502-46EA-9DEA-C111396300AD}" presName="space" presStyleCnt="0"/>
      <dgm:spPr/>
    </dgm:pt>
    <dgm:pt modelId="{60BBDFDF-23A5-4313-B0CC-AF276170D171}" type="pres">
      <dgm:prSet presAssocID="{2AF61294-EBCA-42D2-BA04-E068BEDA51DA}" presName="composite" presStyleCnt="0"/>
      <dgm:spPr/>
    </dgm:pt>
    <dgm:pt modelId="{E2EA2AB0-0AAC-449E-BC4E-46CDB3CED856}" type="pres">
      <dgm:prSet presAssocID="{2AF61294-EBCA-42D2-BA04-E068BEDA51DA}" presName="parTx" presStyleLbl="alignNode1" presStyleIdx="1" presStyleCnt="5">
        <dgm:presLayoutVars>
          <dgm:chMax val="0"/>
          <dgm:chPref val="0"/>
          <dgm:bulletEnabled val="1"/>
        </dgm:presLayoutVars>
      </dgm:prSet>
      <dgm:spPr/>
    </dgm:pt>
    <dgm:pt modelId="{3FE4EC25-AEB3-47AC-8A78-F3F2374C3F66}" type="pres">
      <dgm:prSet presAssocID="{2AF61294-EBCA-42D2-BA04-E068BEDA51DA}" presName="desTx" presStyleLbl="alignAccFollowNode1" presStyleIdx="1" presStyleCnt="5">
        <dgm:presLayoutVars>
          <dgm:bulletEnabled val="1"/>
        </dgm:presLayoutVars>
      </dgm:prSet>
      <dgm:spPr/>
    </dgm:pt>
    <dgm:pt modelId="{58563645-A4FF-4618-B8A7-3D4205416848}" type="pres">
      <dgm:prSet presAssocID="{0BBB4D82-D80E-4050-90F3-BFB7B89F936D}" presName="space" presStyleCnt="0"/>
      <dgm:spPr/>
    </dgm:pt>
    <dgm:pt modelId="{25F68575-DF09-42EA-97E7-A2B0AC1FBDC5}" type="pres">
      <dgm:prSet presAssocID="{F87E66D5-6FF8-4020-8BE9-6D799524BCC3}" presName="composite" presStyleCnt="0"/>
      <dgm:spPr/>
    </dgm:pt>
    <dgm:pt modelId="{0DC6778B-84DE-4B7A-989E-FF60F50BD449}" type="pres">
      <dgm:prSet presAssocID="{F87E66D5-6FF8-4020-8BE9-6D799524BCC3}" presName="parTx" presStyleLbl="alignNode1" presStyleIdx="2" presStyleCnt="5">
        <dgm:presLayoutVars>
          <dgm:chMax val="0"/>
          <dgm:chPref val="0"/>
          <dgm:bulletEnabled val="1"/>
        </dgm:presLayoutVars>
      </dgm:prSet>
      <dgm:spPr/>
    </dgm:pt>
    <dgm:pt modelId="{84444B13-85EA-405C-AB36-D331D1E23B6F}" type="pres">
      <dgm:prSet presAssocID="{F87E66D5-6FF8-4020-8BE9-6D799524BCC3}" presName="desTx" presStyleLbl="alignAccFollowNode1" presStyleIdx="2" presStyleCnt="5">
        <dgm:presLayoutVars>
          <dgm:bulletEnabled val="1"/>
        </dgm:presLayoutVars>
      </dgm:prSet>
      <dgm:spPr/>
    </dgm:pt>
    <dgm:pt modelId="{2C77418A-3BFF-4034-BA94-D1672F3A03FA}" type="pres">
      <dgm:prSet presAssocID="{63D935C7-2368-4EEC-8ABF-6A4C18C9752D}" presName="space" presStyleCnt="0"/>
      <dgm:spPr/>
    </dgm:pt>
    <dgm:pt modelId="{9FFDA6DF-19FB-41AE-8EC6-A132AF4CA82C}" type="pres">
      <dgm:prSet presAssocID="{60ADB709-0D49-4C40-B8FE-0A60B7F83354}" presName="composite" presStyleCnt="0"/>
      <dgm:spPr/>
    </dgm:pt>
    <dgm:pt modelId="{2AC76EBB-692E-4081-9B20-5B8C33EBB792}" type="pres">
      <dgm:prSet presAssocID="{60ADB709-0D49-4C40-B8FE-0A60B7F83354}" presName="parTx" presStyleLbl="alignNode1" presStyleIdx="3" presStyleCnt="5">
        <dgm:presLayoutVars>
          <dgm:chMax val="0"/>
          <dgm:chPref val="0"/>
          <dgm:bulletEnabled val="1"/>
        </dgm:presLayoutVars>
      </dgm:prSet>
      <dgm:spPr/>
    </dgm:pt>
    <dgm:pt modelId="{07376856-A217-4173-9F66-65D43B4256D9}" type="pres">
      <dgm:prSet presAssocID="{60ADB709-0D49-4C40-B8FE-0A60B7F83354}" presName="desTx" presStyleLbl="alignAccFollowNode1" presStyleIdx="3" presStyleCnt="5">
        <dgm:presLayoutVars>
          <dgm:bulletEnabled val="1"/>
        </dgm:presLayoutVars>
      </dgm:prSet>
      <dgm:spPr/>
    </dgm:pt>
    <dgm:pt modelId="{91A8CAC2-8F34-4389-8107-3321B69CA471}" type="pres">
      <dgm:prSet presAssocID="{A0AE1314-AB51-4993-8395-FDF3026FCA82}" presName="space" presStyleCnt="0"/>
      <dgm:spPr/>
    </dgm:pt>
    <dgm:pt modelId="{EF269672-2E5A-4EDF-9A39-7194082A1548}" type="pres">
      <dgm:prSet presAssocID="{7353F840-A730-419C-97FC-A11A34030DAB}" presName="composite" presStyleCnt="0"/>
      <dgm:spPr/>
    </dgm:pt>
    <dgm:pt modelId="{212872F8-DCD8-4CB2-939E-410760ACAF98}" type="pres">
      <dgm:prSet presAssocID="{7353F840-A730-419C-97FC-A11A34030DAB}" presName="parTx" presStyleLbl="alignNode1" presStyleIdx="4" presStyleCnt="5">
        <dgm:presLayoutVars>
          <dgm:chMax val="0"/>
          <dgm:chPref val="0"/>
          <dgm:bulletEnabled val="1"/>
        </dgm:presLayoutVars>
      </dgm:prSet>
      <dgm:spPr/>
    </dgm:pt>
    <dgm:pt modelId="{B16F570E-663D-4205-BE81-D21FA559D360}" type="pres">
      <dgm:prSet presAssocID="{7353F840-A730-419C-97FC-A11A34030DAB}" presName="desTx" presStyleLbl="alignAccFollowNode1" presStyleIdx="4" presStyleCnt="5">
        <dgm:presLayoutVars>
          <dgm:bulletEnabled val="1"/>
        </dgm:presLayoutVars>
      </dgm:prSet>
      <dgm:spPr/>
    </dgm:pt>
  </dgm:ptLst>
  <dgm:cxnLst>
    <dgm:cxn modelId="{EA328905-8331-47DE-96AF-252FFCCB1799}" type="presOf" srcId="{38E79667-6A75-46DF-A58A-B453830FC8E5}" destId="{B1C00F2E-F531-42AD-9B6C-214A43CD6D99}" srcOrd="0" destOrd="0" presId="urn:microsoft.com/office/officeart/2005/8/layout/hList1"/>
    <dgm:cxn modelId="{998F0F11-6F13-4A2D-AA00-287F53FB07D9}" type="presOf" srcId="{8EBC484E-8C33-4DD8-84E2-7B61D968AFC2}" destId="{B16F570E-663D-4205-BE81-D21FA559D360}" srcOrd="0" destOrd="1" presId="urn:microsoft.com/office/officeart/2005/8/layout/hList1"/>
    <dgm:cxn modelId="{7F437411-7B66-4A8B-8606-6784CC2DC398}" type="presOf" srcId="{D9897F00-B88F-4B91-A04A-AB376DB945B2}" destId="{338CA385-D951-4D92-9A44-A44E90E8B32C}" srcOrd="0" destOrd="0" presId="urn:microsoft.com/office/officeart/2005/8/layout/hList1"/>
    <dgm:cxn modelId="{2E4C1114-C675-4924-BB1B-BEEFD9102F8C}" type="presOf" srcId="{5D8C7DE2-15DB-4B50-B582-B32C4F8DC130}" destId="{B16F570E-663D-4205-BE81-D21FA559D360}" srcOrd="0" destOrd="2" presId="urn:microsoft.com/office/officeart/2005/8/layout/hList1"/>
    <dgm:cxn modelId="{294FD61A-9CB1-4059-A909-85D6B41DF9DE}" type="presOf" srcId="{0324A246-07A6-4A7E-B589-A49E081CF5F4}" destId="{07376856-A217-4173-9F66-65D43B4256D9}" srcOrd="0" destOrd="1" presId="urn:microsoft.com/office/officeart/2005/8/layout/hList1"/>
    <dgm:cxn modelId="{1518DC1B-F6C3-4B24-BE08-1CA00BEEBE4D}" srcId="{7353F840-A730-419C-97FC-A11A34030DAB}" destId="{58B4E67E-4470-4F5E-9E75-1E95C4D2E10C}" srcOrd="0" destOrd="0" parTransId="{71241592-EA12-4308-96A5-CBF94FCA8D92}" sibTransId="{1024E381-082C-4812-A1CB-F2A49ED3EA67}"/>
    <dgm:cxn modelId="{36700521-641A-4433-9E1D-566ECD5B49E8}" srcId="{60ADB709-0D49-4C40-B8FE-0A60B7F83354}" destId="{CB6A371A-AA00-4E48-94ED-1B472B9E6202}" srcOrd="0" destOrd="0" parTransId="{51B92316-3BFF-43EB-A22D-F0EB7306B898}" sibTransId="{49D93B12-0250-41AE-9B18-4DD6858A5277}"/>
    <dgm:cxn modelId="{3C6D1323-60D4-4A35-AC67-DED43F26C13C}" srcId="{60ADB709-0D49-4C40-B8FE-0A60B7F83354}" destId="{0324A246-07A6-4A7E-B589-A49E081CF5F4}" srcOrd="1" destOrd="0" parTransId="{CCA9A6D8-B24D-4B25-93E6-B6390B88F53D}" sibTransId="{EAC0200E-9112-4649-839D-21EF69A1D6A2}"/>
    <dgm:cxn modelId="{0411353E-E3A2-4DE6-9A18-C60DABE374F1}" srcId="{D9897F00-B88F-4B91-A04A-AB376DB945B2}" destId="{93B5AEEF-9DD7-49CC-AEAB-E3DFC47B58D1}" srcOrd="0" destOrd="0" parTransId="{62C0857C-616E-4160-97F7-90B72599CAFD}" sibTransId="{9E9095CC-C502-46EA-9DEA-C111396300AD}"/>
    <dgm:cxn modelId="{A5077D5C-7D26-4390-9AF0-4C2C39876AD7}" type="presOf" srcId="{CB6A371A-AA00-4E48-94ED-1B472B9E6202}" destId="{07376856-A217-4173-9F66-65D43B4256D9}" srcOrd="0" destOrd="0" presId="urn:microsoft.com/office/officeart/2005/8/layout/hList1"/>
    <dgm:cxn modelId="{41B6CF60-A1C5-4239-A328-F58CD0ABE0E9}" srcId="{D9897F00-B88F-4B91-A04A-AB376DB945B2}" destId="{7353F840-A730-419C-97FC-A11A34030DAB}" srcOrd="4" destOrd="0" parTransId="{B2DC21B8-573B-4714-A485-76FD08A23DA8}" sibTransId="{6EA30827-0039-405E-A02D-5BFC0820DFEB}"/>
    <dgm:cxn modelId="{0D1E8F4A-CD2B-480E-A822-2355BDD9811B}" srcId="{F87E66D5-6FF8-4020-8BE9-6D799524BCC3}" destId="{E933D93C-F41C-4CC2-A43A-2F6E990A6CFF}" srcOrd="2" destOrd="0" parTransId="{74F35065-82D7-45AE-8CFB-DCE15DD73FA9}" sibTransId="{8F55251E-CF93-407D-8D1C-714C2F9C028F}"/>
    <dgm:cxn modelId="{B741884F-753A-45F9-9B6F-FDF65C15C25D}" srcId="{F87E66D5-6FF8-4020-8BE9-6D799524BCC3}" destId="{3F88F27F-2B07-40FA-9264-C5F68B2926BD}" srcOrd="1" destOrd="0" parTransId="{412ADA5B-FB6F-4A0D-B9D2-E2484272CDF0}" sibTransId="{2C6F6195-85F8-4EF1-A516-E302B119CD70}"/>
    <dgm:cxn modelId="{DB6A3E50-D7AD-47C8-8147-5E8FDB3B9990}" srcId="{93B5AEEF-9DD7-49CC-AEAB-E3DFC47B58D1}" destId="{A393A31E-B85A-40CD-8D80-DEEF024A14DB}" srcOrd="1" destOrd="0" parTransId="{78878D84-7A1D-4CFB-B3B4-1FB40AB6A2C7}" sibTransId="{56A25E8A-FBF1-4415-9BDB-F7405D385005}"/>
    <dgm:cxn modelId="{407CC372-1439-4214-80C7-AB4B4D28C092}" srcId="{F87E66D5-6FF8-4020-8BE9-6D799524BCC3}" destId="{4561277D-BF89-4138-9F4D-E98EF2020139}" srcOrd="0" destOrd="0" parTransId="{60CC057C-19E2-45AF-AB72-69860DE19D72}" sibTransId="{5E673125-4988-4572-B441-4AD98DDAEBA3}"/>
    <dgm:cxn modelId="{0B7ED253-8A00-4F9C-9272-FACBA340C4A6}" type="presOf" srcId="{F87E66D5-6FF8-4020-8BE9-6D799524BCC3}" destId="{0DC6778B-84DE-4B7A-989E-FF60F50BD449}" srcOrd="0" destOrd="0" presId="urn:microsoft.com/office/officeart/2005/8/layout/hList1"/>
    <dgm:cxn modelId="{4CE38775-7B37-446D-AB32-247F861589D2}" type="presOf" srcId="{55DD98B9-E41E-4FF0-98AA-B6003C8D6EBB}" destId="{3FE4EC25-AEB3-47AC-8A78-F3F2374C3F66}" srcOrd="0" destOrd="0" presId="urn:microsoft.com/office/officeart/2005/8/layout/hList1"/>
    <dgm:cxn modelId="{F0242E77-52ED-47B6-9D11-88DEDA8B006D}" type="presOf" srcId="{93B5AEEF-9DD7-49CC-AEAB-E3DFC47B58D1}" destId="{F2BBC3C7-3CAD-4005-A104-21CC4727C09B}" srcOrd="0" destOrd="0" presId="urn:microsoft.com/office/officeart/2005/8/layout/hList1"/>
    <dgm:cxn modelId="{59192B7B-6A9F-48F6-87B2-B3DF836A6798}" srcId="{D9897F00-B88F-4B91-A04A-AB376DB945B2}" destId="{60ADB709-0D49-4C40-B8FE-0A60B7F83354}" srcOrd="3" destOrd="0" parTransId="{A7058514-09A7-4B9B-9B45-F20324D1110D}" sibTransId="{A0AE1314-AB51-4993-8395-FDF3026FCA82}"/>
    <dgm:cxn modelId="{34517580-09AC-436E-B16F-DF138DCB83F2}" type="presOf" srcId="{FD032363-ECEA-4B82-B214-1F5DABBFE84B}" destId="{3FE4EC25-AEB3-47AC-8A78-F3F2374C3F66}" srcOrd="0" destOrd="1" presId="urn:microsoft.com/office/officeart/2005/8/layout/hList1"/>
    <dgm:cxn modelId="{35D7BB80-4A6C-49BD-A6D5-CE39710C8C32}" type="presOf" srcId="{E933D93C-F41C-4CC2-A43A-2F6E990A6CFF}" destId="{84444B13-85EA-405C-AB36-D331D1E23B6F}" srcOrd="0" destOrd="2" presId="urn:microsoft.com/office/officeart/2005/8/layout/hList1"/>
    <dgm:cxn modelId="{E4F91382-2868-4869-A77D-51623AE09C72}" type="presOf" srcId="{A393A31E-B85A-40CD-8D80-DEEF024A14DB}" destId="{B1C00F2E-F531-42AD-9B6C-214A43CD6D99}" srcOrd="0" destOrd="1" presId="urn:microsoft.com/office/officeart/2005/8/layout/hList1"/>
    <dgm:cxn modelId="{8242258A-35C9-4110-844C-63D4493726B7}" type="presOf" srcId="{60ADB709-0D49-4C40-B8FE-0A60B7F83354}" destId="{2AC76EBB-692E-4081-9B20-5B8C33EBB792}" srcOrd="0" destOrd="0" presId="urn:microsoft.com/office/officeart/2005/8/layout/hList1"/>
    <dgm:cxn modelId="{1BB0678E-DF5D-42A7-B9B5-9C9DDC1D3276}" srcId="{D9897F00-B88F-4B91-A04A-AB376DB945B2}" destId="{F87E66D5-6FF8-4020-8BE9-6D799524BCC3}" srcOrd="2" destOrd="0" parTransId="{123CEF9E-495D-4E11-B899-52773EB405FC}" sibTransId="{63D935C7-2368-4EEC-8ABF-6A4C18C9752D}"/>
    <dgm:cxn modelId="{05074F94-35A6-423E-BC90-E5BD93026171}" type="presOf" srcId="{58B4E67E-4470-4F5E-9E75-1E95C4D2E10C}" destId="{B16F570E-663D-4205-BE81-D21FA559D360}" srcOrd="0" destOrd="0" presId="urn:microsoft.com/office/officeart/2005/8/layout/hList1"/>
    <dgm:cxn modelId="{0D8C7196-95C3-4FD9-AA29-B612FB6A9CEC}" type="presOf" srcId="{2AF61294-EBCA-42D2-BA04-E068BEDA51DA}" destId="{E2EA2AB0-0AAC-449E-BC4E-46CDB3CED856}" srcOrd="0" destOrd="0" presId="urn:microsoft.com/office/officeart/2005/8/layout/hList1"/>
    <dgm:cxn modelId="{6398BD9F-D02B-4294-9B76-4A00628B1BE4}" srcId="{93B5AEEF-9DD7-49CC-AEAB-E3DFC47B58D1}" destId="{38E79667-6A75-46DF-A58A-B453830FC8E5}" srcOrd="0" destOrd="0" parTransId="{0B5A8A46-F52E-468C-B3D9-B4B88963C849}" sibTransId="{35FEF7AE-E2BA-44C5-8F3E-FFE3496FA8F2}"/>
    <dgm:cxn modelId="{95F29FBB-C018-4DF3-9CA6-BD46908E785F}" type="presOf" srcId="{4561277D-BF89-4138-9F4D-E98EF2020139}" destId="{84444B13-85EA-405C-AB36-D331D1E23B6F}" srcOrd="0" destOrd="0" presId="urn:microsoft.com/office/officeart/2005/8/layout/hList1"/>
    <dgm:cxn modelId="{127A67CB-BC45-4863-92A8-68A1CC46C9CD}" srcId="{D9897F00-B88F-4B91-A04A-AB376DB945B2}" destId="{2AF61294-EBCA-42D2-BA04-E068BEDA51DA}" srcOrd="1" destOrd="0" parTransId="{9DB2AEC1-4701-4BA0-8121-0751A0BA3A7E}" sibTransId="{0BBB4D82-D80E-4050-90F3-BFB7B89F936D}"/>
    <dgm:cxn modelId="{245062D6-3DC1-46D0-BC5F-31C178388990}" type="presOf" srcId="{3F88F27F-2B07-40FA-9264-C5F68B2926BD}" destId="{84444B13-85EA-405C-AB36-D331D1E23B6F}" srcOrd="0" destOrd="1" presId="urn:microsoft.com/office/officeart/2005/8/layout/hList1"/>
    <dgm:cxn modelId="{B9CFC5DA-3DD8-4BB5-AABA-C56D80644EF7}" srcId="{2AF61294-EBCA-42D2-BA04-E068BEDA51DA}" destId="{55DD98B9-E41E-4FF0-98AA-B6003C8D6EBB}" srcOrd="0" destOrd="0" parTransId="{597F56F8-65ED-4FA6-9D02-1E69FE785B75}" sibTransId="{8E5C19B6-172C-4C3C-8F01-6D3589746203}"/>
    <dgm:cxn modelId="{BB8BCDDB-097D-4544-9A52-5B7541169C72}" type="presOf" srcId="{7353F840-A730-419C-97FC-A11A34030DAB}" destId="{212872F8-DCD8-4CB2-939E-410760ACAF98}" srcOrd="0" destOrd="0" presId="urn:microsoft.com/office/officeart/2005/8/layout/hList1"/>
    <dgm:cxn modelId="{2277FBDC-D58D-421F-829C-4835F4373B02}" srcId="{7353F840-A730-419C-97FC-A11A34030DAB}" destId="{5D8C7DE2-15DB-4B50-B582-B32C4F8DC130}" srcOrd="2" destOrd="0" parTransId="{392A5DFB-F964-4049-9E58-29771C87D1D1}" sibTransId="{FFA86CAF-472A-454C-B31A-4492F40487BE}"/>
    <dgm:cxn modelId="{7C3D14E2-88EE-4E25-B91C-C0C9CAA2D5B0}" srcId="{7353F840-A730-419C-97FC-A11A34030DAB}" destId="{8EBC484E-8C33-4DD8-84E2-7B61D968AFC2}" srcOrd="1" destOrd="0" parTransId="{F066FD77-1FF6-4FAF-9906-EF5136EAC59B}" sibTransId="{071C0870-6168-4203-8E37-6DAB3474C4ED}"/>
    <dgm:cxn modelId="{A53B7FF8-52AA-49D1-B1D6-BC152C220B74}" srcId="{2AF61294-EBCA-42D2-BA04-E068BEDA51DA}" destId="{FD032363-ECEA-4B82-B214-1F5DABBFE84B}" srcOrd="1" destOrd="0" parTransId="{2DB06685-954F-473D-A971-8AFF5BEE0DEA}" sibTransId="{373FDE5D-5981-4713-8060-61DAED679909}"/>
    <dgm:cxn modelId="{FCF0511A-17AE-4BA6-8322-4270C94290E6}" type="presParOf" srcId="{338CA385-D951-4D92-9A44-A44E90E8B32C}" destId="{97F4FD4E-49A4-438B-8974-B671B8DE1C65}" srcOrd="0" destOrd="0" presId="urn:microsoft.com/office/officeart/2005/8/layout/hList1"/>
    <dgm:cxn modelId="{DC415EFC-D895-4637-9FD8-9B08C4AD93D5}" type="presParOf" srcId="{97F4FD4E-49A4-438B-8974-B671B8DE1C65}" destId="{F2BBC3C7-3CAD-4005-A104-21CC4727C09B}" srcOrd="0" destOrd="0" presId="urn:microsoft.com/office/officeart/2005/8/layout/hList1"/>
    <dgm:cxn modelId="{83F32B6D-A098-4255-A5DE-E309FE045F86}" type="presParOf" srcId="{97F4FD4E-49A4-438B-8974-B671B8DE1C65}" destId="{B1C00F2E-F531-42AD-9B6C-214A43CD6D99}" srcOrd="1" destOrd="0" presId="urn:microsoft.com/office/officeart/2005/8/layout/hList1"/>
    <dgm:cxn modelId="{1B1325D8-5FDF-4BA8-943E-49BD0294A90F}" type="presParOf" srcId="{338CA385-D951-4D92-9A44-A44E90E8B32C}" destId="{B4B1E7B1-91C3-47EE-9AAA-890457C63189}" srcOrd="1" destOrd="0" presId="urn:microsoft.com/office/officeart/2005/8/layout/hList1"/>
    <dgm:cxn modelId="{FE9258CA-8520-48BC-8209-9F02F76297DB}" type="presParOf" srcId="{338CA385-D951-4D92-9A44-A44E90E8B32C}" destId="{60BBDFDF-23A5-4313-B0CC-AF276170D171}" srcOrd="2" destOrd="0" presId="urn:microsoft.com/office/officeart/2005/8/layout/hList1"/>
    <dgm:cxn modelId="{6A88CC25-DD40-4469-9E4E-90C2E58F1540}" type="presParOf" srcId="{60BBDFDF-23A5-4313-B0CC-AF276170D171}" destId="{E2EA2AB0-0AAC-449E-BC4E-46CDB3CED856}" srcOrd="0" destOrd="0" presId="urn:microsoft.com/office/officeart/2005/8/layout/hList1"/>
    <dgm:cxn modelId="{B02BE8EA-1208-4796-A27F-5FBFCDF324B6}" type="presParOf" srcId="{60BBDFDF-23A5-4313-B0CC-AF276170D171}" destId="{3FE4EC25-AEB3-47AC-8A78-F3F2374C3F66}" srcOrd="1" destOrd="0" presId="urn:microsoft.com/office/officeart/2005/8/layout/hList1"/>
    <dgm:cxn modelId="{41F3F528-2006-4B03-AC8A-A95126DBA044}" type="presParOf" srcId="{338CA385-D951-4D92-9A44-A44E90E8B32C}" destId="{58563645-A4FF-4618-B8A7-3D4205416848}" srcOrd="3" destOrd="0" presId="urn:microsoft.com/office/officeart/2005/8/layout/hList1"/>
    <dgm:cxn modelId="{6CAA0C82-9ADC-4563-8243-8B7667D8D611}" type="presParOf" srcId="{338CA385-D951-4D92-9A44-A44E90E8B32C}" destId="{25F68575-DF09-42EA-97E7-A2B0AC1FBDC5}" srcOrd="4" destOrd="0" presId="urn:microsoft.com/office/officeart/2005/8/layout/hList1"/>
    <dgm:cxn modelId="{B28302B7-9520-4095-88A5-3803C1257757}" type="presParOf" srcId="{25F68575-DF09-42EA-97E7-A2B0AC1FBDC5}" destId="{0DC6778B-84DE-4B7A-989E-FF60F50BD449}" srcOrd="0" destOrd="0" presId="urn:microsoft.com/office/officeart/2005/8/layout/hList1"/>
    <dgm:cxn modelId="{7E3422FD-AA30-42B2-A7C8-BB5B4FD96611}" type="presParOf" srcId="{25F68575-DF09-42EA-97E7-A2B0AC1FBDC5}" destId="{84444B13-85EA-405C-AB36-D331D1E23B6F}" srcOrd="1" destOrd="0" presId="urn:microsoft.com/office/officeart/2005/8/layout/hList1"/>
    <dgm:cxn modelId="{D393DB01-8282-404D-98EE-86BB79EBCE8E}" type="presParOf" srcId="{338CA385-D951-4D92-9A44-A44E90E8B32C}" destId="{2C77418A-3BFF-4034-BA94-D1672F3A03FA}" srcOrd="5" destOrd="0" presId="urn:microsoft.com/office/officeart/2005/8/layout/hList1"/>
    <dgm:cxn modelId="{153EE78F-089D-48FB-AD6A-FAC3996910BC}" type="presParOf" srcId="{338CA385-D951-4D92-9A44-A44E90E8B32C}" destId="{9FFDA6DF-19FB-41AE-8EC6-A132AF4CA82C}" srcOrd="6" destOrd="0" presId="urn:microsoft.com/office/officeart/2005/8/layout/hList1"/>
    <dgm:cxn modelId="{54277BBA-620B-4159-9B46-75D494F0D994}" type="presParOf" srcId="{9FFDA6DF-19FB-41AE-8EC6-A132AF4CA82C}" destId="{2AC76EBB-692E-4081-9B20-5B8C33EBB792}" srcOrd="0" destOrd="0" presId="urn:microsoft.com/office/officeart/2005/8/layout/hList1"/>
    <dgm:cxn modelId="{A1C99478-B22C-4951-9531-A1690C1B477D}" type="presParOf" srcId="{9FFDA6DF-19FB-41AE-8EC6-A132AF4CA82C}" destId="{07376856-A217-4173-9F66-65D43B4256D9}" srcOrd="1" destOrd="0" presId="urn:microsoft.com/office/officeart/2005/8/layout/hList1"/>
    <dgm:cxn modelId="{2A0C4BCD-7E3B-464D-809F-0EAF11CFF433}" type="presParOf" srcId="{338CA385-D951-4D92-9A44-A44E90E8B32C}" destId="{91A8CAC2-8F34-4389-8107-3321B69CA471}" srcOrd="7" destOrd="0" presId="urn:microsoft.com/office/officeart/2005/8/layout/hList1"/>
    <dgm:cxn modelId="{C94F6692-B4C1-44C4-AC27-D6BD1F8281AF}" type="presParOf" srcId="{338CA385-D951-4D92-9A44-A44E90E8B32C}" destId="{EF269672-2E5A-4EDF-9A39-7194082A1548}" srcOrd="8" destOrd="0" presId="urn:microsoft.com/office/officeart/2005/8/layout/hList1"/>
    <dgm:cxn modelId="{F0FBE77D-4A32-4AE9-A0B4-F1C7A10326FC}" type="presParOf" srcId="{EF269672-2E5A-4EDF-9A39-7194082A1548}" destId="{212872F8-DCD8-4CB2-939E-410760ACAF98}" srcOrd="0" destOrd="0" presId="urn:microsoft.com/office/officeart/2005/8/layout/hList1"/>
    <dgm:cxn modelId="{94996344-7C70-4BEE-AA35-1D232848A216}" type="presParOf" srcId="{EF269672-2E5A-4EDF-9A39-7194082A1548}" destId="{B16F570E-663D-4205-BE81-D21FA559D36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9CA95C1-789E-4F2D-B5D7-6AACC8A9DBBE}" type="doc">
      <dgm:prSet loTypeId="urn:microsoft.com/office/officeart/2009/3/layout/PlusandMinus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996D2B8-6F1A-4D58-AEEE-7E12AA958AC7}">
      <dgm:prSet phldrT="[Text]"/>
      <dgm:spPr/>
      <dgm:t>
        <a:bodyPr/>
        <a:lstStyle/>
        <a:p>
          <a:pPr>
            <a:buNone/>
          </a:pPr>
          <a:r>
            <a:rPr lang="en-US" b="1" i="0" dirty="0"/>
            <a:t>Impact evaluation should be considered when:</a:t>
          </a:r>
        </a:p>
        <a:p>
          <a:pPr>
            <a:buNone/>
          </a:pPr>
          <a:r>
            <a:rPr lang="en-US" b="0" i="0" dirty="0"/>
            <a:t>Scaling or replication is planned</a:t>
          </a:r>
        </a:p>
        <a:p>
          <a:pPr>
            <a:buNone/>
          </a:pPr>
          <a:r>
            <a:rPr lang="en-US" b="0" i="0" dirty="0"/>
            <a:t>Contribution needs to be demonstrated</a:t>
          </a:r>
        </a:p>
        <a:p>
          <a:pPr>
            <a:buNone/>
          </a:pPr>
          <a:r>
            <a:rPr lang="en-US" b="0" i="0" dirty="0"/>
            <a:t>Knowledge gaps exist</a:t>
          </a:r>
        </a:p>
        <a:p>
          <a:pPr>
            <a:buNone/>
          </a:pPr>
          <a:r>
            <a:rPr lang="en-US" b="0" i="0" dirty="0"/>
            <a:t>Intervention is stable and measurable</a:t>
          </a:r>
        </a:p>
        <a:p>
          <a:pPr>
            <a:buNone/>
          </a:pPr>
          <a:endParaRPr lang="en-US" dirty="0"/>
        </a:p>
        <a:p>
          <a:pPr>
            <a:buNone/>
          </a:pPr>
          <a:endParaRPr lang="en-US" dirty="0"/>
        </a:p>
      </dgm:t>
    </dgm:pt>
    <dgm:pt modelId="{3E32C688-9B07-4A87-8320-B9527B0E37AB}" type="parTrans" cxnId="{D85B172C-BAD4-4D58-9158-C73E84D60D7A}">
      <dgm:prSet/>
      <dgm:spPr/>
      <dgm:t>
        <a:bodyPr/>
        <a:lstStyle/>
        <a:p>
          <a:endParaRPr lang="en-US"/>
        </a:p>
      </dgm:t>
    </dgm:pt>
    <dgm:pt modelId="{215097C9-EADD-4648-9BAE-3D53868B470B}" type="sibTrans" cxnId="{D85B172C-BAD4-4D58-9158-C73E84D60D7A}">
      <dgm:prSet/>
      <dgm:spPr/>
      <dgm:t>
        <a:bodyPr/>
        <a:lstStyle/>
        <a:p>
          <a:endParaRPr lang="en-US"/>
        </a:p>
      </dgm:t>
    </dgm:pt>
    <dgm:pt modelId="{24DDA7AB-D580-41C1-8908-23AC0F5EA321}">
      <dgm:prSet phldrT="[Text]"/>
      <dgm:spPr/>
      <dgm:t>
        <a:bodyPr/>
        <a:lstStyle/>
        <a:p>
          <a:pPr>
            <a:buNone/>
          </a:pPr>
          <a:r>
            <a:rPr lang="en-US" b="1" i="0"/>
            <a:t>Impact Evaluation is NOT appropriate when:</a:t>
          </a:r>
          <a:endParaRPr lang="en-US" b="0" i="0"/>
        </a:p>
        <a:p>
          <a:pPr>
            <a:buNone/>
          </a:pPr>
          <a:r>
            <a:rPr lang="en-US" b="0" i="0"/>
            <a:t>Counterfactual cannot be established</a:t>
          </a:r>
        </a:p>
        <a:p>
          <a:pPr>
            <a:buNone/>
          </a:pPr>
          <a:r>
            <a:rPr lang="en-US" b="0" i="0"/>
            <a:t>Programme is still in early development</a:t>
          </a:r>
        </a:p>
        <a:p>
          <a:pPr>
            <a:buNone/>
          </a:pPr>
          <a:r>
            <a:rPr lang="en-US" b="0" i="0"/>
            <a:t>Existing evidence already answers effectiveness questions</a:t>
          </a:r>
        </a:p>
        <a:p>
          <a:pPr>
            <a:buNone/>
          </a:pPr>
          <a:r>
            <a:rPr lang="en-US" b="0" i="0"/>
            <a:t>Measuring indirect effects is not feasible</a:t>
          </a:r>
        </a:p>
        <a:p>
          <a:pPr>
            <a:buNone/>
          </a:pPr>
          <a:endParaRPr lang="en-US"/>
        </a:p>
        <a:p>
          <a:pPr>
            <a:buNone/>
          </a:pPr>
          <a:endParaRPr lang="en-US"/>
        </a:p>
      </dgm:t>
    </dgm:pt>
    <dgm:pt modelId="{DE33095C-9B58-4D08-AF7A-98AFB2A3F06A}" type="parTrans" cxnId="{64435C2B-1316-4B12-8EFE-0C2B1E56B89B}">
      <dgm:prSet/>
      <dgm:spPr/>
      <dgm:t>
        <a:bodyPr/>
        <a:lstStyle/>
        <a:p>
          <a:endParaRPr lang="en-US"/>
        </a:p>
      </dgm:t>
    </dgm:pt>
    <dgm:pt modelId="{4BE7503A-A215-42D6-A59C-AC35275AC8E9}" type="sibTrans" cxnId="{64435C2B-1316-4B12-8EFE-0C2B1E56B89B}">
      <dgm:prSet/>
      <dgm:spPr/>
      <dgm:t>
        <a:bodyPr/>
        <a:lstStyle/>
        <a:p>
          <a:endParaRPr lang="en-US"/>
        </a:p>
      </dgm:t>
    </dgm:pt>
    <dgm:pt modelId="{A681C518-6C70-4E7F-8CF5-D31B7A79A8AA}" type="pres">
      <dgm:prSet presAssocID="{29CA95C1-789E-4F2D-B5D7-6AACC8A9DBBE}" presName="Name0" presStyleCnt="0">
        <dgm:presLayoutVars>
          <dgm:chMax val="2"/>
          <dgm:chPref val="2"/>
          <dgm:dir/>
          <dgm:animOne/>
          <dgm:resizeHandles val="exact"/>
        </dgm:presLayoutVars>
      </dgm:prSet>
      <dgm:spPr/>
    </dgm:pt>
    <dgm:pt modelId="{333DDE5D-EE2A-4861-9DF1-3677FFF49F97}" type="pres">
      <dgm:prSet presAssocID="{29CA95C1-789E-4F2D-B5D7-6AACC8A9DBBE}" presName="Background" presStyleLbl="bgImgPlace1" presStyleIdx="0" presStyleCnt="1"/>
      <dgm:spPr/>
    </dgm:pt>
    <dgm:pt modelId="{A21B7364-5229-4E6A-BAF3-5476893746E1}" type="pres">
      <dgm:prSet presAssocID="{29CA95C1-789E-4F2D-B5D7-6AACC8A9DBBE}" presName="ParentText1" presStyleLbl="revTx" presStyleIdx="0" presStyleCnt="2">
        <dgm:presLayoutVars>
          <dgm:chMax val="0"/>
          <dgm:chPref val="0"/>
          <dgm:bulletEnabled val="1"/>
        </dgm:presLayoutVars>
      </dgm:prSet>
      <dgm:spPr/>
    </dgm:pt>
    <dgm:pt modelId="{49565497-B972-46D3-A134-835BB7CF46E5}" type="pres">
      <dgm:prSet presAssocID="{29CA95C1-789E-4F2D-B5D7-6AACC8A9DBBE}" presName="ParentText2" presStyleLbl="revTx" presStyleIdx="1" presStyleCnt="2">
        <dgm:presLayoutVars>
          <dgm:chMax val="0"/>
          <dgm:chPref val="0"/>
          <dgm:bulletEnabled val="1"/>
        </dgm:presLayoutVars>
      </dgm:prSet>
      <dgm:spPr/>
    </dgm:pt>
    <dgm:pt modelId="{58C387D4-B727-4265-9F82-05A0DEAB7663}" type="pres">
      <dgm:prSet presAssocID="{29CA95C1-789E-4F2D-B5D7-6AACC8A9DBBE}" presName="Plus" presStyleLbl="alignNode1" presStyleIdx="0" presStyleCnt="2"/>
      <dgm:spPr/>
    </dgm:pt>
    <dgm:pt modelId="{3B5828A5-AB83-4900-B057-0C2C9E81927B}" type="pres">
      <dgm:prSet presAssocID="{29CA95C1-789E-4F2D-B5D7-6AACC8A9DBBE}" presName="Minus" presStyleLbl="alignNode1" presStyleIdx="1" presStyleCnt="2"/>
      <dgm:spPr/>
    </dgm:pt>
    <dgm:pt modelId="{CAF0EA53-B292-411A-A3D1-E25DFFFB27D4}" type="pres">
      <dgm:prSet presAssocID="{29CA95C1-789E-4F2D-B5D7-6AACC8A9DBBE}" presName="Divider" presStyleLbl="parChTrans1D1" presStyleIdx="0" presStyleCnt="1"/>
      <dgm:spPr/>
    </dgm:pt>
  </dgm:ptLst>
  <dgm:cxnLst>
    <dgm:cxn modelId="{64435C2B-1316-4B12-8EFE-0C2B1E56B89B}" srcId="{29CA95C1-789E-4F2D-B5D7-6AACC8A9DBBE}" destId="{24DDA7AB-D580-41C1-8908-23AC0F5EA321}" srcOrd="1" destOrd="0" parTransId="{DE33095C-9B58-4D08-AF7A-98AFB2A3F06A}" sibTransId="{4BE7503A-A215-42D6-A59C-AC35275AC8E9}"/>
    <dgm:cxn modelId="{D85B172C-BAD4-4D58-9158-C73E84D60D7A}" srcId="{29CA95C1-789E-4F2D-B5D7-6AACC8A9DBBE}" destId="{1996D2B8-6F1A-4D58-AEEE-7E12AA958AC7}" srcOrd="0" destOrd="0" parTransId="{3E32C688-9B07-4A87-8320-B9527B0E37AB}" sibTransId="{215097C9-EADD-4648-9BAE-3D53868B470B}"/>
    <dgm:cxn modelId="{3B830149-EC78-456B-9F86-EC4CD12E6160}" type="presOf" srcId="{24DDA7AB-D580-41C1-8908-23AC0F5EA321}" destId="{49565497-B972-46D3-A134-835BB7CF46E5}" srcOrd="0" destOrd="0" presId="urn:microsoft.com/office/officeart/2009/3/layout/PlusandMinus"/>
    <dgm:cxn modelId="{0F206D7A-A70F-4D0F-BAE9-F76F570777DD}" type="presOf" srcId="{29CA95C1-789E-4F2D-B5D7-6AACC8A9DBBE}" destId="{A681C518-6C70-4E7F-8CF5-D31B7A79A8AA}" srcOrd="0" destOrd="0" presId="urn:microsoft.com/office/officeart/2009/3/layout/PlusandMinus"/>
    <dgm:cxn modelId="{50E05C9F-6538-41F4-A787-311124A8C0DC}" type="presOf" srcId="{1996D2B8-6F1A-4D58-AEEE-7E12AA958AC7}" destId="{A21B7364-5229-4E6A-BAF3-5476893746E1}" srcOrd="0" destOrd="0" presId="urn:microsoft.com/office/officeart/2009/3/layout/PlusandMinus"/>
    <dgm:cxn modelId="{CBD3F7DD-2C7D-4570-B1A5-E7C98482360F}" type="presParOf" srcId="{A681C518-6C70-4E7F-8CF5-D31B7A79A8AA}" destId="{333DDE5D-EE2A-4861-9DF1-3677FFF49F97}" srcOrd="0" destOrd="0" presId="urn:microsoft.com/office/officeart/2009/3/layout/PlusandMinus"/>
    <dgm:cxn modelId="{B16D7433-6E0E-481B-AF45-502504D8BD55}" type="presParOf" srcId="{A681C518-6C70-4E7F-8CF5-D31B7A79A8AA}" destId="{A21B7364-5229-4E6A-BAF3-5476893746E1}" srcOrd="1" destOrd="0" presId="urn:microsoft.com/office/officeart/2009/3/layout/PlusandMinus"/>
    <dgm:cxn modelId="{16C0784F-EE13-4194-ACB9-884D1CED95E9}" type="presParOf" srcId="{A681C518-6C70-4E7F-8CF5-D31B7A79A8AA}" destId="{49565497-B972-46D3-A134-835BB7CF46E5}" srcOrd="2" destOrd="0" presId="urn:microsoft.com/office/officeart/2009/3/layout/PlusandMinus"/>
    <dgm:cxn modelId="{7FB02435-85B4-43B4-8233-4253CBF7E845}" type="presParOf" srcId="{A681C518-6C70-4E7F-8CF5-D31B7A79A8AA}" destId="{58C387D4-B727-4265-9F82-05A0DEAB7663}" srcOrd="3" destOrd="0" presId="urn:microsoft.com/office/officeart/2009/3/layout/PlusandMinus"/>
    <dgm:cxn modelId="{F849DB00-C0DB-49BA-9297-F10635C513AC}" type="presParOf" srcId="{A681C518-6C70-4E7F-8CF5-D31B7A79A8AA}" destId="{3B5828A5-AB83-4900-B057-0C2C9E81927B}" srcOrd="4" destOrd="0" presId="urn:microsoft.com/office/officeart/2009/3/layout/PlusandMinus"/>
    <dgm:cxn modelId="{D44E2942-4EB3-46DD-9DCB-124BB2118CCE}" type="presParOf" srcId="{A681C518-6C70-4E7F-8CF5-D31B7A79A8AA}" destId="{CAF0EA53-B292-411A-A3D1-E25DFFFB27D4}" srcOrd="5" destOrd="0" presId="urn:microsoft.com/office/officeart/2009/3/layout/PlusandMinu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7B2B70D-AD85-4BCF-8152-81B620078A5E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D7C41F9-E749-4EB2-BC55-AFDBD9F2F5A7}">
      <dgm:prSet/>
      <dgm:spPr/>
      <dgm:t>
        <a:bodyPr/>
        <a:lstStyle/>
        <a:p>
          <a:r>
            <a:rPr lang="en-US" b="1" i="0" baseline="0" dirty="0"/>
            <a:t>Design and evaluability constraints:</a:t>
          </a:r>
          <a:r>
            <a:rPr lang="en-US" b="0" i="0" baseline="0" dirty="0"/>
            <a:t> unclear or shifting theory of change; adaptive programming </a:t>
          </a:r>
          <a:endParaRPr lang="en-US" dirty="0"/>
        </a:p>
      </dgm:t>
    </dgm:pt>
    <dgm:pt modelId="{D9755A06-D27A-4BBD-A681-5D903F757C94}" type="parTrans" cxnId="{DADF8246-9254-408C-AEF6-CA0AEEDB2D0B}">
      <dgm:prSet/>
      <dgm:spPr/>
      <dgm:t>
        <a:bodyPr/>
        <a:lstStyle/>
        <a:p>
          <a:endParaRPr lang="en-US"/>
        </a:p>
      </dgm:t>
    </dgm:pt>
    <dgm:pt modelId="{7A8673C2-0B03-4250-BE1F-FD581D8D7E57}" type="sibTrans" cxnId="{DADF8246-9254-408C-AEF6-CA0AEEDB2D0B}">
      <dgm:prSet/>
      <dgm:spPr/>
      <dgm:t>
        <a:bodyPr/>
        <a:lstStyle/>
        <a:p>
          <a:endParaRPr lang="en-US"/>
        </a:p>
      </dgm:t>
    </dgm:pt>
    <dgm:pt modelId="{237D3C02-4AF9-4584-9E54-D7B0C772C0F9}">
      <dgm:prSet/>
      <dgm:spPr/>
      <dgm:t>
        <a:bodyPr/>
        <a:lstStyle/>
        <a:p>
          <a:r>
            <a:rPr lang="en-US" b="1" i="0" baseline="0" dirty="0"/>
            <a:t>Complex interventions:</a:t>
          </a:r>
          <a:r>
            <a:rPr lang="en-US" b="0" i="0" baseline="0" dirty="0"/>
            <a:t> multi-component, multi-actor or systems/governance work makes “treatment vs. control” hard to define </a:t>
          </a:r>
          <a:endParaRPr lang="en-US" dirty="0"/>
        </a:p>
      </dgm:t>
    </dgm:pt>
    <dgm:pt modelId="{A73F3F10-024C-4648-A51F-AAB7615F162A}" type="parTrans" cxnId="{9962B289-8F24-4EE0-9E3A-DAD294DC25B2}">
      <dgm:prSet/>
      <dgm:spPr/>
      <dgm:t>
        <a:bodyPr/>
        <a:lstStyle/>
        <a:p>
          <a:endParaRPr lang="en-US"/>
        </a:p>
      </dgm:t>
    </dgm:pt>
    <dgm:pt modelId="{F5B940AA-507E-444A-B73E-1EDE1FB24AB5}" type="sibTrans" cxnId="{9962B289-8F24-4EE0-9E3A-DAD294DC25B2}">
      <dgm:prSet/>
      <dgm:spPr/>
      <dgm:t>
        <a:bodyPr/>
        <a:lstStyle/>
        <a:p>
          <a:endParaRPr lang="en-US"/>
        </a:p>
      </dgm:t>
    </dgm:pt>
    <dgm:pt modelId="{F5F314D6-BB79-414D-844D-72926C9F3E64}">
      <dgm:prSet/>
      <dgm:spPr/>
      <dgm:t>
        <a:bodyPr/>
        <a:lstStyle/>
        <a:p>
          <a:r>
            <a:rPr lang="en-US" b="1" i="0" baseline="0"/>
            <a:t>Timing misalignment:</a:t>
          </a:r>
          <a:r>
            <a:rPr lang="en-US" b="0" i="0" baseline="0"/>
            <a:t> commissioned </a:t>
          </a:r>
          <a:r>
            <a:rPr lang="en-US" b="1" i="0" baseline="0"/>
            <a:t>too early</a:t>
          </a:r>
          <a:r>
            <a:rPr lang="en-US" b="0" i="0" baseline="0"/>
            <a:t> (impacts not yet visible) or </a:t>
          </a:r>
          <a:r>
            <a:rPr lang="en-US" b="1" i="0" baseline="0"/>
            <a:t>too late</a:t>
          </a:r>
          <a:r>
            <a:rPr lang="en-US" b="0" i="0" baseline="0"/>
            <a:t> (baseline is gone) </a:t>
          </a:r>
          <a:endParaRPr lang="en-US"/>
        </a:p>
      </dgm:t>
    </dgm:pt>
    <dgm:pt modelId="{B1DF71E6-6BAC-4015-95EE-CC50F6F6B5B5}" type="parTrans" cxnId="{F2F8BE4D-5E07-405C-BA64-8D3A394E5107}">
      <dgm:prSet/>
      <dgm:spPr/>
      <dgm:t>
        <a:bodyPr/>
        <a:lstStyle/>
        <a:p>
          <a:endParaRPr lang="en-US"/>
        </a:p>
      </dgm:t>
    </dgm:pt>
    <dgm:pt modelId="{04BC9421-037E-4207-873E-AA207128D6D9}" type="sibTrans" cxnId="{F2F8BE4D-5E07-405C-BA64-8D3A394E5107}">
      <dgm:prSet/>
      <dgm:spPr/>
      <dgm:t>
        <a:bodyPr/>
        <a:lstStyle/>
        <a:p>
          <a:endParaRPr lang="en-US"/>
        </a:p>
      </dgm:t>
    </dgm:pt>
    <dgm:pt modelId="{E6E38327-F3BF-42BF-9269-31FBE7EA71F0}" type="pres">
      <dgm:prSet presAssocID="{37B2B70D-AD85-4BCF-8152-81B620078A5E}" presName="linearFlow" presStyleCnt="0">
        <dgm:presLayoutVars>
          <dgm:dir/>
          <dgm:resizeHandles val="exact"/>
        </dgm:presLayoutVars>
      </dgm:prSet>
      <dgm:spPr/>
    </dgm:pt>
    <dgm:pt modelId="{E9577801-9492-4567-933C-72985117CF3A}" type="pres">
      <dgm:prSet presAssocID="{FD7C41F9-E749-4EB2-BC55-AFDBD9F2F5A7}" presName="composite" presStyleCnt="0"/>
      <dgm:spPr/>
    </dgm:pt>
    <dgm:pt modelId="{C3095945-9B0A-482F-AD84-10F258A72BD3}" type="pres">
      <dgm:prSet presAssocID="{FD7C41F9-E749-4EB2-BC55-AFDBD9F2F5A7}" presName="imgShp" presStyleLbl="fgImgPlace1" presStyleIdx="0" presStyleCnt="3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lockchain with solid fill"/>
        </a:ext>
      </dgm:extLst>
    </dgm:pt>
    <dgm:pt modelId="{FC09928E-9FA2-4350-875A-83D8E875B737}" type="pres">
      <dgm:prSet presAssocID="{FD7C41F9-E749-4EB2-BC55-AFDBD9F2F5A7}" presName="txShp" presStyleLbl="node1" presStyleIdx="0" presStyleCnt="3">
        <dgm:presLayoutVars>
          <dgm:bulletEnabled val="1"/>
        </dgm:presLayoutVars>
      </dgm:prSet>
      <dgm:spPr/>
    </dgm:pt>
    <dgm:pt modelId="{39E42805-FD7C-4830-ACDB-45DC48F08641}" type="pres">
      <dgm:prSet presAssocID="{7A8673C2-0B03-4250-BE1F-FD581D8D7E57}" presName="spacing" presStyleCnt="0"/>
      <dgm:spPr/>
    </dgm:pt>
    <dgm:pt modelId="{B972B5E6-832B-4CE7-BC8B-402B02DB62D1}" type="pres">
      <dgm:prSet presAssocID="{F5F314D6-BB79-414D-844D-72926C9F3E64}" presName="composite" presStyleCnt="0"/>
      <dgm:spPr/>
    </dgm:pt>
    <dgm:pt modelId="{9CC510FA-A94C-47FD-881A-91EED11E5C96}" type="pres">
      <dgm:prSet presAssocID="{F5F314D6-BB79-414D-844D-72926C9F3E64}" presName="imgShp" presStyleLbl="fgImgPlace1" presStyleIdx="1" presStyleCnt="3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perture with solid fill"/>
        </a:ext>
      </dgm:extLst>
    </dgm:pt>
    <dgm:pt modelId="{F0B00F6C-D95F-4AB7-A87A-D2E1C0EF1195}" type="pres">
      <dgm:prSet presAssocID="{F5F314D6-BB79-414D-844D-72926C9F3E64}" presName="txShp" presStyleLbl="node1" presStyleIdx="1" presStyleCnt="3">
        <dgm:presLayoutVars>
          <dgm:bulletEnabled val="1"/>
        </dgm:presLayoutVars>
      </dgm:prSet>
      <dgm:spPr/>
    </dgm:pt>
    <dgm:pt modelId="{A7E8D343-EDBF-47A8-A2CA-0F5370568686}" type="pres">
      <dgm:prSet presAssocID="{04BC9421-037E-4207-873E-AA207128D6D9}" presName="spacing" presStyleCnt="0"/>
      <dgm:spPr/>
    </dgm:pt>
    <dgm:pt modelId="{BD8E6EA5-50EF-4C9E-B8CA-CC107D1CB129}" type="pres">
      <dgm:prSet presAssocID="{237D3C02-4AF9-4584-9E54-D7B0C772C0F9}" presName="composite" presStyleCnt="0"/>
      <dgm:spPr/>
    </dgm:pt>
    <dgm:pt modelId="{6B4E8D07-013F-4A94-B44F-B6B1671E0DF9}" type="pres">
      <dgm:prSet presAssocID="{237D3C02-4AF9-4584-9E54-D7B0C772C0F9}" presName="imgShp" presStyleLbl="fgImgPlace1" presStyleIdx="2" presStyleCnt="3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lterations &amp; Tailoring with solid fill"/>
        </a:ext>
      </dgm:extLst>
    </dgm:pt>
    <dgm:pt modelId="{3E4894C5-A265-4CA4-987C-750A85F66D1B}" type="pres">
      <dgm:prSet presAssocID="{237D3C02-4AF9-4584-9E54-D7B0C772C0F9}" presName="txShp" presStyleLbl="node1" presStyleIdx="2" presStyleCnt="3">
        <dgm:presLayoutVars>
          <dgm:bulletEnabled val="1"/>
        </dgm:presLayoutVars>
      </dgm:prSet>
      <dgm:spPr/>
    </dgm:pt>
  </dgm:ptLst>
  <dgm:cxnLst>
    <dgm:cxn modelId="{AA33F162-0AE7-4C4B-93A5-BB6742BC8F22}" type="presOf" srcId="{37B2B70D-AD85-4BCF-8152-81B620078A5E}" destId="{E6E38327-F3BF-42BF-9269-31FBE7EA71F0}" srcOrd="0" destOrd="0" presId="urn:microsoft.com/office/officeart/2005/8/layout/vList3"/>
    <dgm:cxn modelId="{DADF8246-9254-408C-AEF6-CA0AEEDB2D0B}" srcId="{37B2B70D-AD85-4BCF-8152-81B620078A5E}" destId="{FD7C41F9-E749-4EB2-BC55-AFDBD9F2F5A7}" srcOrd="0" destOrd="0" parTransId="{D9755A06-D27A-4BBD-A681-5D903F757C94}" sibTransId="{7A8673C2-0B03-4250-BE1F-FD581D8D7E57}"/>
    <dgm:cxn modelId="{88F3254A-D46C-434D-B346-76F3C6CFAB6C}" type="presOf" srcId="{F5F314D6-BB79-414D-844D-72926C9F3E64}" destId="{F0B00F6C-D95F-4AB7-A87A-D2E1C0EF1195}" srcOrd="0" destOrd="0" presId="urn:microsoft.com/office/officeart/2005/8/layout/vList3"/>
    <dgm:cxn modelId="{F2F8BE4D-5E07-405C-BA64-8D3A394E5107}" srcId="{37B2B70D-AD85-4BCF-8152-81B620078A5E}" destId="{F5F314D6-BB79-414D-844D-72926C9F3E64}" srcOrd="1" destOrd="0" parTransId="{B1DF71E6-6BAC-4015-95EE-CC50F6F6B5B5}" sibTransId="{04BC9421-037E-4207-873E-AA207128D6D9}"/>
    <dgm:cxn modelId="{9962B289-8F24-4EE0-9E3A-DAD294DC25B2}" srcId="{37B2B70D-AD85-4BCF-8152-81B620078A5E}" destId="{237D3C02-4AF9-4584-9E54-D7B0C772C0F9}" srcOrd="2" destOrd="0" parTransId="{A73F3F10-024C-4648-A51F-AAB7615F162A}" sibTransId="{F5B940AA-507E-444A-B73E-1EDE1FB24AB5}"/>
    <dgm:cxn modelId="{A9296AB2-CE72-4885-B0CE-E92013154A3E}" type="presOf" srcId="{FD7C41F9-E749-4EB2-BC55-AFDBD9F2F5A7}" destId="{FC09928E-9FA2-4350-875A-83D8E875B737}" srcOrd="0" destOrd="0" presId="urn:microsoft.com/office/officeart/2005/8/layout/vList3"/>
    <dgm:cxn modelId="{52AAA4EC-603D-4FF2-89E3-5486C234C54A}" type="presOf" srcId="{237D3C02-4AF9-4584-9E54-D7B0C772C0F9}" destId="{3E4894C5-A265-4CA4-987C-750A85F66D1B}" srcOrd="0" destOrd="0" presId="urn:microsoft.com/office/officeart/2005/8/layout/vList3"/>
    <dgm:cxn modelId="{F894BC31-5416-444E-94D9-C7A357EEDC53}" type="presParOf" srcId="{E6E38327-F3BF-42BF-9269-31FBE7EA71F0}" destId="{E9577801-9492-4567-933C-72985117CF3A}" srcOrd="0" destOrd="0" presId="urn:microsoft.com/office/officeart/2005/8/layout/vList3"/>
    <dgm:cxn modelId="{FF84A1EC-3AAB-415B-BD8A-3AB1E4EF7056}" type="presParOf" srcId="{E9577801-9492-4567-933C-72985117CF3A}" destId="{C3095945-9B0A-482F-AD84-10F258A72BD3}" srcOrd="0" destOrd="0" presId="urn:microsoft.com/office/officeart/2005/8/layout/vList3"/>
    <dgm:cxn modelId="{4DFC181C-C5E2-43E7-A32F-FF1DD658302A}" type="presParOf" srcId="{E9577801-9492-4567-933C-72985117CF3A}" destId="{FC09928E-9FA2-4350-875A-83D8E875B737}" srcOrd="1" destOrd="0" presId="urn:microsoft.com/office/officeart/2005/8/layout/vList3"/>
    <dgm:cxn modelId="{3C2ABA88-4D72-45D9-B12C-C053133D738F}" type="presParOf" srcId="{E6E38327-F3BF-42BF-9269-31FBE7EA71F0}" destId="{39E42805-FD7C-4830-ACDB-45DC48F08641}" srcOrd="1" destOrd="0" presId="urn:microsoft.com/office/officeart/2005/8/layout/vList3"/>
    <dgm:cxn modelId="{C0BDCBC1-ED5F-4EAC-A70B-80D92E524CFD}" type="presParOf" srcId="{E6E38327-F3BF-42BF-9269-31FBE7EA71F0}" destId="{B972B5E6-832B-4CE7-BC8B-402B02DB62D1}" srcOrd="2" destOrd="0" presId="urn:microsoft.com/office/officeart/2005/8/layout/vList3"/>
    <dgm:cxn modelId="{0F07460C-3585-4CAA-B900-B51E6C12F281}" type="presParOf" srcId="{B972B5E6-832B-4CE7-BC8B-402B02DB62D1}" destId="{9CC510FA-A94C-47FD-881A-91EED11E5C96}" srcOrd="0" destOrd="0" presId="urn:microsoft.com/office/officeart/2005/8/layout/vList3"/>
    <dgm:cxn modelId="{DAFD3955-060D-45E7-BE2D-55212F0C61A2}" type="presParOf" srcId="{B972B5E6-832B-4CE7-BC8B-402B02DB62D1}" destId="{F0B00F6C-D95F-4AB7-A87A-D2E1C0EF1195}" srcOrd="1" destOrd="0" presId="urn:microsoft.com/office/officeart/2005/8/layout/vList3"/>
    <dgm:cxn modelId="{9D44409D-34DC-4C2E-B23C-41076C5597F8}" type="presParOf" srcId="{E6E38327-F3BF-42BF-9269-31FBE7EA71F0}" destId="{A7E8D343-EDBF-47A8-A2CA-0F5370568686}" srcOrd="3" destOrd="0" presId="urn:microsoft.com/office/officeart/2005/8/layout/vList3"/>
    <dgm:cxn modelId="{168A143A-BF17-4846-9F02-F6C22E980107}" type="presParOf" srcId="{E6E38327-F3BF-42BF-9269-31FBE7EA71F0}" destId="{BD8E6EA5-50EF-4C9E-B8CA-CC107D1CB129}" srcOrd="4" destOrd="0" presId="urn:microsoft.com/office/officeart/2005/8/layout/vList3"/>
    <dgm:cxn modelId="{D5F29DA2-218A-4444-B466-36BB10E4715F}" type="presParOf" srcId="{BD8E6EA5-50EF-4C9E-B8CA-CC107D1CB129}" destId="{6B4E8D07-013F-4A94-B44F-B6B1671E0DF9}" srcOrd="0" destOrd="0" presId="urn:microsoft.com/office/officeart/2005/8/layout/vList3"/>
    <dgm:cxn modelId="{F3C9697D-BBFF-40D8-BFA5-C019B125D498}" type="presParOf" srcId="{BD8E6EA5-50EF-4C9E-B8CA-CC107D1CB129}" destId="{3E4894C5-A265-4CA4-987C-750A85F66D1B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95B3DE3-24FA-446A-973D-DBEEEA21065F}" type="doc">
      <dgm:prSet loTypeId="urn:microsoft.com/office/officeart/2005/8/layout/default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AA63616C-AA46-4149-B7E3-4101BE3F469B}">
      <dgm:prSet/>
      <dgm:spPr/>
      <dgm:t>
        <a:bodyPr/>
        <a:lstStyle/>
        <a:p>
          <a:r>
            <a:rPr lang="en-US" b="1" i="0" baseline="0" dirty="0"/>
            <a:t>Weak counterfactuals:</a:t>
          </a:r>
          <a:r>
            <a:rPr lang="en-US" b="0" i="0" baseline="0" dirty="0"/>
            <a:t> universal coverage, ethical concerns around withholding benefits, politics/operational resistance, spillovers/contamination </a:t>
          </a:r>
          <a:endParaRPr lang="en-US" dirty="0"/>
        </a:p>
      </dgm:t>
    </dgm:pt>
    <dgm:pt modelId="{8A7030F6-A498-4200-AAE8-670014D1A426}" type="parTrans" cxnId="{664D7CDC-4DED-400A-B8B0-4CC7E5F099F3}">
      <dgm:prSet/>
      <dgm:spPr/>
      <dgm:t>
        <a:bodyPr/>
        <a:lstStyle/>
        <a:p>
          <a:endParaRPr lang="en-US"/>
        </a:p>
      </dgm:t>
    </dgm:pt>
    <dgm:pt modelId="{0AB4F413-22E6-4089-9001-B8FB6FA712A7}" type="sibTrans" cxnId="{664D7CDC-4DED-400A-B8B0-4CC7E5F099F3}">
      <dgm:prSet/>
      <dgm:spPr/>
      <dgm:t>
        <a:bodyPr/>
        <a:lstStyle/>
        <a:p>
          <a:endParaRPr lang="en-US"/>
        </a:p>
      </dgm:t>
    </dgm:pt>
    <dgm:pt modelId="{1CE6DF84-684D-4669-A903-EBB3718F60B4}">
      <dgm:prSet/>
      <dgm:spPr/>
      <dgm:t>
        <a:bodyPr/>
        <a:lstStyle/>
        <a:p>
          <a:r>
            <a:rPr lang="en-US" b="1" i="0" baseline="0" dirty="0"/>
            <a:t>Data limitations:</a:t>
          </a:r>
          <a:r>
            <a:rPr lang="en-US" b="0" i="0" baseline="0" dirty="0"/>
            <a:t> missing baselines/comparison data; inconsistent indicators; quality/access issues (attrition, recall bias, sensitive admin data) </a:t>
          </a:r>
          <a:endParaRPr lang="en-US" dirty="0"/>
        </a:p>
      </dgm:t>
    </dgm:pt>
    <dgm:pt modelId="{CE97151A-2723-4DDC-8806-21AE6B922574}" type="parTrans" cxnId="{ECBDE69B-FD7A-4484-BE7B-A6D66D1E702D}">
      <dgm:prSet/>
      <dgm:spPr/>
      <dgm:t>
        <a:bodyPr/>
        <a:lstStyle/>
        <a:p>
          <a:endParaRPr lang="en-US"/>
        </a:p>
      </dgm:t>
    </dgm:pt>
    <dgm:pt modelId="{374516D0-BDE6-4B3C-A363-BD8E874C6411}" type="sibTrans" cxnId="{ECBDE69B-FD7A-4484-BE7B-A6D66D1E702D}">
      <dgm:prSet/>
      <dgm:spPr/>
      <dgm:t>
        <a:bodyPr/>
        <a:lstStyle/>
        <a:p>
          <a:endParaRPr lang="en-US"/>
        </a:p>
      </dgm:t>
    </dgm:pt>
    <dgm:pt modelId="{0DC8A9D3-350C-4012-81E0-792B00F18435}">
      <dgm:prSet/>
      <dgm:spPr/>
      <dgm:t>
        <a:bodyPr/>
        <a:lstStyle/>
        <a:p>
          <a:r>
            <a:rPr lang="en-US" b="1" i="0" baseline="0" dirty="0"/>
            <a:t>Real-world context &amp; feasibility:</a:t>
          </a:r>
          <a:r>
            <a:rPr lang="en-US" b="0" i="0" baseline="0" dirty="0"/>
            <a:t> shocks and instability; implementation varies by site; </a:t>
          </a:r>
          <a:r>
            <a:rPr lang="en-US" b="1" i="0" baseline="0" dirty="0"/>
            <a:t>high cost/time</a:t>
          </a:r>
          <a:r>
            <a:rPr lang="en-US" b="0" i="0" baseline="0" dirty="0"/>
            <a:t> and limited in-house capacity; ethical/equity risks if focus narrows to what’s easiest to measure </a:t>
          </a:r>
          <a:endParaRPr lang="en-US" dirty="0"/>
        </a:p>
      </dgm:t>
    </dgm:pt>
    <dgm:pt modelId="{52527B02-B6A6-443C-B37D-EEA2B48ADE06}" type="parTrans" cxnId="{5483428C-3565-436B-A49D-BD8507C8AA9F}">
      <dgm:prSet/>
      <dgm:spPr/>
      <dgm:t>
        <a:bodyPr/>
        <a:lstStyle/>
        <a:p>
          <a:endParaRPr lang="en-US"/>
        </a:p>
      </dgm:t>
    </dgm:pt>
    <dgm:pt modelId="{CE172C1D-A910-48A6-AF5F-07D9A50279C1}" type="sibTrans" cxnId="{5483428C-3565-436B-A49D-BD8507C8AA9F}">
      <dgm:prSet/>
      <dgm:spPr/>
      <dgm:t>
        <a:bodyPr/>
        <a:lstStyle/>
        <a:p>
          <a:endParaRPr lang="en-US"/>
        </a:p>
      </dgm:t>
    </dgm:pt>
    <dgm:pt modelId="{7C3B3AD1-12BC-4F25-875B-6B57ED9DA9F8}" type="pres">
      <dgm:prSet presAssocID="{E95B3DE3-24FA-446A-973D-DBEEEA21065F}" presName="diagram" presStyleCnt="0">
        <dgm:presLayoutVars>
          <dgm:dir/>
          <dgm:resizeHandles val="exact"/>
        </dgm:presLayoutVars>
      </dgm:prSet>
      <dgm:spPr/>
    </dgm:pt>
    <dgm:pt modelId="{54C19503-1657-4753-B675-DAFE1925D98D}" type="pres">
      <dgm:prSet presAssocID="{AA63616C-AA46-4149-B7E3-4101BE3F469B}" presName="node" presStyleLbl="node1" presStyleIdx="0" presStyleCnt="3">
        <dgm:presLayoutVars>
          <dgm:bulletEnabled val="1"/>
        </dgm:presLayoutVars>
      </dgm:prSet>
      <dgm:spPr/>
    </dgm:pt>
    <dgm:pt modelId="{200A1544-3904-464B-99AD-75A805C32479}" type="pres">
      <dgm:prSet presAssocID="{0AB4F413-22E6-4089-9001-B8FB6FA712A7}" presName="sibTrans" presStyleCnt="0"/>
      <dgm:spPr/>
    </dgm:pt>
    <dgm:pt modelId="{D8706F51-22C4-414E-A0A0-B8F845F016B9}" type="pres">
      <dgm:prSet presAssocID="{1CE6DF84-684D-4669-A903-EBB3718F60B4}" presName="node" presStyleLbl="node1" presStyleIdx="1" presStyleCnt="3">
        <dgm:presLayoutVars>
          <dgm:bulletEnabled val="1"/>
        </dgm:presLayoutVars>
      </dgm:prSet>
      <dgm:spPr/>
    </dgm:pt>
    <dgm:pt modelId="{563A38CC-743F-4FEA-826D-1AC97CF1EC0E}" type="pres">
      <dgm:prSet presAssocID="{374516D0-BDE6-4B3C-A363-BD8E874C6411}" presName="sibTrans" presStyleCnt="0"/>
      <dgm:spPr/>
    </dgm:pt>
    <dgm:pt modelId="{FC86BC45-82E3-4822-BF28-4A74A2F1F173}" type="pres">
      <dgm:prSet presAssocID="{0DC8A9D3-350C-4012-81E0-792B00F18435}" presName="node" presStyleLbl="node1" presStyleIdx="2" presStyleCnt="3">
        <dgm:presLayoutVars>
          <dgm:bulletEnabled val="1"/>
        </dgm:presLayoutVars>
      </dgm:prSet>
      <dgm:spPr/>
    </dgm:pt>
  </dgm:ptLst>
  <dgm:cxnLst>
    <dgm:cxn modelId="{5A82DA40-F0F1-4DED-BC48-7E3706C0F690}" type="presOf" srcId="{1CE6DF84-684D-4669-A903-EBB3718F60B4}" destId="{D8706F51-22C4-414E-A0A0-B8F845F016B9}" srcOrd="0" destOrd="0" presId="urn:microsoft.com/office/officeart/2005/8/layout/default"/>
    <dgm:cxn modelId="{D881DB7D-254D-4CA4-944A-0CD5908B70B0}" type="presOf" srcId="{E95B3DE3-24FA-446A-973D-DBEEEA21065F}" destId="{7C3B3AD1-12BC-4F25-875B-6B57ED9DA9F8}" srcOrd="0" destOrd="0" presId="urn:microsoft.com/office/officeart/2005/8/layout/default"/>
    <dgm:cxn modelId="{5483428C-3565-436B-A49D-BD8507C8AA9F}" srcId="{E95B3DE3-24FA-446A-973D-DBEEEA21065F}" destId="{0DC8A9D3-350C-4012-81E0-792B00F18435}" srcOrd="2" destOrd="0" parTransId="{52527B02-B6A6-443C-B37D-EEA2B48ADE06}" sibTransId="{CE172C1D-A910-48A6-AF5F-07D9A50279C1}"/>
    <dgm:cxn modelId="{43783697-F07B-4777-8E53-84097D090942}" type="presOf" srcId="{AA63616C-AA46-4149-B7E3-4101BE3F469B}" destId="{54C19503-1657-4753-B675-DAFE1925D98D}" srcOrd="0" destOrd="0" presId="urn:microsoft.com/office/officeart/2005/8/layout/default"/>
    <dgm:cxn modelId="{ECBDE69B-FD7A-4484-BE7B-A6D66D1E702D}" srcId="{E95B3DE3-24FA-446A-973D-DBEEEA21065F}" destId="{1CE6DF84-684D-4669-A903-EBB3718F60B4}" srcOrd="1" destOrd="0" parTransId="{CE97151A-2723-4DDC-8806-21AE6B922574}" sibTransId="{374516D0-BDE6-4B3C-A363-BD8E874C6411}"/>
    <dgm:cxn modelId="{D8936BCA-05B3-4507-B583-666005E2784B}" type="presOf" srcId="{0DC8A9D3-350C-4012-81E0-792B00F18435}" destId="{FC86BC45-82E3-4822-BF28-4A74A2F1F173}" srcOrd="0" destOrd="0" presId="urn:microsoft.com/office/officeart/2005/8/layout/default"/>
    <dgm:cxn modelId="{664D7CDC-4DED-400A-B8B0-4CC7E5F099F3}" srcId="{E95B3DE3-24FA-446A-973D-DBEEEA21065F}" destId="{AA63616C-AA46-4149-B7E3-4101BE3F469B}" srcOrd="0" destOrd="0" parTransId="{8A7030F6-A498-4200-AAE8-670014D1A426}" sibTransId="{0AB4F413-22E6-4089-9001-B8FB6FA712A7}"/>
    <dgm:cxn modelId="{8D119B76-4317-4CA6-95D8-97569132570C}" type="presParOf" srcId="{7C3B3AD1-12BC-4F25-875B-6B57ED9DA9F8}" destId="{54C19503-1657-4753-B675-DAFE1925D98D}" srcOrd="0" destOrd="0" presId="urn:microsoft.com/office/officeart/2005/8/layout/default"/>
    <dgm:cxn modelId="{5C066298-6BF5-409C-B4EC-C42F620D9EB0}" type="presParOf" srcId="{7C3B3AD1-12BC-4F25-875B-6B57ED9DA9F8}" destId="{200A1544-3904-464B-99AD-75A805C32479}" srcOrd="1" destOrd="0" presId="urn:microsoft.com/office/officeart/2005/8/layout/default"/>
    <dgm:cxn modelId="{EE287814-B305-4A4F-9FA9-97D26EF1F214}" type="presParOf" srcId="{7C3B3AD1-12BC-4F25-875B-6B57ED9DA9F8}" destId="{D8706F51-22C4-414E-A0A0-B8F845F016B9}" srcOrd="2" destOrd="0" presId="urn:microsoft.com/office/officeart/2005/8/layout/default"/>
    <dgm:cxn modelId="{0DF9F830-E6A1-4059-B2F8-0866F87FE5D5}" type="presParOf" srcId="{7C3B3AD1-12BC-4F25-875B-6B57ED9DA9F8}" destId="{563A38CC-743F-4FEA-826D-1AC97CF1EC0E}" srcOrd="3" destOrd="0" presId="urn:microsoft.com/office/officeart/2005/8/layout/default"/>
    <dgm:cxn modelId="{16EE0700-AD7F-4831-9774-72FE2ECC733A}" type="presParOf" srcId="{7C3B3AD1-12BC-4F25-875B-6B57ED9DA9F8}" destId="{FC86BC45-82E3-4822-BF28-4A74A2F1F173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B86FA6-DBBF-49FF-8C91-B1ABF7BD7530}">
      <dsp:nvSpPr>
        <dsp:cNvPr id="0" name=""/>
        <dsp:cNvSpPr/>
      </dsp:nvSpPr>
      <dsp:spPr>
        <a:xfrm>
          <a:off x="154113" y="273727"/>
          <a:ext cx="3606553" cy="1127047"/>
        </a:xfrm>
        <a:prstGeom prst="rect">
          <a:avLst/>
        </a:prstGeom>
        <a:solidFill>
          <a:schemeClr val="accent2">
            <a:alpha val="4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3387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/>
            <a:t>Moves beyond results to causal impact</a:t>
          </a:r>
          <a:br>
            <a:rPr lang="en-US" sz="1200" kern="1200"/>
          </a:br>
          <a:r>
            <a:rPr lang="en-US" sz="1200" kern="1200"/>
            <a:t>Identifies what changes are attributable to UNDP interventions by comparing outcomes with a credible counterfactual.</a:t>
          </a:r>
        </a:p>
      </dsp:txBody>
      <dsp:txXfrm>
        <a:off x="154113" y="273727"/>
        <a:ext cx="3606553" cy="1127047"/>
      </dsp:txXfrm>
    </dsp:sp>
    <dsp:sp modelId="{ED61BDE5-82DB-4620-B629-E39EF78E38B2}">
      <dsp:nvSpPr>
        <dsp:cNvPr id="0" name=""/>
        <dsp:cNvSpPr/>
      </dsp:nvSpPr>
      <dsp:spPr>
        <a:xfrm>
          <a:off x="3840" y="110931"/>
          <a:ext cx="788933" cy="1183400"/>
        </a:xfrm>
        <a:prstGeom prst="rect">
          <a:avLst/>
        </a:prstGeom>
        <a:blipFill rotWithShape="1"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DB6E3C-A77D-43B5-BD06-C68B9058270F}">
      <dsp:nvSpPr>
        <dsp:cNvPr id="0" name=""/>
        <dsp:cNvSpPr/>
      </dsp:nvSpPr>
      <dsp:spPr>
        <a:xfrm>
          <a:off x="4122249" y="273727"/>
          <a:ext cx="3606553" cy="1127047"/>
        </a:xfrm>
        <a:prstGeom prst="rect">
          <a:avLst/>
        </a:prstGeom>
        <a:solidFill>
          <a:schemeClr val="accent2">
            <a:alpha val="4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3387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/>
            <a:t>Strengthens learning and adaptive programming</a:t>
          </a:r>
          <a:br>
            <a:rPr lang="en-US" sz="1200" kern="1200"/>
          </a:br>
          <a:r>
            <a:rPr lang="en-US" sz="1200" kern="1200"/>
            <a:t>Explains what works, for whom, and under what conditions, supporting course correction and design improvements.</a:t>
          </a:r>
        </a:p>
      </dsp:txBody>
      <dsp:txXfrm>
        <a:off x="4122249" y="273727"/>
        <a:ext cx="3606553" cy="1127047"/>
      </dsp:txXfrm>
    </dsp:sp>
    <dsp:sp modelId="{F497B881-FF97-4093-ACB3-C4277C8087B0}">
      <dsp:nvSpPr>
        <dsp:cNvPr id="0" name=""/>
        <dsp:cNvSpPr/>
      </dsp:nvSpPr>
      <dsp:spPr>
        <a:xfrm>
          <a:off x="3971976" y="110931"/>
          <a:ext cx="788933" cy="1183400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011E7C-00AE-4C8B-A6C5-C25F64FD02EA}">
      <dsp:nvSpPr>
        <dsp:cNvPr id="0" name=""/>
        <dsp:cNvSpPr/>
      </dsp:nvSpPr>
      <dsp:spPr>
        <a:xfrm>
          <a:off x="154113" y="1692555"/>
          <a:ext cx="3606553" cy="1127047"/>
        </a:xfrm>
        <a:prstGeom prst="rect">
          <a:avLst/>
        </a:prstGeom>
        <a:solidFill>
          <a:schemeClr val="accent2">
            <a:alpha val="4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3387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/>
            <a:t>Informs scaling and strategic investment</a:t>
          </a:r>
          <a:br>
            <a:rPr lang="en-US" sz="1200" kern="1200"/>
          </a:br>
          <a:r>
            <a:rPr lang="en-US" sz="1200" kern="1200"/>
            <a:t>Provides robust evidence to decide when programmes are ready for scale‑up, replication, or redesign.</a:t>
          </a:r>
        </a:p>
      </dsp:txBody>
      <dsp:txXfrm>
        <a:off x="154113" y="1692555"/>
        <a:ext cx="3606553" cy="1127047"/>
      </dsp:txXfrm>
    </dsp:sp>
    <dsp:sp modelId="{838ACB81-202F-4627-9D58-5CBC5B52E695}">
      <dsp:nvSpPr>
        <dsp:cNvPr id="0" name=""/>
        <dsp:cNvSpPr/>
      </dsp:nvSpPr>
      <dsp:spPr>
        <a:xfrm>
          <a:off x="3840" y="1529759"/>
          <a:ext cx="788933" cy="1183400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B4D242-F133-4469-A175-C2CF4279A3AF}">
      <dsp:nvSpPr>
        <dsp:cNvPr id="0" name=""/>
        <dsp:cNvSpPr/>
      </dsp:nvSpPr>
      <dsp:spPr>
        <a:xfrm>
          <a:off x="4122249" y="1692555"/>
          <a:ext cx="3606553" cy="1127047"/>
        </a:xfrm>
        <a:prstGeom prst="rect">
          <a:avLst/>
        </a:prstGeom>
        <a:solidFill>
          <a:schemeClr val="accent2">
            <a:alpha val="4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3387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Enhances accountability and credibility</a:t>
          </a:r>
          <a:br>
            <a:rPr lang="en-US" sz="1200" kern="1200" dirty="0"/>
          </a:br>
          <a:r>
            <a:rPr lang="en-US" sz="1200" kern="1200" dirty="0"/>
            <a:t>Responds to growing expectations from partners and donors for rigorous, evidence‑based programming and demonstrating results.</a:t>
          </a:r>
        </a:p>
      </dsp:txBody>
      <dsp:txXfrm>
        <a:off x="4122249" y="1692555"/>
        <a:ext cx="3606553" cy="1127047"/>
      </dsp:txXfrm>
    </dsp:sp>
    <dsp:sp modelId="{6E1C2920-32D0-43E2-B479-7C897A1813CF}">
      <dsp:nvSpPr>
        <dsp:cNvPr id="0" name=""/>
        <dsp:cNvSpPr/>
      </dsp:nvSpPr>
      <dsp:spPr>
        <a:xfrm>
          <a:off x="3971976" y="1529759"/>
          <a:ext cx="788933" cy="1183400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D818BF-B381-4CA9-A790-5DA9A42CF601}">
      <dsp:nvSpPr>
        <dsp:cNvPr id="0" name=""/>
        <dsp:cNvSpPr/>
      </dsp:nvSpPr>
      <dsp:spPr>
        <a:xfrm>
          <a:off x="2138181" y="3111383"/>
          <a:ext cx="3606553" cy="1127047"/>
        </a:xfrm>
        <a:prstGeom prst="rect">
          <a:avLst/>
        </a:prstGeom>
        <a:solidFill>
          <a:schemeClr val="accent2">
            <a:alpha val="4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3387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/>
            <a:t>Demonstrates contribution to the SDGs</a:t>
          </a:r>
          <a:br>
            <a:rPr lang="en-US" sz="1200" b="1" kern="1200"/>
          </a:br>
          <a:endParaRPr lang="en-US" sz="1200" b="1" kern="1200"/>
        </a:p>
      </dsp:txBody>
      <dsp:txXfrm>
        <a:off x="2138181" y="3111383"/>
        <a:ext cx="3606553" cy="1127047"/>
      </dsp:txXfrm>
    </dsp:sp>
    <dsp:sp modelId="{71C9BE26-C935-4039-9ABA-7BC79539F57C}">
      <dsp:nvSpPr>
        <dsp:cNvPr id="0" name=""/>
        <dsp:cNvSpPr/>
      </dsp:nvSpPr>
      <dsp:spPr>
        <a:xfrm>
          <a:off x="1987908" y="2948587"/>
          <a:ext cx="788933" cy="1183400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37D700-E0DE-4A6F-82B1-03613854AE66}">
      <dsp:nvSpPr>
        <dsp:cNvPr id="0" name=""/>
        <dsp:cNvSpPr/>
      </dsp:nvSpPr>
      <dsp:spPr>
        <a:xfrm>
          <a:off x="267611" y="0"/>
          <a:ext cx="3032925" cy="2514599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4B693C-3A1D-4E04-BA0F-E1702C73E0CB}">
      <dsp:nvSpPr>
        <dsp:cNvPr id="0" name=""/>
        <dsp:cNvSpPr/>
      </dsp:nvSpPr>
      <dsp:spPr>
        <a:xfrm>
          <a:off x="611" y="285391"/>
          <a:ext cx="1078977" cy="194381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800" b="1" kern="1200" dirty="0"/>
            <a:t>PROGRAMME MANAGEMENT TOO</a:t>
          </a:r>
          <a:r>
            <a:rPr lang="en-IN" sz="700" b="1" kern="1200" dirty="0"/>
            <a:t>L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b="1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b="1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b="1" kern="1200" dirty="0"/>
        </a:p>
      </dsp:txBody>
      <dsp:txXfrm>
        <a:off x="53282" y="338062"/>
        <a:ext cx="973635" cy="1838473"/>
      </dsp:txXfrm>
    </dsp:sp>
    <dsp:sp modelId="{73A12AB6-3976-4B54-B625-D25AC6F14EDC}">
      <dsp:nvSpPr>
        <dsp:cNvPr id="0" name=""/>
        <dsp:cNvSpPr/>
      </dsp:nvSpPr>
      <dsp:spPr>
        <a:xfrm>
          <a:off x="1246846" y="329980"/>
          <a:ext cx="1076716" cy="185463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900" b="1" kern="1200" dirty="0"/>
            <a:t>DEMONSTRATE EFFECTIVENESS</a:t>
          </a:r>
          <a:endParaRPr lang="en-IN" sz="1000" b="1" kern="1200" dirty="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b="1" kern="1200" dirty="0"/>
        </a:p>
      </dsp:txBody>
      <dsp:txXfrm>
        <a:off x="1299407" y="382541"/>
        <a:ext cx="971594" cy="1749515"/>
      </dsp:txXfrm>
    </dsp:sp>
    <dsp:sp modelId="{091646B6-3F78-44B7-9909-6C14915C739C}">
      <dsp:nvSpPr>
        <dsp:cNvPr id="0" name=""/>
        <dsp:cNvSpPr/>
      </dsp:nvSpPr>
      <dsp:spPr>
        <a:xfrm>
          <a:off x="2490819" y="347422"/>
          <a:ext cx="1076716" cy="181975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1" kern="1200" dirty="0"/>
            <a:t>COMPARATIVE ANALYSIS OF STRATEGIES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b="1" kern="1200" dirty="0"/>
        </a:p>
      </dsp:txBody>
      <dsp:txXfrm>
        <a:off x="2543380" y="399983"/>
        <a:ext cx="971594" cy="171463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B34E95-1D80-42D0-A395-760593FC8990}">
      <dsp:nvSpPr>
        <dsp:cNvPr id="0" name=""/>
        <dsp:cNvSpPr/>
      </dsp:nvSpPr>
      <dsp:spPr>
        <a:xfrm>
          <a:off x="763774" y="190834"/>
          <a:ext cx="677109" cy="677109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069D24-9F42-487C-A02F-E3DA6B983C75}">
      <dsp:nvSpPr>
        <dsp:cNvPr id="0" name=""/>
        <dsp:cNvSpPr/>
      </dsp:nvSpPr>
      <dsp:spPr>
        <a:xfrm>
          <a:off x="349985" y="1166862"/>
          <a:ext cx="1504687" cy="10156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accent1">
                  <a:lumMod val="75000"/>
                </a:schemeClr>
              </a:solidFill>
            </a:rPr>
            <a:t>•Impact evaluation is a rigorous, empirical assessment </a:t>
          </a:r>
          <a:r>
            <a:rPr lang="en-US" sz="1100" b="1" i="1" kern="1200" dirty="0">
              <a:solidFill>
                <a:schemeClr val="accent1">
                  <a:lumMod val="75000"/>
                </a:schemeClr>
              </a:solidFill>
            </a:rPr>
            <a:t>focused on causality, attributing changes to UNDP programmes</a:t>
          </a:r>
          <a:r>
            <a:rPr lang="en-US" sz="1100" kern="1200" dirty="0">
              <a:solidFill>
                <a:schemeClr val="accent1">
                  <a:lumMod val="75000"/>
                </a:schemeClr>
              </a:solidFill>
            </a:rPr>
            <a:t> and interventions.</a:t>
          </a:r>
        </a:p>
      </dsp:txBody>
      <dsp:txXfrm>
        <a:off x="349985" y="1166862"/>
        <a:ext cx="1504687" cy="1015664"/>
      </dsp:txXfrm>
    </dsp:sp>
    <dsp:sp modelId="{9E7C8400-ECB9-4EDA-A184-542E2F5084E0}">
      <dsp:nvSpPr>
        <dsp:cNvPr id="0" name=""/>
        <dsp:cNvSpPr/>
      </dsp:nvSpPr>
      <dsp:spPr>
        <a:xfrm>
          <a:off x="2531782" y="190834"/>
          <a:ext cx="677109" cy="677109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0A44E8-72D9-4BC3-89A1-CAD848F95562}">
      <dsp:nvSpPr>
        <dsp:cNvPr id="0" name=""/>
        <dsp:cNvSpPr/>
      </dsp:nvSpPr>
      <dsp:spPr>
        <a:xfrm>
          <a:off x="2117993" y="1166862"/>
          <a:ext cx="1504687" cy="10156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tx2">
                  <a:lumMod val="50000"/>
                  <a:lumOff val="50000"/>
                </a:schemeClr>
              </a:solidFill>
            </a:rPr>
            <a:t>•It seeks to answer the "So what?" question, assessing whether </a:t>
          </a:r>
          <a:r>
            <a:rPr lang="en-US" sz="1100" b="1" i="1" kern="1200" dirty="0">
              <a:solidFill>
                <a:schemeClr val="tx2">
                  <a:lumMod val="50000"/>
                  <a:lumOff val="50000"/>
                </a:schemeClr>
              </a:solidFill>
            </a:rPr>
            <a:t>interventions lead to meaningful, transformative development change.</a:t>
          </a:r>
        </a:p>
      </dsp:txBody>
      <dsp:txXfrm>
        <a:off x="2117993" y="1166862"/>
        <a:ext cx="1504687" cy="1015664"/>
      </dsp:txXfrm>
    </dsp:sp>
    <dsp:sp modelId="{F982EBD4-89E3-42FC-BB76-7EAE7234C279}">
      <dsp:nvSpPr>
        <dsp:cNvPr id="0" name=""/>
        <dsp:cNvSpPr/>
      </dsp:nvSpPr>
      <dsp:spPr>
        <a:xfrm>
          <a:off x="4299790" y="190834"/>
          <a:ext cx="677109" cy="677109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E9B64F-7F9E-45EA-98BB-7FD1A3FBB91B}">
      <dsp:nvSpPr>
        <dsp:cNvPr id="0" name=""/>
        <dsp:cNvSpPr/>
      </dsp:nvSpPr>
      <dsp:spPr>
        <a:xfrm>
          <a:off x="3886001" y="1166862"/>
          <a:ext cx="1504687" cy="10156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rgbClr val="C00000"/>
              </a:solidFill>
            </a:rPr>
            <a:t>•It seeks to answer </a:t>
          </a:r>
          <a:r>
            <a:rPr lang="en-US" sz="1100" b="1" i="1" kern="1200" dirty="0">
              <a:solidFill>
                <a:srgbClr val="C00000"/>
              </a:solidFill>
            </a:rPr>
            <a:t>‘ how the lives of the people changed </a:t>
          </a:r>
          <a:r>
            <a:rPr lang="en-US" sz="1100" kern="1200" dirty="0">
              <a:solidFill>
                <a:srgbClr val="C00000"/>
              </a:solidFill>
            </a:rPr>
            <a:t>different as a result of the programme?’  </a:t>
          </a:r>
        </a:p>
      </dsp:txBody>
      <dsp:txXfrm>
        <a:off x="3886001" y="1166862"/>
        <a:ext cx="1504687" cy="1015664"/>
      </dsp:txXfrm>
    </dsp:sp>
    <dsp:sp modelId="{92AC6334-2244-47CE-990D-7B9F6A41C64F}">
      <dsp:nvSpPr>
        <dsp:cNvPr id="0" name=""/>
        <dsp:cNvSpPr/>
      </dsp:nvSpPr>
      <dsp:spPr>
        <a:xfrm>
          <a:off x="2531782" y="2558698"/>
          <a:ext cx="677109" cy="677109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6D1E6A-00DE-4369-805E-D6E868C0C19B}">
      <dsp:nvSpPr>
        <dsp:cNvPr id="0" name=""/>
        <dsp:cNvSpPr/>
      </dsp:nvSpPr>
      <dsp:spPr>
        <a:xfrm>
          <a:off x="2048898" y="3396089"/>
          <a:ext cx="1504687" cy="10156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>
              <a:solidFill>
                <a:schemeClr val="accent2">
                  <a:lumMod val="50000"/>
                </a:schemeClr>
              </a:solidFill>
            </a:rPr>
            <a:t>•It </a:t>
          </a:r>
          <a:r>
            <a:rPr lang="en-US" sz="1100" b="1" i="1" kern="1200" dirty="0">
              <a:solidFill>
                <a:schemeClr val="accent2">
                  <a:lumMod val="50000"/>
                </a:schemeClr>
              </a:solidFill>
            </a:rPr>
            <a:t>tests hypotheses </a:t>
          </a:r>
          <a:r>
            <a:rPr lang="en-US" sz="1100" kern="1200" dirty="0">
              <a:solidFill>
                <a:schemeClr val="accent2">
                  <a:lumMod val="50000"/>
                </a:schemeClr>
              </a:solidFill>
            </a:rPr>
            <a:t>to provide evidence that sustained changes are caused by UNDP interventions, </a:t>
          </a:r>
          <a:r>
            <a:rPr lang="en-US" sz="1100" b="1" i="1" kern="1200" dirty="0">
              <a:solidFill>
                <a:schemeClr val="accent2">
                  <a:lumMod val="50000"/>
                </a:schemeClr>
              </a:solidFill>
            </a:rPr>
            <a:t>using a suitable counterfactual to establish a comparison.</a:t>
          </a:r>
        </a:p>
      </dsp:txBody>
      <dsp:txXfrm>
        <a:off x="2048898" y="3396089"/>
        <a:ext cx="1504687" cy="101566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BBC3C7-3CAD-4005-A104-21CC4727C09B}">
      <dsp:nvSpPr>
        <dsp:cNvPr id="0" name=""/>
        <dsp:cNvSpPr/>
      </dsp:nvSpPr>
      <dsp:spPr>
        <a:xfrm>
          <a:off x="5225" y="357295"/>
          <a:ext cx="2003065" cy="51276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Impact Evaluation Guidance: Chapeau</a:t>
          </a:r>
        </a:p>
      </dsp:txBody>
      <dsp:txXfrm>
        <a:off x="5225" y="357295"/>
        <a:ext cx="2003065" cy="512768"/>
      </dsp:txXfrm>
    </dsp:sp>
    <dsp:sp modelId="{B1C00F2E-F531-42AD-9B6C-214A43CD6D99}">
      <dsp:nvSpPr>
        <dsp:cNvPr id="0" name=""/>
        <dsp:cNvSpPr/>
      </dsp:nvSpPr>
      <dsp:spPr>
        <a:xfrm>
          <a:off x="5225" y="870063"/>
          <a:ext cx="2003065" cy="4971881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/>
            <a:t>Introduces the full Impact Evaluation Guidance package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/>
            <a:t>Presents the rationale for expanding impact evaluation at UNDP</a:t>
          </a:r>
        </a:p>
      </dsp:txBody>
      <dsp:txXfrm>
        <a:off x="5225" y="870063"/>
        <a:ext cx="2003065" cy="4971881"/>
      </dsp:txXfrm>
    </dsp:sp>
    <dsp:sp modelId="{E2EA2AB0-0AAC-449E-BC4E-46CDB3CED856}">
      <dsp:nvSpPr>
        <dsp:cNvPr id="0" name=""/>
        <dsp:cNvSpPr/>
      </dsp:nvSpPr>
      <dsp:spPr>
        <a:xfrm>
          <a:off x="2288719" y="357295"/>
          <a:ext cx="2003065" cy="51276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 Rolling out Decentralized Impact Evaluation</a:t>
          </a:r>
        </a:p>
      </dsp:txBody>
      <dsp:txXfrm>
        <a:off x="2288719" y="357295"/>
        <a:ext cx="2003065" cy="512768"/>
      </dsp:txXfrm>
    </dsp:sp>
    <dsp:sp modelId="{3FE4EC25-AEB3-47AC-8A78-F3F2374C3F66}">
      <dsp:nvSpPr>
        <dsp:cNvPr id="0" name=""/>
        <dsp:cNvSpPr/>
      </dsp:nvSpPr>
      <dsp:spPr>
        <a:xfrm>
          <a:off x="2288719" y="870063"/>
          <a:ext cx="2003065" cy="4971881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/>
            <a:t>Outlines UNDP’s strategic approach to institutionalizing impact evaluation
Positions impact evaluation as a core tool for evidence‑based programming and organizational learning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/>
            <a:t>Emphasizes strategic selection of evaluation and alignment with programme priorities
Supports embedding impact evaluation within decentralized evaluation systems</a:t>
          </a:r>
        </a:p>
      </dsp:txBody>
      <dsp:txXfrm>
        <a:off x="2288719" y="870063"/>
        <a:ext cx="2003065" cy="4971881"/>
      </dsp:txXfrm>
    </dsp:sp>
    <dsp:sp modelId="{0DC6778B-84DE-4B7A-989E-FF60F50BD449}">
      <dsp:nvSpPr>
        <dsp:cNvPr id="0" name=""/>
        <dsp:cNvSpPr/>
      </dsp:nvSpPr>
      <dsp:spPr>
        <a:xfrm>
          <a:off x="4572214" y="357295"/>
          <a:ext cx="2003065" cy="51276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52832" rIns="92456" bIns="52832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/>
            <a:t>Guide for Programme Managers</a:t>
          </a:r>
        </a:p>
      </dsp:txBody>
      <dsp:txXfrm>
        <a:off x="4572214" y="357295"/>
        <a:ext cx="2003065" cy="512768"/>
      </dsp:txXfrm>
    </dsp:sp>
    <dsp:sp modelId="{84444B13-85EA-405C-AB36-D331D1E23B6F}">
      <dsp:nvSpPr>
        <dsp:cNvPr id="0" name=""/>
        <dsp:cNvSpPr/>
      </dsp:nvSpPr>
      <dsp:spPr>
        <a:xfrm>
          <a:off x="4572214" y="870063"/>
          <a:ext cx="2003065" cy="4971881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/>
            <a:t>Provides a practical framework to plan, design, and implement impact evaluations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/>
            <a:t>Assesses whether programmes lead to meaningful and transformative change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/>
            <a:t>Strengthened evidence on UNDP’s contribution to development outcomes and the SDGs</a:t>
          </a:r>
        </a:p>
      </dsp:txBody>
      <dsp:txXfrm>
        <a:off x="4572214" y="870063"/>
        <a:ext cx="2003065" cy="4971881"/>
      </dsp:txXfrm>
    </dsp:sp>
    <dsp:sp modelId="{2AC76EBB-692E-4081-9B20-5B8C33EBB792}">
      <dsp:nvSpPr>
        <dsp:cNvPr id="0" name=""/>
        <dsp:cNvSpPr/>
      </dsp:nvSpPr>
      <dsp:spPr>
        <a:xfrm>
          <a:off x="6855708" y="357295"/>
          <a:ext cx="2003065" cy="51276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Impact Measurement Data Metrics</a:t>
          </a:r>
        </a:p>
      </dsp:txBody>
      <dsp:txXfrm>
        <a:off x="6855708" y="357295"/>
        <a:ext cx="2003065" cy="512768"/>
      </dsp:txXfrm>
    </dsp:sp>
    <dsp:sp modelId="{07376856-A217-4173-9F66-65D43B4256D9}">
      <dsp:nvSpPr>
        <dsp:cNvPr id="0" name=""/>
        <dsp:cNvSpPr/>
      </dsp:nvSpPr>
      <dsp:spPr>
        <a:xfrm>
          <a:off x="6855708" y="870063"/>
          <a:ext cx="2003065" cy="4971881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/>
            <a:t>Guides the design and management of impact evaluation data sytems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/>
            <a:t>Focuses on collecting high-quality, reliable data, and supports the measurement of transformative development outcomes</a:t>
          </a:r>
        </a:p>
      </dsp:txBody>
      <dsp:txXfrm>
        <a:off x="6855708" y="870063"/>
        <a:ext cx="2003065" cy="4971881"/>
      </dsp:txXfrm>
    </dsp:sp>
    <dsp:sp modelId="{212872F8-DCD8-4CB2-939E-410760ACAF98}">
      <dsp:nvSpPr>
        <dsp:cNvPr id="0" name=""/>
        <dsp:cNvSpPr/>
      </dsp:nvSpPr>
      <dsp:spPr>
        <a:xfrm>
          <a:off x="9139203" y="357295"/>
          <a:ext cx="2003065" cy="51276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Approaches and Methods</a:t>
          </a:r>
        </a:p>
      </dsp:txBody>
      <dsp:txXfrm>
        <a:off x="9139203" y="357295"/>
        <a:ext cx="2003065" cy="512768"/>
      </dsp:txXfrm>
    </dsp:sp>
    <dsp:sp modelId="{B16F570E-663D-4205-BE81-D21FA559D360}">
      <dsp:nvSpPr>
        <dsp:cNvPr id="0" name=""/>
        <dsp:cNvSpPr/>
      </dsp:nvSpPr>
      <dsp:spPr>
        <a:xfrm>
          <a:off x="9139203" y="870063"/>
          <a:ext cx="2003065" cy="4971881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/>
            <a:t>Provides an overview of impact evaluation methodologies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/>
            <a:t>Focuses on establishing clear cause-and-effect relationships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/>
            <a:t>Emphasizes counterfactual analysis and understanding what would have happened without the intervention</a:t>
          </a:r>
        </a:p>
      </dsp:txBody>
      <dsp:txXfrm>
        <a:off x="9139203" y="870063"/>
        <a:ext cx="2003065" cy="497188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3DDE5D-EE2A-4861-9DF1-3677FFF49F97}">
      <dsp:nvSpPr>
        <dsp:cNvPr id="0" name=""/>
        <dsp:cNvSpPr/>
      </dsp:nvSpPr>
      <dsp:spPr>
        <a:xfrm>
          <a:off x="783972" y="1132550"/>
          <a:ext cx="7578396" cy="3916469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1B7364-5229-4E6A-BAF3-5476893746E1}">
      <dsp:nvSpPr>
        <dsp:cNvPr id="0" name=""/>
        <dsp:cNvSpPr/>
      </dsp:nvSpPr>
      <dsp:spPr>
        <a:xfrm>
          <a:off x="1010452" y="1590585"/>
          <a:ext cx="3519163" cy="33504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i="0" kern="1200" dirty="0"/>
            <a:t>Impact evaluation should be considered when: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dirty="0"/>
            <a:t>Scaling or replication is planned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dirty="0"/>
            <a:t>Contribution needs to be demonstrated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dirty="0"/>
            <a:t>Knowledge gaps exist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 dirty="0"/>
            <a:t>Intervention is stable and measurable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 dirty="0"/>
        </a:p>
      </dsp:txBody>
      <dsp:txXfrm>
        <a:off x="1010452" y="1590585"/>
        <a:ext cx="3519163" cy="3350491"/>
      </dsp:txXfrm>
    </dsp:sp>
    <dsp:sp modelId="{49565497-B972-46D3-A134-835BB7CF46E5}">
      <dsp:nvSpPr>
        <dsp:cNvPr id="0" name=""/>
        <dsp:cNvSpPr/>
      </dsp:nvSpPr>
      <dsp:spPr>
        <a:xfrm>
          <a:off x="4608013" y="1590585"/>
          <a:ext cx="3519163" cy="33504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i="0" kern="1200"/>
            <a:t>Impact Evaluation is NOT appropriate when:</a:t>
          </a:r>
          <a:endParaRPr lang="en-US" sz="1600" b="0" i="0" kern="120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/>
            <a:t>Counterfactual cannot be established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/>
            <a:t>Programme is still in early development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/>
            <a:t>Existing evidence already answers effectiveness questions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i="0" kern="1200"/>
            <a:t>Measuring indirect effects is not feasible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>
        <a:off x="4608013" y="1590585"/>
        <a:ext cx="3519163" cy="3350491"/>
      </dsp:txXfrm>
    </dsp:sp>
    <dsp:sp modelId="{58C387D4-B727-4265-9F82-05A0DEAB7663}">
      <dsp:nvSpPr>
        <dsp:cNvPr id="0" name=""/>
        <dsp:cNvSpPr/>
      </dsp:nvSpPr>
      <dsp:spPr>
        <a:xfrm>
          <a:off x="0" y="348778"/>
          <a:ext cx="1480836" cy="1480836"/>
        </a:xfrm>
        <a:prstGeom prst="plus">
          <a:avLst>
            <a:gd name="adj" fmla="val 3281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5828A5-AB83-4900-B057-0C2C9E81927B}">
      <dsp:nvSpPr>
        <dsp:cNvPr id="0" name=""/>
        <dsp:cNvSpPr/>
      </dsp:nvSpPr>
      <dsp:spPr>
        <a:xfrm>
          <a:off x="7317072" y="881322"/>
          <a:ext cx="1393728" cy="47761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F0EA53-B292-411A-A3D1-E25DFFFB27D4}">
      <dsp:nvSpPr>
        <dsp:cNvPr id="0" name=""/>
        <dsp:cNvSpPr/>
      </dsp:nvSpPr>
      <dsp:spPr>
        <a:xfrm>
          <a:off x="4573170" y="1597750"/>
          <a:ext cx="871" cy="3200042"/>
        </a:xfrm>
        <a:prstGeom prst="line">
          <a:avLst/>
        </a:prstGeom>
        <a:noFill/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09928E-9FA2-4350-875A-83D8E875B737}">
      <dsp:nvSpPr>
        <dsp:cNvPr id="0" name=""/>
        <dsp:cNvSpPr/>
      </dsp:nvSpPr>
      <dsp:spPr>
        <a:xfrm rot="10800000">
          <a:off x="1199883" y="2791"/>
          <a:ext cx="3674610" cy="109729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3876" tIns="53340" rIns="99568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i="0" kern="1200" baseline="0" dirty="0"/>
            <a:t>Design and evaluability constraints:</a:t>
          </a:r>
          <a:r>
            <a:rPr lang="en-US" sz="1400" b="0" i="0" kern="1200" baseline="0" dirty="0"/>
            <a:t> unclear or shifting theory of change; adaptive programming </a:t>
          </a:r>
          <a:endParaRPr lang="en-US" sz="1400" kern="1200" dirty="0"/>
        </a:p>
      </dsp:txBody>
      <dsp:txXfrm rot="10800000">
        <a:off x="1474206" y="2791"/>
        <a:ext cx="3400287" cy="1097294"/>
      </dsp:txXfrm>
    </dsp:sp>
    <dsp:sp modelId="{C3095945-9B0A-482F-AD84-10F258A72BD3}">
      <dsp:nvSpPr>
        <dsp:cNvPr id="0" name=""/>
        <dsp:cNvSpPr/>
      </dsp:nvSpPr>
      <dsp:spPr>
        <a:xfrm>
          <a:off x="651236" y="2791"/>
          <a:ext cx="1097294" cy="1097294"/>
        </a:xfrm>
        <a:prstGeom prst="ellipse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1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B00F6C-D95F-4AB7-A87A-D2E1C0EF1195}">
      <dsp:nvSpPr>
        <dsp:cNvPr id="0" name=""/>
        <dsp:cNvSpPr/>
      </dsp:nvSpPr>
      <dsp:spPr>
        <a:xfrm rot="10800000">
          <a:off x="1199883" y="1427636"/>
          <a:ext cx="3674610" cy="109729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3876" tIns="53340" rIns="99568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i="0" kern="1200" baseline="0"/>
            <a:t>Timing misalignment:</a:t>
          </a:r>
          <a:r>
            <a:rPr lang="en-US" sz="1400" b="0" i="0" kern="1200" baseline="0"/>
            <a:t> commissioned </a:t>
          </a:r>
          <a:r>
            <a:rPr lang="en-US" sz="1400" b="1" i="0" kern="1200" baseline="0"/>
            <a:t>too early</a:t>
          </a:r>
          <a:r>
            <a:rPr lang="en-US" sz="1400" b="0" i="0" kern="1200" baseline="0"/>
            <a:t> (impacts not yet visible) or </a:t>
          </a:r>
          <a:r>
            <a:rPr lang="en-US" sz="1400" b="1" i="0" kern="1200" baseline="0"/>
            <a:t>too late</a:t>
          </a:r>
          <a:r>
            <a:rPr lang="en-US" sz="1400" b="0" i="0" kern="1200" baseline="0"/>
            <a:t> (baseline is gone) </a:t>
          </a:r>
          <a:endParaRPr lang="en-US" sz="1400" kern="1200"/>
        </a:p>
      </dsp:txBody>
      <dsp:txXfrm rot="10800000">
        <a:off x="1474206" y="1427636"/>
        <a:ext cx="3400287" cy="1097294"/>
      </dsp:txXfrm>
    </dsp:sp>
    <dsp:sp modelId="{9CC510FA-A94C-47FD-881A-91EED11E5C96}">
      <dsp:nvSpPr>
        <dsp:cNvPr id="0" name=""/>
        <dsp:cNvSpPr/>
      </dsp:nvSpPr>
      <dsp:spPr>
        <a:xfrm>
          <a:off x="651236" y="1427636"/>
          <a:ext cx="1097294" cy="1097294"/>
        </a:xfrm>
        <a:prstGeom prst="ellipse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4894C5-A265-4CA4-987C-750A85F66D1B}">
      <dsp:nvSpPr>
        <dsp:cNvPr id="0" name=""/>
        <dsp:cNvSpPr/>
      </dsp:nvSpPr>
      <dsp:spPr>
        <a:xfrm rot="10800000">
          <a:off x="1199883" y="2852481"/>
          <a:ext cx="3674610" cy="1097294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3876" tIns="53340" rIns="99568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i="0" kern="1200" baseline="0" dirty="0"/>
            <a:t>Complex interventions:</a:t>
          </a:r>
          <a:r>
            <a:rPr lang="en-US" sz="1400" b="0" i="0" kern="1200" baseline="0" dirty="0"/>
            <a:t> multi-component, multi-actor or systems/governance work makes “treatment vs. control” hard to define </a:t>
          </a:r>
          <a:endParaRPr lang="en-US" sz="1400" kern="1200" dirty="0"/>
        </a:p>
      </dsp:txBody>
      <dsp:txXfrm rot="10800000">
        <a:off x="1474206" y="2852481"/>
        <a:ext cx="3400287" cy="1097294"/>
      </dsp:txXfrm>
    </dsp:sp>
    <dsp:sp modelId="{6B4E8D07-013F-4A94-B44F-B6B1671E0DF9}">
      <dsp:nvSpPr>
        <dsp:cNvPr id="0" name=""/>
        <dsp:cNvSpPr/>
      </dsp:nvSpPr>
      <dsp:spPr>
        <a:xfrm>
          <a:off x="651236" y="2852481"/>
          <a:ext cx="1097294" cy="1097294"/>
        </a:xfrm>
        <a:prstGeom prst="ellipse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C19503-1657-4753-B675-DAFE1925D98D}">
      <dsp:nvSpPr>
        <dsp:cNvPr id="0" name=""/>
        <dsp:cNvSpPr/>
      </dsp:nvSpPr>
      <dsp:spPr>
        <a:xfrm>
          <a:off x="650" y="475343"/>
          <a:ext cx="2535869" cy="15215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i="0" kern="1200" baseline="0" dirty="0"/>
            <a:t>Weak counterfactuals:</a:t>
          </a:r>
          <a:r>
            <a:rPr lang="en-US" sz="1300" b="0" i="0" kern="1200" baseline="0" dirty="0"/>
            <a:t> universal coverage, ethical concerns around withholding benefits, politics/operational resistance, spillovers/contamination </a:t>
          </a:r>
          <a:endParaRPr lang="en-US" sz="1300" kern="1200" dirty="0"/>
        </a:p>
      </dsp:txBody>
      <dsp:txXfrm>
        <a:off x="650" y="475343"/>
        <a:ext cx="2535869" cy="1521521"/>
      </dsp:txXfrm>
    </dsp:sp>
    <dsp:sp modelId="{D8706F51-22C4-414E-A0A0-B8F845F016B9}">
      <dsp:nvSpPr>
        <dsp:cNvPr id="0" name=""/>
        <dsp:cNvSpPr/>
      </dsp:nvSpPr>
      <dsp:spPr>
        <a:xfrm>
          <a:off x="2790106" y="475343"/>
          <a:ext cx="2535869" cy="15215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i="0" kern="1200" baseline="0" dirty="0"/>
            <a:t>Data limitations:</a:t>
          </a:r>
          <a:r>
            <a:rPr lang="en-US" sz="1300" b="0" i="0" kern="1200" baseline="0" dirty="0"/>
            <a:t> missing baselines/comparison data; inconsistent indicators; quality/access issues (attrition, recall bias, sensitive admin data) </a:t>
          </a:r>
          <a:endParaRPr lang="en-US" sz="1300" kern="1200" dirty="0"/>
        </a:p>
      </dsp:txBody>
      <dsp:txXfrm>
        <a:off x="2790106" y="475343"/>
        <a:ext cx="2535869" cy="1521521"/>
      </dsp:txXfrm>
    </dsp:sp>
    <dsp:sp modelId="{FC86BC45-82E3-4822-BF28-4A74A2F1F173}">
      <dsp:nvSpPr>
        <dsp:cNvPr id="0" name=""/>
        <dsp:cNvSpPr/>
      </dsp:nvSpPr>
      <dsp:spPr>
        <a:xfrm>
          <a:off x="1395378" y="2250451"/>
          <a:ext cx="2535869" cy="15215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i="0" kern="1200" baseline="0" dirty="0"/>
            <a:t>Real-world context &amp; feasibility:</a:t>
          </a:r>
          <a:r>
            <a:rPr lang="en-US" sz="1300" b="0" i="0" kern="1200" baseline="0" dirty="0"/>
            <a:t> shocks and instability; implementation varies by site; </a:t>
          </a:r>
          <a:r>
            <a:rPr lang="en-US" sz="1300" b="1" i="0" kern="1200" baseline="0" dirty="0"/>
            <a:t>high cost/time</a:t>
          </a:r>
          <a:r>
            <a:rPr lang="en-US" sz="1300" b="0" i="0" kern="1200" baseline="0" dirty="0"/>
            <a:t> and limited in-house capacity; ethical/equity risks if focus narrows to what’s easiest to measure </a:t>
          </a:r>
          <a:endParaRPr lang="en-US" sz="1300" kern="1200" dirty="0"/>
        </a:p>
      </dsp:txBody>
      <dsp:txXfrm>
        <a:off x="1395378" y="2250451"/>
        <a:ext cx="2535869" cy="15215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PlusandMinus">
  <dgm:title val=""/>
  <dgm:desc val=""/>
  <dgm:catLst>
    <dgm:cat type="relationship" pri="36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2"/>
      <dgm:chPref val="2"/>
      <dgm:dir/>
      <dgm:animOne/>
      <dgm:resizeHandles val="exact"/>
    </dgm:varLst>
    <dgm:alg type="composite">
      <dgm:param type="ar" val="1.8238"/>
    </dgm:alg>
    <dgm:shape xmlns:r="http://schemas.openxmlformats.org/officeDocument/2006/relationships" r:blip="">
      <dgm:adjLst/>
    </dgm:shape>
    <dgm:choose name="Name1">
      <dgm:if name="Name2" func="var" arg="dir" op="equ" val="norm">
        <dgm:constrLst>
          <dgm:constr type="primFontSz" for="des" ptType="node" op="equ" val="65"/>
          <dgm:constr type="l" for="ch" forName="Background" refType="w" fact="0.09"/>
          <dgm:constr type="t" for="ch" forName="Background" refType="h" fact="0.1641"/>
          <dgm:constr type="w" for="ch" forName="Background" refType="w" fact="0.87"/>
          <dgm:constr type="h" for="ch" forName="Background" refType="h" fact="0.82"/>
          <dgm:constr type="l" for="ch" forName="ParentText1" refType="w" fact="0.116"/>
          <dgm:constr type="t" for="ch" forName="ParentText1" refType="h" fact="0.26"/>
          <dgm:constr type="w" for="ch" forName="ParentText1" refType="w" fact="0.404"/>
          <dgm:constr type="h" for="ch" forName="ParentText1" refType="h" fact="0.7015"/>
          <dgm:constr type="l" for="ch" forName="ParentText2" refType="w" fact="0.529"/>
          <dgm:constr type="t" for="ch" forName="ParentText2" refType="h" fact="0.26"/>
          <dgm:constr type="w" for="ch" forName="ParentText2" refType="w" fact="0.404"/>
          <dgm:constr type="h" for="ch" forName="ParentText2" refType="h" fact="0.7015"/>
          <dgm:constr type="l" for="ch" forName="Plus" refType="w" fact="0"/>
          <dgm:constr type="t" for="ch" forName="Plus" refType="h" fact="0"/>
          <dgm:constr type="w" for="ch" forName="Plus" refType="w" fact="0.17"/>
          <dgm:constr type="h" for="ch" forName="Plus" refType="w" refFor="ch" refForName="Plus"/>
          <dgm:constr type="l" for="ch" forName="Minus" refType="w" fact="0.84"/>
          <dgm:constr type="t" for="ch" forName="Minus" refType="h" fact="0.1115"/>
          <dgm:constr type="w" for="ch" forName="Minus" refType="w" fact="0.16"/>
          <dgm:constr type="h" for="ch" forName="Minus" refType="h" fact="0.1"/>
          <dgm:constr type="l" for="ch" forName="Divider" refType="w" fact="0.525"/>
          <dgm:constr type="t" for="ch" forName="Divider" refType="h" fact="0.2615"/>
          <dgm:constr type="w" for="ch" forName="Divider" refType="w" fact="0.0001"/>
          <dgm:constr type="h" for="ch" forName="Divider" refType="h" fact="0.67"/>
        </dgm:constrLst>
      </dgm:if>
      <dgm:else name="Name3">
        <dgm:constrLst>
          <dgm:constr type="primFontSz" for="des" ptType="node" op="equ" val="65"/>
          <dgm:constr type="r" for="ch" forName="Background" refType="w" fact="-0.09"/>
          <dgm:constr type="t" for="ch" forName="Background" refType="h" fact="0.1641"/>
          <dgm:constr type="w" for="ch" forName="Background" refType="w" fact="0.87"/>
          <dgm:constr type="h" for="ch" forName="Background" refType="h" fact="0.82"/>
          <dgm:constr type="r" for="ch" forName="ParentText1" refType="w" fact="-0.116"/>
          <dgm:constr type="t" for="ch" forName="ParentText1" refType="h" fact="0.26"/>
          <dgm:constr type="w" for="ch" forName="ParentText1" refType="w" fact="0.404"/>
          <dgm:constr type="h" for="ch" forName="ParentText1" refType="h" fact="0.7015"/>
          <dgm:constr type="r" for="ch" forName="ParentText2" refType="w" fact="-0.529"/>
          <dgm:constr type="t" for="ch" forName="ParentText2" refType="h" fact="0.26"/>
          <dgm:constr type="w" for="ch" forName="ParentText2" refType="w" fact="0.404"/>
          <dgm:constr type="h" for="ch" forName="ParentText2" refType="h" fact="0.7015"/>
          <dgm:constr type="r" for="ch" forName="Plus" refType="w" fact="0"/>
          <dgm:constr type="t" for="ch" forName="Plus" refType="h" fact="0"/>
          <dgm:constr type="w" for="ch" forName="Plus" refType="w" fact="0.17"/>
          <dgm:constr type="h" for="ch" forName="Plus" refType="w" refFor="ch" refForName="Plus"/>
          <dgm:constr type="r" for="ch" forName="Minus" refType="w" fact="-0.84"/>
          <dgm:constr type="t" for="ch" forName="Minus" refType="h" fact="0.1115"/>
          <dgm:constr type="w" for="ch" forName="Minus" refType="w" fact="0.16"/>
          <dgm:constr type="h" for="ch" forName="Minus" refType="h" fact="0.1"/>
          <dgm:constr type="r" for="ch" forName="Divider" refType="w" fact="-0.525"/>
          <dgm:constr type="t" for="ch" forName="Divider" refType="h" fact="0.2615"/>
          <dgm:constr type="w" for="ch" forName="Divider" refType="w" fact="0.0001"/>
          <dgm:constr type="h" for="ch" forName="Divider" refType="h" fact="0.67"/>
        </dgm:constrLst>
      </dgm:else>
    </dgm:choose>
    <dgm:layoutNode name="Background" styleLbl="bgImgPlace1">
      <dgm:alg type="sp"/>
      <dgm:shape xmlns:r="http://schemas.openxmlformats.org/officeDocument/2006/relationships" type="rect" r:blip="">
        <dgm:adjLst/>
      </dgm:shape>
      <dgm:presOf/>
    </dgm:layoutNode>
    <dgm:layoutNode name="ParentText1" styleLbl="revTx">
      <dgm:varLst>
        <dgm:chMax val="0"/>
        <dgm:chPref val="0"/>
        <dgm:bulletEnabled val="1"/>
      </dgm:varLst>
      <dgm:alg type="tx">
        <dgm:param type="parTxLTRAlign" val="l"/>
        <dgm:param type="txAnchorVert" val="t"/>
      </dgm:alg>
      <dgm:shape xmlns:r="http://schemas.openxmlformats.org/officeDocument/2006/relationships" type="rect" r:blip="">
        <dgm:adjLst/>
      </dgm:shape>
      <dgm:presOf axis="ch desOrSelf" ptType="node node" st="1 1" cnt="1 0"/>
      <dgm:constrLst>
        <dgm:constr type="lMarg" refType="primFontSz" fact="0.15"/>
        <dgm:constr type="rMarg" refType="primFontSz" fact="0.15"/>
        <dgm:constr type="tMarg" refType="primFontSz" fact="0.15"/>
        <dgm:constr type="bMarg" refType="primFontSz" fact="0.15"/>
      </dgm:constrLst>
      <dgm:ruleLst>
        <dgm:rule type="primFontSz" val="5" fact="NaN" max="NaN"/>
      </dgm:ruleLst>
    </dgm:layoutNode>
    <dgm:layoutNode name="ParentText2" styleLbl="revTx">
      <dgm:varLst>
        <dgm:chMax val="0"/>
        <dgm:chPref val="0"/>
        <dgm:bulletEnabled val="1"/>
      </dgm:varLst>
      <dgm:alg type="tx">
        <dgm:param type="parTxLTRAlign" val="l"/>
        <dgm:param type="txAnchorVert" val="t"/>
      </dgm:alg>
      <dgm:shape xmlns:r="http://schemas.openxmlformats.org/officeDocument/2006/relationships" type="rect" r:blip="">
        <dgm:adjLst/>
      </dgm:shape>
      <dgm:presOf axis="ch desOrSelf" ptType="node node" st="2 1" cnt="1 0"/>
      <dgm:constrLst>
        <dgm:constr type="lMarg" refType="primFontSz" fact="0.15"/>
        <dgm:constr type="rMarg" refType="primFontSz" fact="0.15"/>
        <dgm:constr type="tMarg" refType="primFontSz" fact="0.15"/>
        <dgm:constr type="bMarg" refType="primFontSz" fact="0.15"/>
      </dgm:constrLst>
      <dgm:ruleLst>
        <dgm:rule type="primFontSz" val="5" fact="NaN" max="NaN"/>
      </dgm:ruleLst>
    </dgm:layoutNode>
    <dgm:layoutNode name="Plus" styleLbl="alignNode1">
      <dgm:alg type="sp"/>
      <dgm:shape xmlns:r="http://schemas.openxmlformats.org/officeDocument/2006/relationships" type="plus" r:blip="">
        <dgm:adjLst>
          <dgm:adj idx="1" val="0.3281"/>
        </dgm:adjLst>
      </dgm:shape>
      <dgm:presOf/>
    </dgm:layoutNode>
    <dgm:layoutNode name="Minus" styleLbl="alignNode1">
      <dgm:alg type="sp"/>
      <dgm:shape xmlns:r="http://schemas.openxmlformats.org/officeDocument/2006/relationships" type="rect" r:blip="">
        <dgm:adjLst/>
      </dgm:shape>
      <dgm:presOf/>
    </dgm:layoutNode>
    <dgm:layoutNode name="Divider" styleLbl="parChTrans1D1">
      <dgm:alg type="sp"/>
      <dgm:shape xmlns:r="http://schemas.openxmlformats.org/officeDocument/2006/relationships" type="line" r:blip="">
        <dgm:adjLst/>
      </dgm:shape>
      <dgm:presOf/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A14A76B-4BE7-4C3D-B25A-4CACDF9A3BA7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1F81945-FC98-4B77-8B6C-D6F6C5F8CC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185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F81945-FC98-4B77-8B6C-D6F6C5F8CCB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816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Multi sector engagement spanning governance, climate, livelihoods, and crisis response Integrated programming linking policy, institutions, and communities Compared to specialized agencies, outcomes are less discrete but more interconnected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F81945-FC98-4B77-8B6C-D6F6C5F8CCB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5961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F81945-FC98-4B77-8B6C-D6F6C5F8CCB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5995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F81945-FC98-4B77-8B6C-D6F6C5F8CCB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3975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F81945-FC98-4B77-8B6C-D6F6C5F8CCB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081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C821D-339B-8852-36F3-88C86806ED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05183A-2A53-4634-313B-CF76521C69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C53A91-A83F-4129-F1CF-D7D3E5C13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F4A5-8F13-415C-B3F2-4BB3D4901FBC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1BD2C9-A717-C592-82F7-212C61C36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0937F4-909D-8995-4E92-ECC96626C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70C0-631D-495E-8D01-AFDAE324E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862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F8B9A-1950-ADE3-F483-FC7667AD2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4EE6C4-FBCA-6C7F-C83F-527888FAE6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46420A-6696-F65D-7EB6-E6236F44F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F4A5-8F13-415C-B3F2-4BB3D4901FBC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BA9881-BD53-12B6-3C9F-912054CF6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EE6495-755E-ACEE-F2B1-6012E2338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70C0-631D-495E-8D01-AFDAE324E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725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BF5774-A12A-1915-83C5-4A1AE3D133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8CD409-756D-AB17-7778-70E50654EB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1AA182-7989-E14E-5411-DB3C537C2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F4A5-8F13-415C-B3F2-4BB3D4901FBC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DE678B-20E8-5F95-5DB1-92215FEE8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4E5260-03C0-8EFD-489C-E3A14FAFB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70C0-631D-495E-8D01-AFDAE324E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70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F04FC-63DF-33A3-E99C-1F1D0CE91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A82D1A"/>
                </a:solidFill>
                <a:latin typeface="Proxima Nova Th" panose="02000506030000020004" pitchFamily="50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B072BA-9C14-9572-725A-BC499721DF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D4385"/>
                </a:solidFill>
                <a:latin typeface="Proxima Nova Rg" panose="02000506030000020004" pitchFamily="50" charset="0"/>
              </a:defRPr>
            </a:lvl1pPr>
            <a:lvl2pPr>
              <a:defRPr>
                <a:solidFill>
                  <a:srgbClr val="0D4385"/>
                </a:solidFill>
                <a:latin typeface="Proxima Nova Rg" panose="02000506030000020004" pitchFamily="50" charset="0"/>
              </a:defRPr>
            </a:lvl2pPr>
            <a:lvl3pPr>
              <a:defRPr>
                <a:solidFill>
                  <a:srgbClr val="0D4385"/>
                </a:solidFill>
                <a:latin typeface="Proxima Nova Rg" panose="02000506030000020004" pitchFamily="50" charset="0"/>
              </a:defRPr>
            </a:lvl3pPr>
            <a:lvl4pPr>
              <a:defRPr>
                <a:solidFill>
                  <a:srgbClr val="0D4385"/>
                </a:solidFill>
                <a:latin typeface="Proxima Nova Rg" panose="02000506030000020004" pitchFamily="50" charset="0"/>
              </a:defRPr>
            </a:lvl4pPr>
            <a:lvl5pPr>
              <a:defRPr>
                <a:solidFill>
                  <a:srgbClr val="0D4385"/>
                </a:solidFill>
                <a:latin typeface="Proxima Nova Rg" panose="02000506030000020004" pitchFamily="50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55294-B4C5-C728-98AF-8E1B32736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F4A5-8F13-415C-B3F2-4BB3D4901FBC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0E4974-0010-3E2B-230E-14A79598A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2DFE64-E338-B78C-B20E-23E42D877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70C0-631D-495E-8D01-AFDAE324E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14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48854-C780-F94D-E36F-DED6F8F0F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rgbClr val="0D4385"/>
                </a:solidFill>
                <a:latin typeface="Proxima Nova Th" panose="02000506030000020004" pitchFamily="50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A9AE8B-18BC-8CF0-DE6E-2B4999D9FD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0D4385"/>
                </a:solidFill>
                <a:latin typeface="Proxima Nova Rg" panose="02000506030000020004" pitchFamily="50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F70DF0-8D96-0702-D647-5A924872F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F4A5-8F13-415C-B3F2-4BB3D4901FBC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E1F904-1025-5312-4B5A-FA0340DDC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87B2C4-6AA6-92EF-254F-4A4D1002F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70C0-631D-495E-8D01-AFDAE324E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209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EBC87-868B-59DA-DB66-F757CC52D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33EDC0-CC57-3231-ACB4-60FF536CFC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911200-74A1-D4C2-AB73-FAE5261DA6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C9B53F-E3A3-986F-99A8-FF1812603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F4A5-8F13-415C-B3F2-4BB3D4901FBC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95EC95-C39D-CAC3-451A-4F3977BA4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4DDA53-55A3-1E0B-CB50-4829FBD63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70C0-631D-495E-8D01-AFDAE324E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817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A93450-F8E9-2161-C51D-69B452D6E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2DC669-4F38-0067-02C9-8472D9FBBA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996602-811E-3173-AB3A-82F108313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E0FC9A-29C9-8023-94FE-01F73E367D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4AB651-5970-EAE8-959A-FC9F74F338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960923-FF6D-55A9-928F-0F239E74C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F4A5-8F13-415C-B3F2-4BB3D4901FBC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BAA4AB-5804-96E5-03A4-740D7E31A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7B24DD-438F-D962-B664-ADAE2F35F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70C0-631D-495E-8D01-AFDAE324E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966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C83E1-F111-A0DF-9A06-34F8FE3DE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4CA68E-A511-F614-23EB-9C5DF698A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F4A5-8F13-415C-B3F2-4BB3D4901FBC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ECC5AD-60F8-1697-B184-FF5F054C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645178-8060-B437-2083-9919DD724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70C0-631D-495E-8D01-AFDAE324E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272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910FB-0420-37B4-F84F-21E1208F3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F4A5-8F13-415C-B3F2-4BB3D4901FBC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E7E684-B45F-F797-58A5-763AAC629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89D584-4CBC-1D4E-EB39-91E183201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70C0-631D-495E-8D01-AFDAE324E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403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47ECD-2599-7EEB-3233-901B04B64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7B173A-823C-DE00-E4AD-B708B1A232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C2BF4F-689E-6986-0697-9F241CA364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5EDA0B-C549-201F-BC83-38FB0AAB0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F4A5-8F13-415C-B3F2-4BB3D4901FBC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28F909-9D11-FB0D-C7EC-43CE35ECB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0D9159-E335-11CD-6381-56BE3F465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70C0-631D-495E-8D01-AFDAE324E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65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251E4-3345-E410-23FF-C4E1D8DD1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7C373F-C1F5-E956-1BC5-11353D98C5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9AD8C5-E466-5054-E6D2-A662F3D621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F6EB0F-6747-4568-B6A1-5F99F7E0C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DF4A5-8F13-415C-B3F2-4BB3D4901FBC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0CF7A-7BA8-0826-C14E-F88A3EDFA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71721D-B3B6-7EEC-8823-AE2523B91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70C0-631D-495E-8D01-AFDAE324E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886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CEEDDB-8B0F-AD0B-466C-773B8774D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7C7817-D242-223A-A22D-D7930D500B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FD40E5-F56C-11C5-13EF-6C6E4FF4BD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EDF4A5-8F13-415C-B3F2-4BB3D4901FBC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569529-84D5-CFC7-6809-1BBEC17EF6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A3F2D2-F850-01E4-DC3C-233F719D17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9F70C0-631D-495E-8D01-AFDAE324E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028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A82D1A"/>
          </a:solidFill>
          <a:latin typeface="Proxima Nova Th" panose="02000506030000020004" pitchFamily="50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D4385"/>
          </a:solidFill>
          <a:latin typeface="Proxima Nova Rg" panose="02000506030000020004" pitchFamily="50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D4385"/>
          </a:solidFill>
          <a:latin typeface="Proxima Nova Rg" panose="02000506030000020004" pitchFamily="50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D4385"/>
          </a:solidFill>
          <a:latin typeface="Proxima Nova Rg" panose="02000506030000020004" pitchFamily="50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D4385"/>
          </a:solidFill>
          <a:latin typeface="Proxima Nova Rg" panose="02000506030000020004" pitchFamily="50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D4385"/>
          </a:solidFill>
          <a:latin typeface="Proxima Nova Rg" panose="02000506030000020004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erc.undp.org/methods-center/guidelines/impact-evaluation-guidelines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7.xml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12" Type="http://schemas.microsoft.com/office/2007/relationships/diagramDrawing" Target="../diagrams/drawing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11" Type="http://schemas.openxmlformats.org/officeDocument/2006/relationships/diagramColors" Target="../diagrams/colors7.xml"/><Relationship Id="rId5" Type="http://schemas.openxmlformats.org/officeDocument/2006/relationships/diagramQuickStyle" Target="../diagrams/quickStyle6.xml"/><Relationship Id="rId10" Type="http://schemas.openxmlformats.org/officeDocument/2006/relationships/diagramQuickStyle" Target="../diagrams/quickStyle7.xml"/><Relationship Id="rId4" Type="http://schemas.openxmlformats.org/officeDocument/2006/relationships/diagramLayout" Target="../diagrams/layout6.xml"/><Relationship Id="rId9" Type="http://schemas.openxmlformats.org/officeDocument/2006/relationships/diagramLayout" Target="../diagrams/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erc.undp.org/methods-center/methods/evaluation-approaches/impact-evaluation-approache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erc.undp.org/methods-center/methods/evaluation-approaches/impact-evaluation-approaches" TargetMode="External"/><Relationship Id="rId2" Type="http://schemas.openxmlformats.org/officeDocument/2006/relationships/hyperlink" Target="https://erc.undp.org/methods-center/guidelines/impact-evaluation-guidelines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1.png"/><Relationship Id="rId4" Type="http://schemas.openxmlformats.org/officeDocument/2006/relationships/hyperlink" Target="https://erc.undp.org/methods-center/methods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13" Type="http://schemas.microsoft.com/office/2007/relationships/diagramDrawing" Target="../diagrams/drawing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diagramColors" Target="../diagrams/colors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QuickStyle" Target="../diagrams/quickStyle2.xml"/><Relationship Id="rId5" Type="http://schemas.openxmlformats.org/officeDocument/2006/relationships/diagramQuickStyle" Target="../diagrams/quickStyle1.xml"/><Relationship Id="rId10" Type="http://schemas.openxmlformats.org/officeDocument/2006/relationships/diagramLayout" Target="../diagrams/layout2.xml"/><Relationship Id="rId4" Type="http://schemas.openxmlformats.org/officeDocument/2006/relationships/diagramLayout" Target="../diagrams/layout1.xml"/><Relationship Id="rId9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sv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hyperlink" Target="https://erc.undp.org/methods-center/guidelines/impact-evaluation-guidelines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0" name="Rectangle 69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6BE1A1-06AD-57EC-A793-EF8F9A81DD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4661" y="2792419"/>
            <a:ext cx="4036334" cy="2387600"/>
          </a:xfrm>
        </p:spPr>
        <p:txBody>
          <a:bodyPr anchor="t">
            <a:normAutofit/>
          </a:bodyPr>
          <a:lstStyle/>
          <a:p>
            <a:pPr algn="l"/>
            <a:r>
              <a:rPr lang="en-US" sz="5400" dirty="0">
                <a:latin typeface="Proxima Nova Bl" panose="02000506030000020004" pitchFamily="50" charset="0"/>
              </a:rPr>
              <a:t>Impact Evaluation at UNDP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A72B3D-B2C0-7F01-4549-12D3ECA6BB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90499" y="5889120"/>
            <a:ext cx="3086533" cy="1247845"/>
          </a:xfrm>
        </p:spPr>
        <p:txBody>
          <a:bodyPr anchor="b">
            <a:normAutofit/>
          </a:bodyPr>
          <a:lstStyle/>
          <a:p>
            <a:pPr algn="l"/>
            <a:r>
              <a:rPr lang="en-US" sz="1400" dirty="0"/>
              <a:t>April  28, 2026</a:t>
            </a:r>
          </a:p>
          <a:p>
            <a:pPr algn="l"/>
            <a:endParaRPr lang="en-US" sz="1400" dirty="0">
              <a:latin typeface="Proxima Nova Rg" panose="02000506030000020004" pitchFamily="50" charset="0"/>
            </a:endParaRPr>
          </a:p>
          <a:p>
            <a:pPr algn="l"/>
            <a:endParaRPr lang="en-US" sz="1400" dirty="0">
              <a:latin typeface="Proxima Nova Rg" panose="02000506030000020004" pitchFamily="50" charset="0"/>
            </a:endParaRPr>
          </a:p>
        </p:txBody>
      </p:sp>
      <p:grpSp>
        <p:nvGrpSpPr>
          <p:cNvPr id="72" name="Group 71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7" name="Rectangle 76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4CD0359-CFBC-6F82-7591-BFF95A586F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00" r="3100"/>
          <a:stretch>
            <a:fillRect/>
          </a:stretch>
        </p:blipFill>
        <p:spPr>
          <a:xfrm>
            <a:off x="6876848" y="666728"/>
            <a:ext cx="3627289" cy="5465791"/>
          </a:xfrm>
          <a:prstGeom prst="rect">
            <a:avLst/>
          </a:prstGeom>
        </p:spPr>
      </p:pic>
      <p:pic>
        <p:nvPicPr>
          <p:cNvPr id="4" name="Picture 3" descr="A close-up of a logo&#10;&#10;AI-generated content may be incorrect.">
            <a:extLst>
              <a:ext uri="{FF2B5EF4-FFF2-40B4-BE49-F238E27FC236}">
                <a16:creationId xmlns:a16="http://schemas.microsoft.com/office/drawing/2014/main" id="{E9306ED4-14BF-9F1E-6383-188B1F8C9728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406889" y="1636194"/>
            <a:ext cx="2137205" cy="72548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8ED74A0-5A2D-B4D3-9243-DF1683E7575B}"/>
              </a:ext>
            </a:extLst>
          </p:cNvPr>
          <p:cNvSpPr txBox="1"/>
          <p:nvPr/>
        </p:nvSpPr>
        <p:spPr>
          <a:xfrm>
            <a:off x="6876848" y="5704454"/>
            <a:ext cx="343719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>
                <a:solidFill>
                  <a:srgbClr val="FF000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IMPACT EVALUATION GUIDANCE</a:t>
            </a:r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36312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D67ED-8001-912A-89A2-9552FE786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01" y="396077"/>
            <a:ext cx="3950109" cy="1325563"/>
          </a:xfrm>
        </p:spPr>
        <p:txBody>
          <a:bodyPr>
            <a:noAutofit/>
          </a:bodyPr>
          <a:lstStyle/>
          <a:p>
            <a:r>
              <a:rPr lang="en-US" sz="2800" dirty="0"/>
              <a:t>Why impact evaluations are hard to do well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4ACCD830-E3C5-3B60-F3AD-634E555D85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8575961"/>
              </p:ext>
            </p:extLst>
          </p:nvPr>
        </p:nvGraphicFramePr>
        <p:xfrm>
          <a:off x="412955" y="2212039"/>
          <a:ext cx="5525730" cy="395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3" name="Diagram 12">
            <a:extLst>
              <a:ext uri="{FF2B5EF4-FFF2-40B4-BE49-F238E27FC236}">
                <a16:creationId xmlns:a16="http://schemas.microsoft.com/office/drawing/2014/main" id="{23056A18-7E07-0A93-2741-916D080A62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07978164"/>
              </p:ext>
            </p:extLst>
          </p:nvPr>
        </p:nvGraphicFramePr>
        <p:xfrm>
          <a:off x="6567947" y="1852499"/>
          <a:ext cx="5326626" cy="42473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6" name="Title 1">
            <a:extLst>
              <a:ext uri="{FF2B5EF4-FFF2-40B4-BE49-F238E27FC236}">
                <a16:creationId xmlns:a16="http://schemas.microsoft.com/office/drawing/2014/main" id="{B9A4F7F7-EF2C-9B0E-692A-8AD721E4E0B2}"/>
              </a:ext>
            </a:extLst>
          </p:cNvPr>
          <p:cNvSpPr txBox="1">
            <a:spLocks/>
          </p:cNvSpPr>
          <p:nvPr/>
        </p:nvSpPr>
        <p:spPr>
          <a:xfrm>
            <a:off x="7374193" y="468162"/>
            <a:ext cx="395010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A82D1A"/>
                </a:solidFill>
                <a:latin typeface="Proxima Nova Th" panose="02000506030000020004" pitchFamily="50" charset="0"/>
                <a:ea typeface="+mj-ea"/>
                <a:cs typeface="+mj-cs"/>
              </a:defRPr>
            </a:lvl1pPr>
          </a:lstStyle>
          <a:p>
            <a:r>
              <a:rPr lang="en-US" sz="2800" dirty="0"/>
              <a:t>Practical constraints</a:t>
            </a:r>
          </a:p>
        </p:txBody>
      </p:sp>
    </p:spTree>
    <p:extLst>
      <p:ext uri="{BB962C8B-B14F-4D97-AF65-F5344CB8AC3E}">
        <p14:creationId xmlns:p14="http://schemas.microsoft.com/office/powerpoint/2010/main" val="7182458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BC8428-0371-CB35-EE23-88F61DB71D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182D8-30D3-C2ED-3A6F-EEFEF3EB6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854" y="1592827"/>
            <a:ext cx="3477752" cy="3262882"/>
          </a:xfrm>
        </p:spPr>
        <p:txBody>
          <a:bodyPr>
            <a:noAutofit/>
          </a:bodyPr>
          <a:lstStyle/>
          <a:p>
            <a:r>
              <a:rPr lang="en-US" sz="3200"/>
              <a:t>Decision Tree -When to conduct an impact evaluation and when not to</a:t>
            </a:r>
            <a:endParaRPr lang="en-US" sz="3200">
              <a:solidFill>
                <a:srgbClr val="A82D1A"/>
              </a:solidFill>
              <a:latin typeface="Proxima Nova Th" panose="02000506030000020004" pitchFamily="50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439DD46-9460-470B-B2A7-D4BCEF4995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920" y="0"/>
            <a:ext cx="7840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194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678896-4A83-0BAD-5728-28E0D800BB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886C1-7A8A-E67B-5637-825A268EB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09" y="168386"/>
            <a:ext cx="10515600" cy="1020987"/>
          </a:xfrm>
        </p:spPr>
        <p:txBody>
          <a:bodyPr/>
          <a:lstStyle/>
          <a:p>
            <a:r>
              <a:rPr lang="en-US"/>
              <a:t>Methods: Why Mixed Methods Matter</a:t>
            </a:r>
            <a:endParaRPr lang="en-US">
              <a:solidFill>
                <a:srgbClr val="A82D1A"/>
              </a:solidFill>
              <a:latin typeface="Proxima Nova Th" panose="02000506030000020004" pitchFamily="50" charset="0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8DBE2F7-1FBD-ED76-EC3E-B168B55035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022626" y="0"/>
            <a:ext cx="1169374" cy="6858000"/>
          </a:xfrm>
        </p:spPr>
      </p:pic>
      <p:sp>
        <p:nvSpPr>
          <p:cNvPr id="4" name="Content Placeholder 8">
            <a:extLst>
              <a:ext uri="{FF2B5EF4-FFF2-40B4-BE49-F238E27FC236}">
                <a16:creationId xmlns:a16="http://schemas.microsoft.com/office/drawing/2014/main" id="{AA445257-18BA-CDDD-8AA6-5AF1B9680745}"/>
              </a:ext>
            </a:extLst>
          </p:cNvPr>
          <p:cNvSpPr txBox="1">
            <a:spLocks/>
          </p:cNvSpPr>
          <p:nvPr/>
        </p:nvSpPr>
        <p:spPr>
          <a:xfrm>
            <a:off x="214617" y="1508760"/>
            <a:ext cx="9567077" cy="384048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0D4385"/>
                </a:solidFill>
                <a:latin typeface="Proxima Nova Rg" panose="0200050603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D4385"/>
                </a:solidFill>
                <a:latin typeface="Proxima Nova Rg" panose="0200050603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D4385"/>
                </a:solidFill>
                <a:latin typeface="Proxima Nova Rg" panose="0200050603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D4385"/>
                </a:solidFill>
                <a:latin typeface="Proxima Nova Rg" panose="0200050603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0D4385"/>
                </a:solidFill>
                <a:latin typeface="Proxima Nova Rg" panose="0200050603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dirty="0"/>
              <a:t>Impact evaluation in UNDP programming requires quasi‑experimental designs</a:t>
            </a:r>
          </a:p>
          <a:p>
            <a:r>
              <a:rPr lang="en-US" sz="2200" dirty="0"/>
              <a:t>Mixed methods approach allows us to:</a:t>
            </a:r>
          </a:p>
          <a:p>
            <a:pPr lvl="1"/>
            <a:r>
              <a:rPr lang="en-US" sz="2000" dirty="0"/>
              <a:t>Establish causal impact</a:t>
            </a:r>
          </a:p>
          <a:p>
            <a:pPr lvl="1"/>
            <a:r>
              <a:rPr lang="en-US" sz="2000" dirty="0"/>
              <a:t>Understand how change happens and why</a:t>
            </a:r>
          </a:p>
          <a:p>
            <a:pPr lvl="1"/>
            <a:r>
              <a:rPr lang="en-US" sz="1800" dirty="0"/>
              <a:t>Capture complex programme effects in governance, peacebuilding, institutional reform</a:t>
            </a:r>
          </a:p>
          <a:p>
            <a:r>
              <a:rPr lang="en-US" sz="2200" dirty="0"/>
              <a:t>High‑quality impact evaluations integrate quantitative attribution and qualitative contextual understanding</a:t>
            </a:r>
          </a:p>
          <a:p>
            <a:endParaRPr lang="en-US" sz="22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200" dirty="0">
                <a:solidFill>
                  <a:srgbClr val="FF0000"/>
                </a:solidFill>
              </a:rPr>
              <a:t>Check out the Methods Portal for </a:t>
            </a:r>
            <a:r>
              <a:rPr lang="en-US" sz="2400" dirty="0">
                <a:solidFill>
                  <a:srgbClr val="FF00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Impact approaches</a:t>
            </a:r>
            <a:endParaRPr lang="en-US" sz="2200" dirty="0">
              <a:solidFill>
                <a:srgbClr val="FF0000"/>
              </a:solidFill>
            </a:endParaRPr>
          </a:p>
        </p:txBody>
      </p:sp>
      <p:pic>
        <p:nvPicPr>
          <p:cNvPr id="15" name="Graphic 14" descr="Bar graph with upward trend with solid fill">
            <a:extLst>
              <a:ext uri="{FF2B5EF4-FFF2-40B4-BE49-F238E27FC236}">
                <a16:creationId xmlns:a16="http://schemas.microsoft.com/office/drawing/2014/main" id="{F94E629A-E39D-2A6D-2751-C163E6C9DB9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092485" y="5443874"/>
            <a:ext cx="1245740" cy="1245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58303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792D78-BE24-41AB-720F-1550AA3238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8F58EDD9-0685-44E6-9B72-108BB10E1A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672C4E-51C3-0CE7-82DE-1F270AD0E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3446" y="640081"/>
            <a:ext cx="6562262" cy="3849244"/>
          </a:xfrm>
          <a:noFill/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800" dirty="0">
                <a:solidFill>
                  <a:schemeClr val="tx1"/>
                </a:solidFill>
                <a:latin typeface="+mj-lt"/>
              </a:rPr>
              <a:t>Thank you!</a:t>
            </a:r>
            <a:br>
              <a:rPr lang="en-US" sz="4800" dirty="0">
                <a:solidFill>
                  <a:schemeClr val="tx1"/>
                </a:solidFill>
                <a:latin typeface="+mj-lt"/>
              </a:rPr>
            </a:br>
            <a:br>
              <a:rPr lang="en-US" sz="4800" dirty="0">
                <a:solidFill>
                  <a:schemeClr val="tx1"/>
                </a:solidFill>
                <a:latin typeface="+mj-lt"/>
              </a:rPr>
            </a:br>
            <a:r>
              <a:rPr lang="en-US" sz="2400" dirty="0">
                <a:solidFill>
                  <a:schemeClr val="tx1"/>
                </a:solidFill>
                <a:latin typeface="+mj-lt"/>
              </a:rPr>
              <a:t>Vijayalakshmi Vadivelu</a:t>
            </a:r>
            <a:br>
              <a:rPr lang="en-US" sz="2400" dirty="0">
                <a:solidFill>
                  <a:schemeClr val="tx1"/>
                </a:solidFill>
                <a:latin typeface="+mj-lt"/>
              </a:rPr>
            </a:br>
            <a:r>
              <a:rPr lang="en-US" sz="2400" dirty="0">
                <a:solidFill>
                  <a:schemeClr val="tx1"/>
                </a:solidFill>
                <a:latin typeface="+mj-lt"/>
              </a:rPr>
              <a:t>Chief of Corporate and Thematic Evaluations</a:t>
            </a:r>
            <a:br>
              <a:rPr lang="en-US" sz="2400" dirty="0">
                <a:solidFill>
                  <a:schemeClr val="tx1"/>
                </a:solidFill>
                <a:latin typeface="+mj-lt"/>
              </a:rPr>
            </a:br>
            <a:r>
              <a:rPr lang="en-US" sz="2400" dirty="0">
                <a:solidFill>
                  <a:schemeClr val="tx1"/>
                </a:solidFill>
                <a:latin typeface="+mj-lt"/>
              </a:rPr>
              <a:t>Independent Evaluation Office</a:t>
            </a:r>
            <a:br>
              <a:rPr lang="en-US" sz="2400" dirty="0">
                <a:solidFill>
                  <a:schemeClr val="tx1"/>
                </a:solidFill>
                <a:latin typeface="+mj-lt"/>
              </a:rPr>
            </a:br>
            <a:r>
              <a:rPr lang="en-US" sz="2400" dirty="0">
                <a:solidFill>
                  <a:schemeClr val="tx1"/>
                </a:solidFill>
                <a:latin typeface="+mj-lt"/>
              </a:rPr>
              <a:t>UNDP, New York</a:t>
            </a:r>
            <a:br>
              <a:rPr lang="en-US" sz="2400" dirty="0">
                <a:solidFill>
                  <a:schemeClr val="tx1"/>
                </a:solidFill>
                <a:latin typeface="+mj-lt"/>
              </a:rPr>
            </a:br>
            <a:br>
              <a:rPr lang="en-US" sz="2400" dirty="0">
                <a:solidFill>
                  <a:schemeClr val="tx1"/>
                </a:solidFill>
                <a:latin typeface="+mj-lt"/>
              </a:rPr>
            </a:br>
            <a:r>
              <a:rPr lang="en-US" sz="2400" dirty="0">
                <a:solidFill>
                  <a:schemeClr val="tx1"/>
                </a:solidFill>
                <a:latin typeface="+mj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Impact evaluation guidance</a:t>
            </a:r>
            <a:r>
              <a:rPr lang="en-US" sz="2400" dirty="0">
                <a:solidFill>
                  <a:schemeClr val="tx1"/>
                </a:solidFill>
                <a:latin typeface="+mj-lt"/>
              </a:rPr>
              <a:t>, </a:t>
            </a:r>
            <a:r>
              <a:rPr lang="en-US" sz="2400" dirty="0">
                <a:solidFill>
                  <a:schemeClr val="tx1"/>
                </a:solidFill>
                <a:latin typeface="+mj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Impact approaches</a:t>
            </a:r>
            <a:r>
              <a:rPr lang="en-US" sz="2400" dirty="0">
                <a:solidFill>
                  <a:schemeClr val="tx1"/>
                </a:solidFill>
                <a:latin typeface="+mj-lt"/>
              </a:rPr>
              <a:t>, &amp; </a:t>
            </a:r>
            <a:br>
              <a:rPr lang="en-US" sz="2400" dirty="0">
                <a:solidFill>
                  <a:schemeClr val="tx1"/>
                </a:solidFill>
                <a:latin typeface="+mj-lt"/>
              </a:rPr>
            </a:br>
            <a:r>
              <a:rPr lang="en-US" sz="2400" dirty="0">
                <a:solidFill>
                  <a:schemeClr val="tx1"/>
                </a:solidFill>
                <a:latin typeface="+mj-lt"/>
                <a:hlinkClick r:id="rId4"/>
              </a:rPr>
              <a:t>Evaluation approaches, methods, techniques </a:t>
            </a:r>
            <a:endParaRPr lang="en-US" sz="3300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9179922-5306-33FE-9CFF-1909AF6EDEC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52"/>
          <a:stretch>
            <a:fillRect/>
          </a:stretch>
        </p:blipFill>
        <p:spPr>
          <a:xfrm>
            <a:off x="9193160" y="10"/>
            <a:ext cx="2995791" cy="685799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691A463-C33F-EC2B-F615-F2336685E3A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80032" y="2222928"/>
            <a:ext cx="1111307" cy="997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905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4C608BEB-860E-4094-8511-78603564A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050" cy="68580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AA4EA6C3-EFBE-2A4A-3412-D64F17CB90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6704" y="552953"/>
            <a:ext cx="3427283" cy="4363844"/>
          </a:xfrm>
        </p:spPr>
        <p:txBody>
          <a:bodyPr vert="horz" lIns="91440" tIns="45720" rIns="91440" bIns="45720" rtlCol="0">
            <a:no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rgbClr val="C00000"/>
                </a:solidFill>
                <a:latin typeface="Proxima Nova Bl"/>
              </a:rPr>
              <a:t>Mandate and positioning</a:t>
            </a:r>
          </a:p>
          <a:p>
            <a:pPr marL="0" indent="0">
              <a:buNone/>
            </a:pPr>
            <a:endParaRPr lang="en-US" sz="1600" b="1" dirty="0">
              <a:solidFill>
                <a:schemeClr val="tx1"/>
              </a:solidFill>
              <a:latin typeface="Proxima Nova Bl"/>
            </a:endParaRPr>
          </a:p>
          <a:p>
            <a:r>
              <a:rPr lang="en-US" sz="1600" dirty="0">
                <a:solidFill>
                  <a:schemeClr val="tx1"/>
                </a:solidFill>
                <a:latin typeface="Proxima Nova Bl"/>
              </a:rPr>
              <a:t>UNDP operates as an integrator across governance, environment, and socio economic development </a:t>
            </a:r>
          </a:p>
          <a:p>
            <a:r>
              <a:rPr lang="en-US" sz="1600" dirty="0">
                <a:solidFill>
                  <a:schemeClr val="tx1"/>
                </a:solidFill>
                <a:latin typeface="Proxima Nova Bl"/>
              </a:rPr>
              <a:t>Mandate anchored in implementation support, policy advisory, and capacity development </a:t>
            </a:r>
          </a:p>
          <a:p>
            <a:r>
              <a:rPr lang="en-US" sz="1600" dirty="0">
                <a:solidFill>
                  <a:schemeClr val="tx1"/>
                </a:solidFill>
                <a:latin typeface="Proxima Nova Bl"/>
              </a:rPr>
              <a:t>Embedded country presence across diverse political and institutional contexts </a:t>
            </a:r>
          </a:p>
          <a:p>
            <a:r>
              <a:rPr lang="en-US" sz="1600" dirty="0">
                <a:solidFill>
                  <a:schemeClr val="tx1"/>
                </a:solidFill>
                <a:latin typeface="Proxima Nova Bl"/>
              </a:rPr>
              <a:t>Positioned between normative UN agencies and financing institutions; less capital intensive than World Bank </a:t>
            </a:r>
          </a:p>
          <a:p>
            <a:r>
              <a:rPr lang="en-US" sz="1600" dirty="0">
                <a:solidFill>
                  <a:schemeClr val="tx1"/>
                </a:solidFill>
                <a:latin typeface="Proxima Nova Bl"/>
              </a:rPr>
              <a:t> High variation in programme design across countries</a:t>
            </a:r>
          </a:p>
          <a:p>
            <a:r>
              <a:rPr lang="en-US" sz="1600" dirty="0">
                <a:solidFill>
                  <a:schemeClr val="tx1"/>
                </a:solidFill>
                <a:latin typeface="Proxima Nova Bl"/>
              </a:rPr>
              <a:t>Compared to multilateral banks, less predictable long term financing</a:t>
            </a:r>
          </a:p>
          <a:p>
            <a:endParaRPr lang="en-US" sz="1600" dirty="0">
              <a:solidFill>
                <a:schemeClr val="tx1"/>
              </a:solidFill>
              <a:latin typeface="+mn-lt"/>
            </a:endParaRPr>
          </a:p>
          <a:p>
            <a:endParaRPr lang="en-US" sz="1600" dirty="0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1F16A8D4-FE87-4604-88B2-394B5D1EB4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29871" y="1412488"/>
            <a:ext cx="0" cy="365760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A1A6077D-C524-E1E9-598A-9825698ADBAF}"/>
              </a:ext>
            </a:extLst>
          </p:cNvPr>
          <p:cNvSpPr txBox="1"/>
          <p:nvPr/>
        </p:nvSpPr>
        <p:spPr>
          <a:xfrm>
            <a:off x="8495756" y="552953"/>
            <a:ext cx="3609326" cy="50797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2400" dirty="0">
                <a:solidFill>
                  <a:srgbClr val="C00000"/>
                </a:solidFill>
                <a:latin typeface="Proxima Nova Bl"/>
              </a:rPr>
              <a:t>Measuring impact</a:t>
            </a: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600" dirty="0">
              <a:latin typeface="Proxima Nova Bl"/>
            </a:endParaRP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latin typeface="Proxima Nova Bl"/>
              </a:rPr>
              <a:t>Impact is often indirect, mediated through systems and institutions 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latin typeface="Proxima Nova Bl"/>
              </a:rPr>
              <a:t>Attribution becomes complex due to overlapping intervention pathways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latin typeface="Proxima Nova Bl"/>
              </a:rPr>
              <a:t>Impact measurement must account for volatility and counterfactual instability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latin typeface="Proxima Nova Bl"/>
              </a:rPr>
              <a:t>Need for proxy indicators and intermediate outcome tracking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latin typeface="Proxima Nova Bl"/>
              </a:rPr>
              <a:t>Measurement approaches must be tailored to institutional model rather than standardized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latin typeface="Proxima Nova Bl"/>
              </a:rPr>
              <a:t>Impact is cumulative, system driven, and context dependent </a:t>
            </a:r>
          </a:p>
          <a:p>
            <a:pPr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700" dirty="0">
              <a:latin typeface="Proxima Nova Bl"/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CEE93E14-47AA-9F79-1475-9485B2FF3D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61637"/>
            <a:ext cx="264816" cy="72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US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endParaRPr kumimoji="0" lang="en-US" altLang="en-US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1" name="Content Placeholder 4">
            <a:extLst>
              <a:ext uri="{FF2B5EF4-FFF2-40B4-BE49-F238E27FC236}">
                <a16:creationId xmlns:a16="http://schemas.microsoft.com/office/drawing/2014/main" id="{7CF29DD0-9072-2008-9C73-02BC670509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8731" y="-22234749"/>
            <a:ext cx="4336704" cy="3055403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59A6ECC-5A9A-8712-14D0-2BBFD44B5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2488"/>
            <a:ext cx="2899189" cy="436384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7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UNDP programme specificities and implications for measuring impact</a:t>
            </a:r>
          </a:p>
        </p:txBody>
      </p:sp>
    </p:spTree>
    <p:extLst>
      <p:ext uri="{BB962C8B-B14F-4D97-AF65-F5344CB8AC3E}">
        <p14:creationId xmlns:p14="http://schemas.microsoft.com/office/powerpoint/2010/main" val="3793344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AC1D9C-BBED-5311-B445-0485DD0DAF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AE7CF2-50B7-69C4-3FC2-75B20900E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5560" y="233045"/>
            <a:ext cx="10515600" cy="1325563"/>
          </a:xfrm>
        </p:spPr>
        <p:txBody>
          <a:bodyPr/>
          <a:lstStyle/>
          <a:p>
            <a:r>
              <a:rPr lang="en-US" dirty="0"/>
              <a:t>Why Impact Evaluation for UNDP?</a:t>
            </a: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0334D2F3-6E1D-F127-0882-7C6C10A9C7A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62639237"/>
              </p:ext>
            </p:extLst>
          </p:nvPr>
        </p:nvGraphicFramePr>
        <p:xfrm>
          <a:off x="4323522" y="1769165"/>
          <a:ext cx="7732643" cy="4349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1" name="Content Placeholder 4">
            <a:extLst>
              <a:ext uri="{FF2B5EF4-FFF2-40B4-BE49-F238E27FC236}">
                <a16:creationId xmlns:a16="http://schemas.microsoft.com/office/drawing/2014/main" id="{965A1362-7432-6C6D-881B-91FF7694C8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7654" y="-84483"/>
            <a:ext cx="973394" cy="6858000"/>
          </a:xfrm>
        </p:spPr>
      </p:pic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4D4CD54B-6C4F-E6E1-5673-CEC87BE621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6147137"/>
              </p:ext>
            </p:extLst>
          </p:nvPr>
        </p:nvGraphicFramePr>
        <p:xfrm>
          <a:off x="626166" y="2087218"/>
          <a:ext cx="3568148" cy="2514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</p:spTree>
    <p:extLst>
      <p:ext uri="{BB962C8B-B14F-4D97-AF65-F5344CB8AC3E}">
        <p14:creationId xmlns:p14="http://schemas.microsoft.com/office/powerpoint/2010/main" val="2408767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BDE61E-D948-A39C-C55B-0F0A14B95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2206" y="256032"/>
            <a:ext cx="9689236" cy="1783080"/>
          </a:xfrm>
        </p:spPr>
        <p:txBody>
          <a:bodyPr anchor="b">
            <a:normAutofit/>
          </a:bodyPr>
          <a:lstStyle/>
          <a:p>
            <a:r>
              <a:rPr lang="en-US" sz="5400" dirty="0">
                <a:latin typeface="Proxima Nova Bl" panose="02000506030000020004" pitchFamily="50" charset="0"/>
              </a:rPr>
              <a:t>What do we mean by Impact?</a:t>
            </a:r>
            <a:endParaRPr lang="en-US" sz="5400" dirty="0">
              <a:solidFill>
                <a:srgbClr val="A82D1A"/>
              </a:solidFill>
              <a:latin typeface="Proxima Nova Bl" panose="02000506030000020004" pitchFamily="50" charset="0"/>
            </a:endParaRPr>
          </a:p>
        </p:txBody>
      </p:sp>
      <p:sp>
        <p:nvSpPr>
          <p:cNvPr id="14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sX0" fmla="*/ 0 w 4243589"/>
              <a:gd name="csY0" fmla="*/ 0 h 18288"/>
              <a:gd name="csX1" fmla="*/ 478919 w 4243589"/>
              <a:gd name="csY1" fmla="*/ 0 h 18288"/>
              <a:gd name="csX2" fmla="*/ 957839 w 4243589"/>
              <a:gd name="csY2" fmla="*/ 0 h 18288"/>
              <a:gd name="csX3" fmla="*/ 1521630 w 4243589"/>
              <a:gd name="csY3" fmla="*/ 0 h 18288"/>
              <a:gd name="csX4" fmla="*/ 2212729 w 4243589"/>
              <a:gd name="csY4" fmla="*/ 0 h 18288"/>
              <a:gd name="csX5" fmla="*/ 2734084 w 4243589"/>
              <a:gd name="csY5" fmla="*/ 0 h 18288"/>
              <a:gd name="csX6" fmla="*/ 3255439 w 4243589"/>
              <a:gd name="csY6" fmla="*/ 0 h 18288"/>
              <a:gd name="csX7" fmla="*/ 4243589 w 4243589"/>
              <a:gd name="csY7" fmla="*/ 0 h 18288"/>
              <a:gd name="csX8" fmla="*/ 4243589 w 4243589"/>
              <a:gd name="csY8" fmla="*/ 18288 h 18288"/>
              <a:gd name="csX9" fmla="*/ 3594926 w 4243589"/>
              <a:gd name="csY9" fmla="*/ 18288 h 18288"/>
              <a:gd name="csX10" fmla="*/ 3073571 w 4243589"/>
              <a:gd name="csY10" fmla="*/ 18288 h 18288"/>
              <a:gd name="csX11" fmla="*/ 2552216 w 4243589"/>
              <a:gd name="csY11" fmla="*/ 18288 h 18288"/>
              <a:gd name="csX12" fmla="*/ 1903553 w 4243589"/>
              <a:gd name="csY12" fmla="*/ 18288 h 18288"/>
              <a:gd name="csX13" fmla="*/ 1212454 w 4243589"/>
              <a:gd name="csY13" fmla="*/ 18288 h 18288"/>
              <a:gd name="csX14" fmla="*/ 733535 w 4243589"/>
              <a:gd name="csY14" fmla="*/ 18288 h 18288"/>
              <a:gd name="csX15" fmla="*/ 0 w 4243589"/>
              <a:gd name="csY15" fmla="*/ 18288 h 18288"/>
              <a:gd name="csX16" fmla="*/ 0 w 4243589"/>
              <a:gd name="csY16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646C9F61-EA75-2B89-622E-8B6AD0FDFE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2206" y="2855057"/>
            <a:ext cx="9567077" cy="3840480"/>
          </a:xfrm>
        </p:spPr>
        <p:txBody>
          <a:bodyPr>
            <a:normAutofit/>
          </a:bodyPr>
          <a:lstStyle/>
          <a:p>
            <a:r>
              <a:rPr lang="en-US" sz="2200" dirty="0"/>
              <a:t>R</a:t>
            </a:r>
            <a:r>
              <a:rPr lang="en-US" sz="2200" dirty="0">
                <a:solidFill>
                  <a:srgbClr val="0D4385"/>
                </a:solidFill>
                <a:latin typeface="Proxima Nova Rg" panose="02000506030000020004" pitchFamily="50" charset="0"/>
              </a:rPr>
              <a:t>efers to the positive and negative, primary and secondary, intended or unintended </a:t>
            </a:r>
            <a:r>
              <a:rPr lang="en-US" sz="2200" i="1" dirty="0">
                <a:solidFill>
                  <a:schemeClr val="accent2">
                    <a:lumMod val="50000"/>
                  </a:schemeClr>
                </a:solidFill>
                <a:latin typeface="Proxima Nova Rg" panose="02000506030000020004" pitchFamily="50" charset="0"/>
              </a:rPr>
              <a:t>effects attributable partly or entirely to a UNDP intervention</a:t>
            </a:r>
            <a:r>
              <a:rPr lang="en-US" sz="2200" dirty="0">
                <a:solidFill>
                  <a:srgbClr val="0D4385"/>
                </a:solidFill>
                <a:latin typeface="Proxima Nova Rg" panose="02000506030000020004" pitchFamily="50" charset="0"/>
              </a:rPr>
              <a:t>.</a:t>
            </a:r>
          </a:p>
          <a:p>
            <a:r>
              <a:rPr lang="en-US" sz="2200" dirty="0"/>
              <a:t>R</a:t>
            </a:r>
            <a:r>
              <a:rPr lang="en-US" sz="2200" dirty="0">
                <a:solidFill>
                  <a:srgbClr val="0D4385"/>
                </a:solidFill>
                <a:latin typeface="Proxima Nova Rg" panose="02000506030000020004" pitchFamily="50" charset="0"/>
              </a:rPr>
              <a:t>equires (1) comparing outcomes with what would have happened without the intervention (</a:t>
            </a:r>
            <a:r>
              <a:rPr lang="en-US" sz="2200" b="1" i="1" dirty="0">
                <a:solidFill>
                  <a:schemeClr val="accent2">
                    <a:lumMod val="50000"/>
                  </a:schemeClr>
                </a:solidFill>
                <a:latin typeface="Proxima Nova Rg" panose="02000506030000020004" pitchFamily="50" charset="0"/>
              </a:rPr>
              <a:t>c</a:t>
            </a:r>
            <a:r>
              <a:rPr lang="en-US" sz="2200" i="1" dirty="0">
                <a:solidFill>
                  <a:schemeClr val="accent2">
                    <a:lumMod val="50000"/>
                  </a:schemeClr>
                </a:solidFill>
                <a:latin typeface="Proxima Nova Rg" panose="02000506030000020004" pitchFamily="50" charset="0"/>
              </a:rPr>
              <a:t>ounterfactual</a:t>
            </a:r>
            <a:r>
              <a:rPr lang="en-US" sz="2200" dirty="0">
                <a:solidFill>
                  <a:srgbClr val="0D4385"/>
                </a:solidFill>
                <a:latin typeface="Proxima Nova Rg" panose="02000506030000020004" pitchFamily="50" charset="0"/>
              </a:rPr>
              <a:t>), and (2) isolating programme effects from external factors.</a:t>
            </a:r>
            <a:endParaRPr lang="en-US" sz="1800" dirty="0">
              <a:solidFill>
                <a:srgbClr val="0D4385"/>
              </a:solidFill>
              <a:latin typeface="Proxima Nova Rg" panose="02000506030000020004" pitchFamily="50" charset="0"/>
            </a:endParaRPr>
          </a:p>
        </p:txBody>
      </p:sp>
      <p:pic>
        <p:nvPicPr>
          <p:cNvPr id="4" name="Graphic 3" descr="Bullseye with solid fill">
            <a:extLst>
              <a:ext uri="{FF2B5EF4-FFF2-40B4-BE49-F238E27FC236}">
                <a16:creationId xmlns:a16="http://schemas.microsoft.com/office/drawing/2014/main" id="{CF44E637-2A7C-4CF9-3832-70BF5590F2F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0552104" y="5234716"/>
            <a:ext cx="1460821" cy="1460821"/>
          </a:xfrm>
          <a:prstGeom prst="rect">
            <a:avLst/>
          </a:prstGeom>
        </p:spPr>
      </p:pic>
      <p:pic>
        <p:nvPicPr>
          <p:cNvPr id="3" name="Content Placeholder 4">
            <a:extLst>
              <a:ext uri="{FF2B5EF4-FFF2-40B4-BE49-F238E27FC236}">
                <a16:creationId xmlns:a16="http://schemas.microsoft.com/office/drawing/2014/main" id="{AF836E28-7900-0AC1-BDD9-89E2303545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7339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655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57D92-A8E9-42E4-6C0A-4A5DCC134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Impact Evaluation in UNDP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DC4B2B1-7BD7-B814-AF87-3382DBCA0491}"/>
              </a:ext>
            </a:extLst>
          </p:cNvPr>
          <p:cNvSpPr txBox="1"/>
          <p:nvPr/>
        </p:nvSpPr>
        <p:spPr>
          <a:xfrm>
            <a:off x="6261651" y="2067078"/>
            <a:ext cx="4882597" cy="23083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Impact evaluations are categorized as </a:t>
            </a:r>
            <a:r>
              <a:rPr lang="en-US" b="1" i="1" dirty="0">
                <a:solidFill>
                  <a:srgbClr val="C00000"/>
                </a:solidFill>
              </a:rPr>
              <a:t>integrated</a:t>
            </a:r>
            <a:r>
              <a:rPr lang="en-US" dirty="0"/>
              <a:t>, where data is collected before and during programme implementation for both treatment and comparison groups </a:t>
            </a:r>
            <a:r>
              <a:rPr lang="en-US" b="1" dirty="0">
                <a:solidFill>
                  <a:srgbClr val="C00000"/>
                </a:solidFill>
              </a:rPr>
              <a:t>(</a:t>
            </a:r>
            <a:r>
              <a:rPr lang="en-US" b="1" i="1" dirty="0">
                <a:solidFill>
                  <a:srgbClr val="C00000"/>
                </a:solidFill>
              </a:rPr>
              <a:t>ex-ante</a:t>
            </a:r>
            <a:r>
              <a:rPr lang="en-US" b="1" dirty="0">
                <a:solidFill>
                  <a:srgbClr val="C00000"/>
                </a:solidFill>
              </a:rPr>
              <a:t>), </a:t>
            </a:r>
            <a:r>
              <a:rPr lang="en-US" dirty="0"/>
              <a:t>or </a:t>
            </a:r>
            <a:r>
              <a:rPr lang="en-US" b="1" i="1" dirty="0">
                <a:solidFill>
                  <a:srgbClr val="C00000"/>
                </a:solidFill>
              </a:rPr>
              <a:t>retrospective</a:t>
            </a:r>
            <a:r>
              <a:rPr lang="en-US" dirty="0"/>
              <a:t>, where impact is assessed after implementation without prior data planning (</a:t>
            </a:r>
            <a:r>
              <a:rPr lang="en-US" i="1" dirty="0">
                <a:solidFill>
                  <a:srgbClr val="C00000"/>
                </a:solidFill>
              </a:rPr>
              <a:t>ex post</a:t>
            </a:r>
            <a:r>
              <a:rPr lang="en-US" dirty="0"/>
              <a:t>).</a:t>
            </a:r>
          </a:p>
          <a:p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C6B277E-4871-3101-EBF9-7BDE452DB7EB}"/>
              </a:ext>
            </a:extLst>
          </p:cNvPr>
          <p:cNvSpPr txBox="1"/>
          <p:nvPr/>
        </p:nvSpPr>
        <p:spPr>
          <a:xfrm>
            <a:off x="6288157" y="4770252"/>
            <a:ext cx="4972878" cy="147732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Due to the diversity and complexity of UNDP programmes, </a:t>
            </a:r>
            <a:r>
              <a:rPr lang="en-US" b="1" i="1" dirty="0">
                <a:solidFill>
                  <a:schemeClr val="accent2">
                    <a:lumMod val="50000"/>
                  </a:schemeClr>
                </a:solidFill>
              </a:rPr>
              <a:t>defining long-term effects can be challenging in all cases</a:t>
            </a:r>
            <a:r>
              <a:rPr lang="en-US" dirty="0"/>
              <a:t>. Impact level can be determined based on the programme objectives.</a:t>
            </a:r>
          </a:p>
        </p:txBody>
      </p:sp>
      <p:graphicFrame>
        <p:nvGraphicFramePr>
          <p:cNvPr id="16" name="TextBox 9">
            <a:extLst>
              <a:ext uri="{FF2B5EF4-FFF2-40B4-BE49-F238E27FC236}">
                <a16:creationId xmlns:a16="http://schemas.microsoft.com/office/drawing/2014/main" id="{B2E85C46-47F0-75BD-82E3-D1BE5991BE4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07179487"/>
              </p:ext>
            </p:extLst>
          </p:nvPr>
        </p:nvGraphicFramePr>
        <p:xfrm>
          <a:off x="441465" y="1967687"/>
          <a:ext cx="5740674" cy="47412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66475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72018E1B-E0B9-4440-AFF3-4112E50A27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7AD4D6-DE05-EC7C-7030-643B5DADC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61249" y="557191"/>
            <a:ext cx="12711448" cy="221717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5200" kern="1200">
                <a:latin typeface="+mj-lt"/>
                <a:ea typeface="+mj-ea"/>
                <a:cs typeface="+mj-cs"/>
              </a:rPr>
              <a:t>UNDP Impact Evaluation Guidance Package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CB8FA979-F0CC-7945-DDAD-1D6AEDF3E56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52" r="1149" b="-1"/>
          <a:stretch>
            <a:fillRect/>
          </a:stretch>
        </p:blipFill>
        <p:spPr>
          <a:xfrm>
            <a:off x="4966744" y="2774365"/>
            <a:ext cx="2255462" cy="315523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D9E29ED-5F64-A0D8-BEEE-3CEDD0CE63D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180" r="1231" b="-1"/>
          <a:stretch>
            <a:fillRect/>
          </a:stretch>
        </p:blipFill>
        <p:spPr>
          <a:xfrm>
            <a:off x="187429" y="2774365"/>
            <a:ext cx="2255462" cy="315523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CE01E9A-655D-3F72-E778-E2D2F785F0C7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703" r="358" b="-1"/>
          <a:stretch>
            <a:fillRect/>
          </a:stretch>
        </p:blipFill>
        <p:spPr>
          <a:xfrm>
            <a:off x="9749109" y="2774365"/>
            <a:ext cx="2255462" cy="315523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B3B3CA9-38C7-1735-6FBB-F980F39E4D05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279" r="1798" b="-1"/>
          <a:stretch>
            <a:fillRect/>
          </a:stretch>
        </p:blipFill>
        <p:spPr>
          <a:xfrm>
            <a:off x="7357971" y="2774365"/>
            <a:ext cx="2255462" cy="315523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C7FC64E-8A94-DB6E-C24E-13571A8E72F1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265" r="795" b="-1"/>
          <a:stretch>
            <a:fillRect/>
          </a:stretch>
        </p:blipFill>
        <p:spPr>
          <a:xfrm>
            <a:off x="2575695" y="2774365"/>
            <a:ext cx="2255462" cy="315523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EFB445A-7A07-0B79-B9C7-79F30A4D1325}"/>
              </a:ext>
            </a:extLst>
          </p:cNvPr>
          <p:cNvSpPr txBox="1"/>
          <p:nvPr/>
        </p:nvSpPr>
        <p:spPr>
          <a:xfrm>
            <a:off x="187429" y="6300809"/>
            <a:ext cx="63550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>
                <a:hlinkClick r:id="rId7"/>
              </a:rPr>
              <a:t>IMPACT EVALUATION GUIDANCE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2665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39748E-1828-A5F8-919A-83DF88D095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03D11D-FA31-F4B5-0F18-D4EFD5580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09" y="168386"/>
            <a:ext cx="10515600" cy="1020987"/>
          </a:xfrm>
        </p:spPr>
        <p:txBody>
          <a:bodyPr/>
          <a:lstStyle/>
          <a:p>
            <a:r>
              <a:rPr lang="en-US"/>
              <a:t>What’s Inside the Guidance?</a:t>
            </a:r>
            <a:endParaRPr lang="en-US">
              <a:solidFill>
                <a:srgbClr val="A82D1A"/>
              </a:solidFill>
              <a:latin typeface="Proxima Nova Th" panose="02000506030000020004" pitchFamily="50" charset="0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7E72F2C-D8B1-1958-743A-140F0C48DE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5252" y="0"/>
            <a:ext cx="973394" cy="6858000"/>
          </a:xfrm>
        </p:spPr>
      </p:pic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32C9DC21-75F0-E617-93A9-793D2EE9FEB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7818649"/>
              </p:ext>
            </p:extLst>
          </p:nvPr>
        </p:nvGraphicFramePr>
        <p:xfrm>
          <a:off x="0" y="865238"/>
          <a:ext cx="11147494" cy="6199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79109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19BB85-399E-9EFA-4AAE-EAEB7FA262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E2E2A-C987-F474-6924-6A90BCDD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1" y="0"/>
            <a:ext cx="10515600" cy="1020987"/>
          </a:xfrm>
        </p:spPr>
        <p:txBody>
          <a:bodyPr>
            <a:normAutofit fontScale="90000"/>
          </a:bodyPr>
          <a:lstStyle/>
          <a:p>
            <a:r>
              <a:rPr lang="en-US"/>
              <a:t>Long‑Term Planning for Impact Evaluation</a:t>
            </a:r>
            <a:endParaRPr lang="en-US">
              <a:solidFill>
                <a:srgbClr val="A82D1A"/>
              </a:solidFill>
              <a:latin typeface="Proxima Nova Th" panose="02000506030000020004" pitchFamily="50" charset="0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FC41330-3986-FFA3-D2C5-48F64680C2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9739" y="-39757"/>
            <a:ext cx="3362520" cy="6858000"/>
          </a:xfr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185659F-A6E9-2733-76E3-0BF92156C7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1381" y="855050"/>
            <a:ext cx="8646894" cy="6011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6167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D5BA90-2897-2A7D-70C2-ED123240D7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1019F-B5BC-2F03-EC47-E000E5C57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733" y="257578"/>
            <a:ext cx="9293602" cy="1020987"/>
          </a:xfrm>
        </p:spPr>
        <p:txBody>
          <a:bodyPr>
            <a:normAutofit fontScale="90000"/>
          </a:bodyPr>
          <a:lstStyle/>
          <a:p>
            <a:r>
              <a:rPr lang="en-US" dirty="0"/>
              <a:t>For Programme Managers: When to Do (or Not Do) Impact Evaluation</a:t>
            </a:r>
            <a:endParaRPr lang="en-US" dirty="0">
              <a:solidFill>
                <a:srgbClr val="A82D1A"/>
              </a:solidFill>
              <a:latin typeface="Proxima Nova Th" panose="02000506030000020004" pitchFamily="50" charset="0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EC13500-E139-A1EA-C203-3A0852C404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9181" y="0"/>
            <a:ext cx="4849565" cy="6858000"/>
          </a:xfrm>
        </p:spPr>
      </p:pic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88A5ECBE-7CAF-BC7A-0D27-A7A860CB48F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09624391"/>
              </p:ext>
            </p:extLst>
          </p:nvPr>
        </p:nvGraphicFramePr>
        <p:xfrm>
          <a:off x="716534" y="1017958"/>
          <a:ext cx="8710801" cy="53977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82703D3C-D88E-21DA-D98F-BA3B38C5FC4A}"/>
              </a:ext>
            </a:extLst>
          </p:cNvPr>
          <p:cNvSpPr txBox="1"/>
          <p:nvPr/>
        </p:nvSpPr>
        <p:spPr>
          <a:xfrm>
            <a:off x="1609859" y="6231090"/>
            <a:ext cx="7871194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Impact evaluation is a strategic choice, not required for every programme.</a:t>
            </a:r>
          </a:p>
        </p:txBody>
      </p:sp>
    </p:spTree>
    <p:extLst>
      <p:ext uri="{BB962C8B-B14F-4D97-AF65-F5344CB8AC3E}">
        <p14:creationId xmlns:p14="http://schemas.microsoft.com/office/powerpoint/2010/main" val="24559629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18C2D754CFBDC479F9C3F7079FAF270" ma:contentTypeVersion="18" ma:contentTypeDescription="Create a new document." ma:contentTypeScope="" ma:versionID="8fa90000c4dfbf2d582294a14b8ad72d">
  <xsd:schema xmlns:xsd="http://www.w3.org/2001/XMLSchema" xmlns:xs="http://www.w3.org/2001/XMLSchema" xmlns:p="http://schemas.microsoft.com/office/2006/metadata/properties" xmlns:ns2="45b18546-d2d9-4772-b115-0bba739c21ad" xmlns:ns3="9d5e6f84-5843-49cc-89a8-d7ee1a915182" targetNamespace="http://schemas.microsoft.com/office/2006/metadata/properties" ma:root="true" ma:fieldsID="89dec523cb29b547b7010caacd207822" ns2:_="" ns3:_="">
    <xsd:import namespace="45b18546-d2d9-4772-b115-0bba739c21ad"/>
    <xsd:import namespace="9d5e6f84-5843-49cc-89a8-d7ee1a91518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b18546-d2d9-4772-b115-0bba739c21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f8ebb0a5-c57d-4c3a-bec7-8a38252dd05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5e6f84-5843-49cc-89a8-d7ee1a915182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6228fd1-6eef-40f4-b049-6e671a314f8d}" ma:internalName="TaxCatchAll" ma:showField="CatchAllData" ma:web="9d5e6f84-5843-49cc-89a8-d7ee1a91518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b18546-d2d9-4772-b115-0bba739c21ad">
      <Terms xmlns="http://schemas.microsoft.com/office/infopath/2007/PartnerControls"/>
    </lcf76f155ced4ddcb4097134ff3c332f>
    <TaxCatchAll xmlns="9d5e6f84-5843-49cc-89a8-d7ee1a915182" xsi:nil="true"/>
  </documentManagement>
</p:properties>
</file>

<file path=customXml/itemProps1.xml><?xml version="1.0" encoding="utf-8"?>
<ds:datastoreItem xmlns:ds="http://schemas.openxmlformats.org/officeDocument/2006/customXml" ds:itemID="{C0B0CC72-A1C6-431B-8CFF-8F7C99B097E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2A5F6D4-E08F-4247-B199-51B45514F389}">
  <ds:schemaRefs>
    <ds:schemaRef ds:uri="45b18546-d2d9-4772-b115-0bba739c21ad"/>
    <ds:schemaRef ds:uri="9d5e6f84-5843-49cc-89a8-d7ee1a91518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52597C1F-62DD-494F-A58C-6008F224389C}">
  <ds:schemaRefs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purl.org/dc/terms/"/>
    <ds:schemaRef ds:uri="http://purl.org/dc/elements/1.1/"/>
    <ds:schemaRef ds:uri="http://schemas.microsoft.com/office/2006/documentManagement/types"/>
    <ds:schemaRef ds:uri="45b18546-d2d9-4772-b115-0bba739c21ad"/>
    <ds:schemaRef ds:uri="http://schemas.microsoft.com/office/infopath/2007/PartnerControls"/>
    <ds:schemaRef ds:uri="9d5e6f84-5843-49cc-89a8-d7ee1a915182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858</TotalTime>
  <Words>1061</Words>
  <Application>Microsoft Office PowerPoint</Application>
  <PresentationFormat>Widescreen</PresentationFormat>
  <Paragraphs>100</Paragraphs>
  <Slides>13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Aptos</vt:lpstr>
      <vt:lpstr>Arial</vt:lpstr>
      <vt:lpstr>Calibri</vt:lpstr>
      <vt:lpstr>Proxima Nova Bl</vt:lpstr>
      <vt:lpstr>Proxima Nova Rg</vt:lpstr>
      <vt:lpstr>Proxima Nova Th</vt:lpstr>
      <vt:lpstr>Office Theme</vt:lpstr>
      <vt:lpstr>Impact Evaluation at UNDP</vt:lpstr>
      <vt:lpstr>UNDP programme specificities and implications for measuring impact</vt:lpstr>
      <vt:lpstr>Why Impact Evaluation for UNDP?</vt:lpstr>
      <vt:lpstr>What do we mean by Impact?</vt:lpstr>
      <vt:lpstr>What is Impact Evaluation in UNDP</vt:lpstr>
      <vt:lpstr>UNDP Impact Evaluation Guidance Package</vt:lpstr>
      <vt:lpstr>What’s Inside the Guidance?</vt:lpstr>
      <vt:lpstr>Long‑Term Planning for Impact Evaluation</vt:lpstr>
      <vt:lpstr>For Programme Managers: When to Do (or Not Do) Impact Evaluation</vt:lpstr>
      <vt:lpstr>Why impact evaluations are hard to do well</vt:lpstr>
      <vt:lpstr>Decision Tree -When to conduct an impact evaluation and when not to</vt:lpstr>
      <vt:lpstr>Methods: Why Mixed Methods Matter</vt:lpstr>
      <vt:lpstr>Thank you!  Vijayalakshmi Vadivelu Chief of Corporate and Thematic Evaluations Independent Evaluation Office UNDP, New York  Impact evaluation guidance, Impact approaches, &amp;  Evaluation approaches, methods, techniques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Flora Jimenez</dc:creator>
  <cp:lastModifiedBy>Vijayalakshmi Vadivelu</cp:lastModifiedBy>
  <cp:revision>4</cp:revision>
  <cp:lastPrinted>2026-03-24T12:30:27Z</cp:lastPrinted>
  <dcterms:created xsi:type="dcterms:W3CDTF">2026-02-26T19:57:54Z</dcterms:created>
  <dcterms:modified xsi:type="dcterms:W3CDTF">2026-04-24T16:24:49Z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0x010100618C2D754CFBDC479F9C3F7079FAF270</vt:lpwstr>
  </property>
</Properties>
</file>