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75" r:id="rId7"/>
    <p:sldId id="264" r:id="rId8"/>
    <p:sldId id="265" r:id="rId9"/>
    <p:sldId id="270" r:id="rId10"/>
    <p:sldId id="266" r:id="rId11"/>
    <p:sldId id="268" r:id="rId12"/>
    <p:sldId id="274" r:id="rId13"/>
    <p:sldId id="271" r:id="rId14"/>
  </p:sldIdLst>
  <p:sldSz cx="12192000" cy="6858000"/>
  <p:notesSz cx="6858000" cy="9144000"/>
  <p:embeddedFontLst>
    <p:embeddedFont>
      <p:font typeface="Robo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ahnschrift" pitchFamily="34" charset="0"/>
      <p:regular r:id="rId24"/>
      <p:bold r:id="rId25"/>
    </p:embeddedFont>
    <p:embeddedFont>
      <p:font typeface="Arial Bold" pitchFamily="34" charset="0"/>
      <p:bold r:id="rId26"/>
    </p:embeddedFont>
    <p:embeddedFont>
      <p:font typeface="Inter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V0ANwBGv320/pmALLQouUd4C1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>
        <p:scale>
          <a:sx n="40" d="100"/>
          <a:sy n="40" d="100"/>
        </p:scale>
        <p:origin x="-822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623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2017985"/>
            <a:ext cx="9144000" cy="23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Calibri"/>
              <a:buNone/>
              <a:defRPr sz="4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4519448"/>
            <a:ext cx="9144000" cy="7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Inter"/>
              <a:buNone/>
              <a:defRPr sz="6000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  <a:defRPr sz="2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67408" y="1063419"/>
            <a:ext cx="7416824" cy="23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/>
            <a:r>
              <a:rPr lang="en-US" dirty="0" smtClean="0">
                <a:latin typeface="Bahnschrift" panose="020B0502040204020203" pitchFamily="34" charset="0"/>
              </a:rPr>
              <a:t>Advancing Evaluation for Better Governance in the Philippines: </a:t>
            </a:r>
            <a:r>
              <a:rPr lang="en-US" b="0" dirty="0">
                <a:latin typeface="Bahnschrift" panose="020B0502040204020203" pitchFamily="34" charset="0"/>
              </a:rPr>
              <a:t/>
            </a:r>
            <a:br>
              <a:rPr lang="en-US" b="0" dirty="0">
                <a:latin typeface="Bahnschrift" panose="020B0502040204020203" pitchFamily="34" charset="0"/>
              </a:rPr>
            </a:br>
            <a:r>
              <a:rPr lang="en-US" sz="3600" b="0" dirty="0" smtClean="0">
                <a:latin typeface="Bahnschrift" panose="020B0502040204020203" pitchFamily="34" charset="0"/>
              </a:rPr>
              <a:t>Institutionalizing a Whole-of-Society Approach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23392" y="4869160"/>
            <a:ext cx="9144000" cy="228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sz="2800" dirty="0">
                <a:latin typeface="+mj-lt"/>
              </a:rPr>
              <a:t>Romulo Emmanuel </a:t>
            </a:r>
            <a:r>
              <a:rPr lang="en-US" sz="2800" dirty="0" err="1">
                <a:latin typeface="+mj-lt"/>
              </a:rPr>
              <a:t>Miral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Jr., Ph.D</a:t>
            </a:r>
            <a:r>
              <a:rPr lang="en-US" sz="2800" dirty="0" smtClean="0">
                <a:latin typeface="+mj-lt"/>
              </a:rPr>
              <a:t>.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Deputy Secretary General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House of Representatives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Congress of the Philippines</a:t>
            </a:r>
            <a:br>
              <a:rPr lang="en-US" sz="2800" dirty="0" smtClean="0">
                <a:latin typeface="+mj-lt"/>
              </a:rPr>
            </a:br>
            <a:endParaRPr lang="en-US" sz="2800"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dirty="0">
              <a:latin typeface="+mj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="" xmlns:a16="http://schemas.microsoft.com/office/drawing/2014/main" id="{11956C22-0E92-563E-D351-65AAFC413740}"/>
              </a:ext>
            </a:extLst>
          </p:cNvPr>
          <p:cNvSpPr/>
          <p:nvPr/>
        </p:nvSpPr>
        <p:spPr>
          <a:xfrm>
            <a:off x="7248128" y="1096640"/>
            <a:ext cx="8064896" cy="8064896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1">
            <a:extLst>
              <a:ext uri="{FF2B5EF4-FFF2-40B4-BE49-F238E27FC236}">
                <a16:creationId xmlns="" xmlns:a16="http://schemas.microsoft.com/office/drawing/2014/main" id="{B42C42D7-9185-DD40-428C-37673797425A}"/>
              </a:ext>
            </a:extLst>
          </p:cNvPr>
          <p:cNvSpPr/>
          <p:nvPr/>
        </p:nvSpPr>
        <p:spPr>
          <a:xfrm>
            <a:off x="9264352" y="3429000"/>
            <a:ext cx="5436803" cy="5758144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</p:spPr>
      </p:sp>
      <p:sp>
        <p:nvSpPr>
          <p:cNvPr id="2" name="TextBox 1"/>
          <p:cNvSpPr txBox="1"/>
          <p:nvPr/>
        </p:nvSpPr>
        <p:spPr>
          <a:xfrm>
            <a:off x="767408" y="345698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 January 2026</a:t>
            </a:r>
            <a:endParaRPr lang="en-PH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Operationalizing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484784"/>
            <a:ext cx="4393704" cy="2242616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203864"/>
                </a:solidFill>
                <a:latin typeface="Bahnschrift" panose="020B0502040204020203" pitchFamily="34" charset="0"/>
              </a:rPr>
              <a:t>Enact a National </a:t>
            </a:r>
            <a: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</a:rPr>
              <a:t/>
            </a:r>
            <a:b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</a:rPr>
            </a:br>
            <a:r>
              <a:rPr sz="2400" b="1" dirty="0">
                <a:solidFill>
                  <a:srgbClr val="203864"/>
                </a:solidFill>
                <a:latin typeface="Bahnschrift" panose="020B0502040204020203" pitchFamily="34" charset="0"/>
              </a:rPr>
              <a:t>Evaluation Law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>
                <a:latin typeface="Bahnschrift" panose="020B0502040204020203" pitchFamily="34" charset="0"/>
              </a:rPr>
              <a:t>Defines roles, standards,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sz="1800" dirty="0">
                <a:latin typeface="Bahnschrift" panose="020B0502040204020203" pitchFamily="34" charset="0"/>
              </a:rPr>
              <a:t>accountability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5E368B-FBDF-402B-8F46-2B319C8FB4CC}"/>
              </a:ext>
            </a:extLst>
          </p:cNvPr>
          <p:cNvSpPr/>
          <p:nvPr/>
        </p:nvSpPr>
        <p:spPr>
          <a:xfrm>
            <a:off x="6197467" y="2420888"/>
            <a:ext cx="4762121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endParaRPr lang="en-US" sz="2800" b="1" dirty="0">
              <a:solidFill>
                <a:srgbClr val="203864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>
              <a:lnSpc>
                <a:spcPts val="2900"/>
              </a:lnSpc>
            </a:pPr>
            <a: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Integrate M&amp;E in </a:t>
            </a:r>
            <a:b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Planning and Budgeting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Link evidence to priorities and funding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32E637-A02D-4227-B52D-E188144CA12E}"/>
              </a:ext>
            </a:extLst>
          </p:cNvPr>
          <p:cNvSpPr/>
          <p:nvPr/>
        </p:nvSpPr>
        <p:spPr>
          <a:xfrm>
            <a:off x="983432" y="2761492"/>
            <a:ext cx="3668925" cy="11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Establish a National Integrated M&amp;E System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dk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Harmonize data and indicators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D627E4-FC59-4D73-AFFB-186DEB6F551A}"/>
              </a:ext>
            </a:extLst>
          </p:cNvPr>
          <p:cNvSpPr/>
          <p:nvPr/>
        </p:nvSpPr>
        <p:spPr>
          <a:xfrm>
            <a:off x="6197467" y="1489822"/>
            <a:ext cx="4762121" cy="1138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b="1" dirty="0">
                <a:solidFill>
                  <a:srgbClr val="203864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Institutionalize Stakeholder Engagement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dk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Include CSOs, academe, private sector.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D44D8E70-2376-4E43-9077-547353D9FDF1}"/>
              </a:ext>
            </a:extLst>
          </p:cNvPr>
          <p:cNvSpPr/>
          <p:nvPr/>
        </p:nvSpPr>
        <p:spPr>
          <a:xfrm>
            <a:off x="646634" y="5127644"/>
            <a:ext cx="2553335" cy="476281"/>
          </a:xfrm>
          <a:custGeom>
            <a:avLst/>
            <a:gdLst/>
            <a:ahLst/>
            <a:cxnLst/>
            <a:rect l="l" t="t" r="r" b="b"/>
            <a:pathLst>
              <a:path w="2553335" h="1138554">
                <a:moveTo>
                  <a:pt x="2552877" y="0"/>
                </a:moveTo>
                <a:lnTo>
                  <a:pt x="284530" y="0"/>
                </a:lnTo>
                <a:lnTo>
                  <a:pt x="0" y="1138173"/>
                </a:lnTo>
                <a:lnTo>
                  <a:pt x="2268397" y="1138173"/>
                </a:lnTo>
                <a:lnTo>
                  <a:pt x="2552877" y="0"/>
                </a:lnTo>
                <a:close/>
              </a:path>
            </a:pathLst>
          </a:custGeom>
          <a:solidFill>
            <a:srgbClr val="073A39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="" xmlns:a16="http://schemas.microsoft.com/office/drawing/2014/main" id="{7D667008-18C8-4312-A447-EF81B801BAFB}"/>
              </a:ext>
            </a:extLst>
          </p:cNvPr>
          <p:cNvSpPr/>
          <p:nvPr/>
        </p:nvSpPr>
        <p:spPr>
          <a:xfrm>
            <a:off x="1942212" y="5127644"/>
            <a:ext cx="2388235" cy="476281"/>
          </a:xfrm>
          <a:custGeom>
            <a:avLst/>
            <a:gdLst/>
            <a:ahLst/>
            <a:cxnLst/>
            <a:rect l="l" t="t" r="r" b="b"/>
            <a:pathLst>
              <a:path w="2388235" h="1138554">
                <a:moveTo>
                  <a:pt x="2387854" y="0"/>
                </a:moveTo>
                <a:lnTo>
                  <a:pt x="284606" y="0"/>
                </a:lnTo>
                <a:lnTo>
                  <a:pt x="0" y="1138173"/>
                </a:lnTo>
                <a:lnTo>
                  <a:pt x="2103374" y="1138173"/>
                </a:lnTo>
                <a:lnTo>
                  <a:pt x="2387854" y="0"/>
                </a:lnTo>
                <a:close/>
              </a:path>
            </a:pathLst>
          </a:custGeom>
          <a:solidFill>
            <a:srgbClr val="016969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5EDDB880-730B-4F6D-99DA-83309E07FC5E}"/>
              </a:ext>
            </a:extLst>
          </p:cNvPr>
          <p:cNvSpPr/>
          <p:nvPr/>
        </p:nvSpPr>
        <p:spPr>
          <a:xfrm>
            <a:off x="3647728" y="5127644"/>
            <a:ext cx="2239645" cy="476281"/>
          </a:xfrm>
          <a:custGeom>
            <a:avLst/>
            <a:gdLst/>
            <a:ahLst/>
            <a:cxnLst/>
            <a:rect l="l" t="t" r="r" b="b"/>
            <a:pathLst>
              <a:path w="2239645" h="1138554">
                <a:moveTo>
                  <a:pt x="2239137" y="0"/>
                </a:moveTo>
                <a:lnTo>
                  <a:pt x="284606" y="0"/>
                </a:lnTo>
                <a:lnTo>
                  <a:pt x="0" y="1138173"/>
                </a:lnTo>
                <a:lnTo>
                  <a:pt x="1954656" y="1138173"/>
                </a:lnTo>
                <a:lnTo>
                  <a:pt x="2239137" y="0"/>
                </a:lnTo>
                <a:close/>
              </a:path>
            </a:pathLst>
          </a:custGeom>
          <a:solidFill>
            <a:srgbClr val="0C7D78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="" xmlns:a16="http://schemas.microsoft.com/office/drawing/2014/main" id="{BD670BA6-0A15-4301-93D0-BB009EAF5067}"/>
              </a:ext>
            </a:extLst>
          </p:cNvPr>
          <p:cNvSpPr/>
          <p:nvPr/>
        </p:nvSpPr>
        <p:spPr>
          <a:xfrm>
            <a:off x="5059479" y="5127644"/>
            <a:ext cx="2776675" cy="476281"/>
          </a:xfrm>
          <a:custGeom>
            <a:avLst/>
            <a:gdLst/>
            <a:ahLst/>
            <a:cxnLst/>
            <a:rect l="l" t="t" r="r" b="b"/>
            <a:pathLst>
              <a:path w="2375534" h="1138554">
                <a:moveTo>
                  <a:pt x="2375535" y="0"/>
                </a:moveTo>
                <a:lnTo>
                  <a:pt x="284480" y="0"/>
                </a:lnTo>
                <a:lnTo>
                  <a:pt x="0" y="1138173"/>
                </a:lnTo>
                <a:lnTo>
                  <a:pt x="2091054" y="1138173"/>
                </a:lnTo>
                <a:lnTo>
                  <a:pt x="2375535" y="0"/>
                </a:lnTo>
                <a:close/>
              </a:path>
            </a:pathLst>
          </a:custGeom>
          <a:solidFill>
            <a:srgbClr val="169284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D79DF7C9-43E3-4001-A7AA-1C029B769C41}"/>
              </a:ext>
            </a:extLst>
          </p:cNvPr>
          <p:cNvSpPr/>
          <p:nvPr/>
        </p:nvSpPr>
        <p:spPr>
          <a:xfrm>
            <a:off x="7402069" y="5127644"/>
            <a:ext cx="3616960" cy="476281"/>
          </a:xfrm>
          <a:custGeom>
            <a:avLst/>
            <a:gdLst/>
            <a:ahLst/>
            <a:cxnLst/>
            <a:rect l="l" t="t" r="r" b="b"/>
            <a:pathLst>
              <a:path w="3616959" h="1138554">
                <a:moveTo>
                  <a:pt x="3616579" y="0"/>
                </a:moveTo>
                <a:lnTo>
                  <a:pt x="284479" y="0"/>
                </a:lnTo>
                <a:lnTo>
                  <a:pt x="0" y="1138173"/>
                </a:lnTo>
                <a:lnTo>
                  <a:pt x="3331972" y="1138173"/>
                </a:lnTo>
                <a:lnTo>
                  <a:pt x="3616579" y="0"/>
                </a:lnTo>
                <a:close/>
              </a:path>
            </a:pathLst>
          </a:custGeom>
          <a:solidFill>
            <a:srgbClr val="1FA18D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="" xmlns:a16="http://schemas.microsoft.com/office/drawing/2014/main" id="{5EC20F36-973F-4E0A-A216-F53B1D88A9F6}"/>
              </a:ext>
            </a:extLst>
          </p:cNvPr>
          <p:cNvSpPr/>
          <p:nvPr/>
        </p:nvSpPr>
        <p:spPr>
          <a:xfrm>
            <a:off x="9562211" y="5127644"/>
            <a:ext cx="2179320" cy="476281"/>
          </a:xfrm>
          <a:custGeom>
            <a:avLst/>
            <a:gdLst/>
            <a:ahLst/>
            <a:cxnLst/>
            <a:rect l="l" t="t" r="r" b="b"/>
            <a:pathLst>
              <a:path w="2179320" h="1138554">
                <a:moveTo>
                  <a:pt x="2179320" y="0"/>
                </a:moveTo>
                <a:lnTo>
                  <a:pt x="284606" y="0"/>
                </a:lnTo>
                <a:lnTo>
                  <a:pt x="0" y="1138173"/>
                </a:lnTo>
                <a:lnTo>
                  <a:pt x="1894840" y="1138173"/>
                </a:lnTo>
                <a:lnTo>
                  <a:pt x="2179320" y="0"/>
                </a:lnTo>
                <a:close/>
              </a:path>
            </a:pathLst>
          </a:custGeom>
          <a:solidFill>
            <a:srgbClr val="51BDA0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="" xmlns:a16="http://schemas.microsoft.com/office/drawing/2014/main" id="{7BE89F66-6250-41AA-8335-146F8DA08342}"/>
              </a:ext>
            </a:extLst>
          </p:cNvPr>
          <p:cNvSpPr txBox="1"/>
          <p:nvPr/>
        </p:nvSpPr>
        <p:spPr>
          <a:xfrm>
            <a:off x="2894369" y="4194549"/>
            <a:ext cx="29083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National Budget</a:t>
            </a:r>
          </a:p>
          <a:p>
            <a:pPr marL="12700"/>
            <a:r>
              <a:rPr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Programs/Projects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="" xmlns:a16="http://schemas.microsoft.com/office/drawing/2014/main" id="{52D56B7F-9574-4A89-8111-CD9C978E78D7}"/>
              </a:ext>
            </a:extLst>
          </p:cNvPr>
          <p:cNvSpPr txBox="1"/>
          <p:nvPr/>
        </p:nvSpPr>
        <p:spPr>
          <a:xfrm>
            <a:off x="6968776" y="4180805"/>
            <a:ext cx="30175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Development Plan</a:t>
            </a:r>
          </a:p>
          <a:p>
            <a:pPr marL="12700"/>
            <a:r>
              <a:rPr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Policies/Laws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="" xmlns:a16="http://schemas.microsoft.com/office/drawing/2014/main" id="{1ACEB3CF-6F65-460E-B188-FA2EE7DB9CD7}"/>
              </a:ext>
            </a:extLst>
          </p:cNvPr>
          <p:cNvSpPr txBox="1"/>
          <p:nvPr/>
        </p:nvSpPr>
        <p:spPr>
          <a:xfrm>
            <a:off x="4652357" y="4820891"/>
            <a:ext cx="4013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Monitoring &amp; Evaluation</a:t>
            </a:r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24332FC4-16B8-41DD-ACB9-2CCEACCC9272}"/>
              </a:ext>
            </a:extLst>
          </p:cNvPr>
          <p:cNvSpPr txBox="1"/>
          <p:nvPr/>
        </p:nvSpPr>
        <p:spPr>
          <a:xfrm>
            <a:off x="1122732" y="5218820"/>
            <a:ext cx="9899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="" xmlns:a16="http://schemas.microsoft.com/office/drawing/2014/main" id="{E6A01419-F10D-4ED4-BD15-3AD3D9E0B145}"/>
              </a:ext>
            </a:extLst>
          </p:cNvPr>
          <p:cNvSpPr txBox="1"/>
          <p:nvPr/>
        </p:nvSpPr>
        <p:spPr>
          <a:xfrm>
            <a:off x="2413561" y="5218820"/>
            <a:ext cx="14401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ACTIVITIES</a:t>
            </a:r>
            <a:endParaRPr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="" xmlns:a16="http://schemas.microsoft.com/office/drawing/2014/main" id="{2678DEF3-287E-4A00-AE35-815A062E5709}"/>
              </a:ext>
            </a:extLst>
          </p:cNvPr>
          <p:cNvSpPr txBox="1"/>
          <p:nvPr/>
        </p:nvSpPr>
        <p:spPr>
          <a:xfrm>
            <a:off x="4151784" y="5218820"/>
            <a:ext cx="12661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D2CF40DE-AE3A-4965-A5C8-40032408A445}"/>
              </a:ext>
            </a:extLst>
          </p:cNvPr>
          <p:cNvSpPr txBox="1"/>
          <p:nvPr/>
        </p:nvSpPr>
        <p:spPr>
          <a:xfrm>
            <a:off x="5802669" y="5143608"/>
            <a:ext cx="161417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IMMEDIATE</a:t>
            </a:r>
            <a:endParaRPr lang="en-US" dirty="0">
              <a:solidFill>
                <a:srgbClr val="FFFFFF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2700"/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(Short Term)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="" xmlns:a16="http://schemas.microsoft.com/office/drawing/2014/main" id="{BFF5DBE5-CE48-4A24-A06F-898258BBD598}"/>
              </a:ext>
            </a:extLst>
          </p:cNvPr>
          <p:cNvSpPr txBox="1"/>
          <p:nvPr/>
        </p:nvSpPr>
        <p:spPr>
          <a:xfrm>
            <a:off x="7620253" y="5138962"/>
            <a:ext cx="200660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INTERMEDIATE</a:t>
            </a:r>
          </a:p>
          <a:p>
            <a:pPr marL="12700" algn="ctr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(Midterm)</a:t>
            </a:r>
          </a:p>
        </p:txBody>
      </p:sp>
      <p:sp>
        <p:nvSpPr>
          <p:cNvPr id="25" name="object 17">
            <a:extLst>
              <a:ext uri="{FF2B5EF4-FFF2-40B4-BE49-F238E27FC236}">
                <a16:creationId xmlns="" xmlns:a16="http://schemas.microsoft.com/office/drawing/2014/main" id="{A6BBBA34-9AC5-4858-8977-43D8CB1FCF39}"/>
              </a:ext>
            </a:extLst>
          </p:cNvPr>
          <p:cNvSpPr txBox="1"/>
          <p:nvPr/>
        </p:nvSpPr>
        <p:spPr>
          <a:xfrm>
            <a:off x="9896538" y="5124655"/>
            <a:ext cx="15106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IMPACT</a:t>
            </a:r>
          </a:p>
          <a:p>
            <a:pPr marL="12700" algn="ctr"/>
            <a:r>
              <a:rPr dirty="0">
                <a:solidFill>
                  <a:srgbClr val="FFFFF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(Long Term)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="" xmlns:a16="http://schemas.microsoft.com/office/drawing/2014/main" id="{41078012-7D83-4F1D-A992-888154C315B8}"/>
              </a:ext>
            </a:extLst>
          </p:cNvPr>
          <p:cNvSpPr txBox="1"/>
          <p:nvPr/>
        </p:nvSpPr>
        <p:spPr>
          <a:xfrm>
            <a:off x="1548169" y="5946432"/>
            <a:ext cx="44837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Focus</a:t>
            </a:r>
            <a:r>
              <a:rPr sz="2000" b="1" spc="-7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sz="2000" b="1" spc="-265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on</a:t>
            </a:r>
            <a:r>
              <a:rPr sz="2000" b="1" spc="-5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sz="2000" b="1" spc="-17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efficient</a:t>
            </a:r>
            <a:r>
              <a:rPr sz="2000" b="1" spc="-8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sz="2000" b="1" spc="-204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implementation</a:t>
            </a:r>
            <a:endParaRPr sz="2000" dirty="0">
              <a:latin typeface="Bahnschrift" panose="020B0502040204020203" pitchFamily="34" charset="0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="" xmlns:a16="http://schemas.microsoft.com/office/drawing/2014/main" id="{6B943B67-510E-4335-A13E-045926A2D564}"/>
              </a:ext>
            </a:extLst>
          </p:cNvPr>
          <p:cNvSpPr/>
          <p:nvPr/>
        </p:nvSpPr>
        <p:spPr>
          <a:xfrm>
            <a:off x="3164685" y="4381062"/>
            <a:ext cx="4592437" cy="1515800"/>
          </a:xfrm>
          <a:custGeom>
            <a:avLst/>
            <a:gdLst/>
            <a:ahLst/>
            <a:cxnLst/>
            <a:rect l="l" t="t" r="r" b="b"/>
            <a:pathLst>
              <a:path w="10649585" h="3619500">
                <a:moveTo>
                  <a:pt x="28575" y="3541141"/>
                </a:moveTo>
                <a:lnTo>
                  <a:pt x="0" y="3541141"/>
                </a:lnTo>
                <a:lnTo>
                  <a:pt x="0" y="3569716"/>
                </a:lnTo>
                <a:lnTo>
                  <a:pt x="28575" y="3569716"/>
                </a:lnTo>
                <a:lnTo>
                  <a:pt x="28575" y="3541141"/>
                </a:lnTo>
                <a:close/>
              </a:path>
              <a:path w="10649585" h="3619500">
                <a:moveTo>
                  <a:pt x="142925" y="3541141"/>
                </a:moveTo>
                <a:lnTo>
                  <a:pt x="114350" y="3541141"/>
                </a:lnTo>
                <a:lnTo>
                  <a:pt x="114350" y="3569716"/>
                </a:lnTo>
                <a:lnTo>
                  <a:pt x="142925" y="3569716"/>
                </a:lnTo>
                <a:lnTo>
                  <a:pt x="142925" y="3541141"/>
                </a:lnTo>
                <a:close/>
              </a:path>
              <a:path w="10649585" h="3619500">
                <a:moveTo>
                  <a:pt x="257225" y="3541141"/>
                </a:moveTo>
                <a:lnTo>
                  <a:pt x="228650" y="3541141"/>
                </a:lnTo>
                <a:lnTo>
                  <a:pt x="228650" y="3569716"/>
                </a:lnTo>
                <a:lnTo>
                  <a:pt x="257225" y="3569716"/>
                </a:lnTo>
                <a:lnTo>
                  <a:pt x="257225" y="3541141"/>
                </a:lnTo>
                <a:close/>
              </a:path>
              <a:path w="10649585" h="3619500">
                <a:moveTo>
                  <a:pt x="371525" y="3541141"/>
                </a:moveTo>
                <a:lnTo>
                  <a:pt x="342950" y="3541141"/>
                </a:lnTo>
                <a:lnTo>
                  <a:pt x="342950" y="3569716"/>
                </a:lnTo>
                <a:lnTo>
                  <a:pt x="371525" y="3569716"/>
                </a:lnTo>
                <a:lnTo>
                  <a:pt x="371525" y="3541141"/>
                </a:lnTo>
                <a:close/>
              </a:path>
              <a:path w="10649585" h="3619500">
                <a:moveTo>
                  <a:pt x="485825" y="3541141"/>
                </a:moveTo>
                <a:lnTo>
                  <a:pt x="457250" y="3541141"/>
                </a:lnTo>
                <a:lnTo>
                  <a:pt x="457250" y="3569716"/>
                </a:lnTo>
                <a:lnTo>
                  <a:pt x="485825" y="3569716"/>
                </a:lnTo>
                <a:lnTo>
                  <a:pt x="485825" y="3541141"/>
                </a:lnTo>
                <a:close/>
              </a:path>
              <a:path w="10649585" h="3619500">
                <a:moveTo>
                  <a:pt x="600125" y="3541141"/>
                </a:moveTo>
                <a:lnTo>
                  <a:pt x="571550" y="3541141"/>
                </a:lnTo>
                <a:lnTo>
                  <a:pt x="571550" y="3569716"/>
                </a:lnTo>
                <a:lnTo>
                  <a:pt x="600125" y="3569716"/>
                </a:lnTo>
                <a:lnTo>
                  <a:pt x="600125" y="3541141"/>
                </a:lnTo>
                <a:close/>
              </a:path>
              <a:path w="10649585" h="3619500">
                <a:moveTo>
                  <a:pt x="714425" y="3541141"/>
                </a:moveTo>
                <a:lnTo>
                  <a:pt x="685850" y="3541141"/>
                </a:lnTo>
                <a:lnTo>
                  <a:pt x="685850" y="3569716"/>
                </a:lnTo>
                <a:lnTo>
                  <a:pt x="714425" y="3569716"/>
                </a:lnTo>
                <a:lnTo>
                  <a:pt x="714425" y="3541141"/>
                </a:lnTo>
                <a:close/>
              </a:path>
              <a:path w="10649585" h="3619500">
                <a:moveTo>
                  <a:pt x="828725" y="3541141"/>
                </a:moveTo>
                <a:lnTo>
                  <a:pt x="800150" y="3541141"/>
                </a:lnTo>
                <a:lnTo>
                  <a:pt x="800150" y="3569716"/>
                </a:lnTo>
                <a:lnTo>
                  <a:pt x="828725" y="3569716"/>
                </a:lnTo>
                <a:lnTo>
                  <a:pt x="828725" y="3541141"/>
                </a:lnTo>
                <a:close/>
              </a:path>
              <a:path w="10649585" h="3619500">
                <a:moveTo>
                  <a:pt x="943025" y="3541141"/>
                </a:moveTo>
                <a:lnTo>
                  <a:pt x="914450" y="3541141"/>
                </a:lnTo>
                <a:lnTo>
                  <a:pt x="914450" y="3569716"/>
                </a:lnTo>
                <a:lnTo>
                  <a:pt x="943025" y="3569716"/>
                </a:lnTo>
                <a:lnTo>
                  <a:pt x="943025" y="3541141"/>
                </a:lnTo>
                <a:close/>
              </a:path>
              <a:path w="10649585" h="3619500">
                <a:moveTo>
                  <a:pt x="1057325" y="3541141"/>
                </a:moveTo>
                <a:lnTo>
                  <a:pt x="1028750" y="3541141"/>
                </a:lnTo>
                <a:lnTo>
                  <a:pt x="1028750" y="3569716"/>
                </a:lnTo>
                <a:lnTo>
                  <a:pt x="1057325" y="3569716"/>
                </a:lnTo>
                <a:lnTo>
                  <a:pt x="1057325" y="3541141"/>
                </a:lnTo>
                <a:close/>
              </a:path>
              <a:path w="10649585" h="3619500">
                <a:moveTo>
                  <a:pt x="1171625" y="3541141"/>
                </a:moveTo>
                <a:lnTo>
                  <a:pt x="1143050" y="3541141"/>
                </a:lnTo>
                <a:lnTo>
                  <a:pt x="1143050" y="3569716"/>
                </a:lnTo>
                <a:lnTo>
                  <a:pt x="1171625" y="3569716"/>
                </a:lnTo>
                <a:lnTo>
                  <a:pt x="1171625" y="3541141"/>
                </a:lnTo>
                <a:close/>
              </a:path>
              <a:path w="10649585" h="3619500">
                <a:moveTo>
                  <a:pt x="1285925" y="3541141"/>
                </a:moveTo>
                <a:lnTo>
                  <a:pt x="1257350" y="3541141"/>
                </a:lnTo>
                <a:lnTo>
                  <a:pt x="1257350" y="3569716"/>
                </a:lnTo>
                <a:lnTo>
                  <a:pt x="1285925" y="3569716"/>
                </a:lnTo>
                <a:lnTo>
                  <a:pt x="1285925" y="3541141"/>
                </a:lnTo>
                <a:close/>
              </a:path>
              <a:path w="10649585" h="3619500">
                <a:moveTo>
                  <a:pt x="1400225" y="3541141"/>
                </a:moveTo>
                <a:lnTo>
                  <a:pt x="1371650" y="3541141"/>
                </a:lnTo>
                <a:lnTo>
                  <a:pt x="1371650" y="3569716"/>
                </a:lnTo>
                <a:lnTo>
                  <a:pt x="1400225" y="3569716"/>
                </a:lnTo>
                <a:lnTo>
                  <a:pt x="1400225" y="3541141"/>
                </a:lnTo>
                <a:close/>
              </a:path>
              <a:path w="10649585" h="3619500">
                <a:moveTo>
                  <a:pt x="1514525" y="3541141"/>
                </a:moveTo>
                <a:lnTo>
                  <a:pt x="1485950" y="3541141"/>
                </a:lnTo>
                <a:lnTo>
                  <a:pt x="1485950" y="3569716"/>
                </a:lnTo>
                <a:lnTo>
                  <a:pt x="1514525" y="3569716"/>
                </a:lnTo>
                <a:lnTo>
                  <a:pt x="1514525" y="3541141"/>
                </a:lnTo>
                <a:close/>
              </a:path>
              <a:path w="10649585" h="3619500">
                <a:moveTo>
                  <a:pt x="1628825" y="3541141"/>
                </a:moveTo>
                <a:lnTo>
                  <a:pt x="1600250" y="3541141"/>
                </a:lnTo>
                <a:lnTo>
                  <a:pt x="1600250" y="3569716"/>
                </a:lnTo>
                <a:lnTo>
                  <a:pt x="1628825" y="3569716"/>
                </a:lnTo>
                <a:lnTo>
                  <a:pt x="1628825" y="3541141"/>
                </a:lnTo>
                <a:close/>
              </a:path>
              <a:path w="10649585" h="3619500">
                <a:moveTo>
                  <a:pt x="1743125" y="3541141"/>
                </a:moveTo>
                <a:lnTo>
                  <a:pt x="1714550" y="3541141"/>
                </a:lnTo>
                <a:lnTo>
                  <a:pt x="1714550" y="3569716"/>
                </a:lnTo>
                <a:lnTo>
                  <a:pt x="1743125" y="3569716"/>
                </a:lnTo>
                <a:lnTo>
                  <a:pt x="1743125" y="3541141"/>
                </a:lnTo>
                <a:close/>
              </a:path>
              <a:path w="10649585" h="3619500">
                <a:moveTo>
                  <a:pt x="1857425" y="3541141"/>
                </a:moveTo>
                <a:lnTo>
                  <a:pt x="1828850" y="3541141"/>
                </a:lnTo>
                <a:lnTo>
                  <a:pt x="1828850" y="3569716"/>
                </a:lnTo>
                <a:lnTo>
                  <a:pt x="1857425" y="3569716"/>
                </a:lnTo>
                <a:lnTo>
                  <a:pt x="1857425" y="3541141"/>
                </a:lnTo>
                <a:close/>
              </a:path>
              <a:path w="10649585" h="3619500">
                <a:moveTo>
                  <a:pt x="1971725" y="3541141"/>
                </a:moveTo>
                <a:lnTo>
                  <a:pt x="1943150" y="3541141"/>
                </a:lnTo>
                <a:lnTo>
                  <a:pt x="1943150" y="3569716"/>
                </a:lnTo>
                <a:lnTo>
                  <a:pt x="1971725" y="3569716"/>
                </a:lnTo>
                <a:lnTo>
                  <a:pt x="1971725" y="3541141"/>
                </a:lnTo>
                <a:close/>
              </a:path>
              <a:path w="10649585" h="3619500">
                <a:moveTo>
                  <a:pt x="2086013" y="3541141"/>
                </a:moveTo>
                <a:lnTo>
                  <a:pt x="2057438" y="3541141"/>
                </a:lnTo>
                <a:lnTo>
                  <a:pt x="2057438" y="3569716"/>
                </a:lnTo>
                <a:lnTo>
                  <a:pt x="2086013" y="3569716"/>
                </a:lnTo>
                <a:lnTo>
                  <a:pt x="2086013" y="3541141"/>
                </a:lnTo>
                <a:close/>
              </a:path>
              <a:path w="10649585" h="3619500">
                <a:moveTo>
                  <a:pt x="2200325" y="3541141"/>
                </a:moveTo>
                <a:lnTo>
                  <a:pt x="2171750" y="3541141"/>
                </a:lnTo>
                <a:lnTo>
                  <a:pt x="2171750" y="3569716"/>
                </a:lnTo>
                <a:lnTo>
                  <a:pt x="2200325" y="3569716"/>
                </a:lnTo>
                <a:lnTo>
                  <a:pt x="2200325" y="3541141"/>
                </a:lnTo>
                <a:close/>
              </a:path>
              <a:path w="10649585" h="3619500">
                <a:moveTo>
                  <a:pt x="2314625" y="3541141"/>
                </a:moveTo>
                <a:lnTo>
                  <a:pt x="2286050" y="3541141"/>
                </a:lnTo>
                <a:lnTo>
                  <a:pt x="2286050" y="3569716"/>
                </a:lnTo>
                <a:lnTo>
                  <a:pt x="2314625" y="3569716"/>
                </a:lnTo>
                <a:lnTo>
                  <a:pt x="2314625" y="3541141"/>
                </a:lnTo>
                <a:close/>
              </a:path>
              <a:path w="10649585" h="3619500">
                <a:moveTo>
                  <a:pt x="2428925" y="3541141"/>
                </a:moveTo>
                <a:lnTo>
                  <a:pt x="2400350" y="3541141"/>
                </a:lnTo>
                <a:lnTo>
                  <a:pt x="2400350" y="3569716"/>
                </a:lnTo>
                <a:lnTo>
                  <a:pt x="2428925" y="3569716"/>
                </a:lnTo>
                <a:lnTo>
                  <a:pt x="2428925" y="3541141"/>
                </a:lnTo>
                <a:close/>
              </a:path>
              <a:path w="10649585" h="3619500">
                <a:moveTo>
                  <a:pt x="2543225" y="3541141"/>
                </a:moveTo>
                <a:lnTo>
                  <a:pt x="2514650" y="3541141"/>
                </a:lnTo>
                <a:lnTo>
                  <a:pt x="2514650" y="3569716"/>
                </a:lnTo>
                <a:lnTo>
                  <a:pt x="2543225" y="3569716"/>
                </a:lnTo>
                <a:lnTo>
                  <a:pt x="2543225" y="3541141"/>
                </a:lnTo>
                <a:close/>
              </a:path>
              <a:path w="10649585" h="3619500">
                <a:moveTo>
                  <a:pt x="2657525" y="3541141"/>
                </a:moveTo>
                <a:lnTo>
                  <a:pt x="2628950" y="3541141"/>
                </a:lnTo>
                <a:lnTo>
                  <a:pt x="2628950" y="3569716"/>
                </a:lnTo>
                <a:lnTo>
                  <a:pt x="2657525" y="3569716"/>
                </a:lnTo>
                <a:lnTo>
                  <a:pt x="2657525" y="3541141"/>
                </a:lnTo>
                <a:close/>
              </a:path>
              <a:path w="10649585" h="3619500">
                <a:moveTo>
                  <a:pt x="2771825" y="3541141"/>
                </a:moveTo>
                <a:lnTo>
                  <a:pt x="2743250" y="3541141"/>
                </a:lnTo>
                <a:lnTo>
                  <a:pt x="2743250" y="3569716"/>
                </a:lnTo>
                <a:lnTo>
                  <a:pt x="2771825" y="3569716"/>
                </a:lnTo>
                <a:lnTo>
                  <a:pt x="2771825" y="3541141"/>
                </a:lnTo>
                <a:close/>
              </a:path>
              <a:path w="10649585" h="3619500">
                <a:moveTo>
                  <a:pt x="2886125" y="3541141"/>
                </a:moveTo>
                <a:lnTo>
                  <a:pt x="2857550" y="3541141"/>
                </a:lnTo>
                <a:lnTo>
                  <a:pt x="2857550" y="3569716"/>
                </a:lnTo>
                <a:lnTo>
                  <a:pt x="2886125" y="3569716"/>
                </a:lnTo>
                <a:lnTo>
                  <a:pt x="2886125" y="3541141"/>
                </a:lnTo>
                <a:close/>
              </a:path>
              <a:path w="10649585" h="3619500">
                <a:moveTo>
                  <a:pt x="3000425" y="3541141"/>
                </a:moveTo>
                <a:lnTo>
                  <a:pt x="2971850" y="3541141"/>
                </a:lnTo>
                <a:lnTo>
                  <a:pt x="2971850" y="3569716"/>
                </a:lnTo>
                <a:lnTo>
                  <a:pt x="3000425" y="3569716"/>
                </a:lnTo>
                <a:lnTo>
                  <a:pt x="3000425" y="3541141"/>
                </a:lnTo>
                <a:close/>
              </a:path>
              <a:path w="10649585" h="3619500">
                <a:moveTo>
                  <a:pt x="3114725" y="3541141"/>
                </a:moveTo>
                <a:lnTo>
                  <a:pt x="3086150" y="3541141"/>
                </a:lnTo>
                <a:lnTo>
                  <a:pt x="3086150" y="3569716"/>
                </a:lnTo>
                <a:lnTo>
                  <a:pt x="3114725" y="3569716"/>
                </a:lnTo>
                <a:lnTo>
                  <a:pt x="3114725" y="3541141"/>
                </a:lnTo>
                <a:close/>
              </a:path>
              <a:path w="10649585" h="3619500">
                <a:moveTo>
                  <a:pt x="3229025" y="3541141"/>
                </a:moveTo>
                <a:lnTo>
                  <a:pt x="3200450" y="3541141"/>
                </a:lnTo>
                <a:lnTo>
                  <a:pt x="3200450" y="3569716"/>
                </a:lnTo>
                <a:lnTo>
                  <a:pt x="3229025" y="3569716"/>
                </a:lnTo>
                <a:lnTo>
                  <a:pt x="3229025" y="3541141"/>
                </a:lnTo>
                <a:close/>
              </a:path>
              <a:path w="10649585" h="3619500">
                <a:moveTo>
                  <a:pt x="3343325" y="3541141"/>
                </a:moveTo>
                <a:lnTo>
                  <a:pt x="3314750" y="3541141"/>
                </a:lnTo>
                <a:lnTo>
                  <a:pt x="3314750" y="3569716"/>
                </a:lnTo>
                <a:lnTo>
                  <a:pt x="3343325" y="3569716"/>
                </a:lnTo>
                <a:lnTo>
                  <a:pt x="3343325" y="3541141"/>
                </a:lnTo>
                <a:close/>
              </a:path>
              <a:path w="10649585" h="3619500">
                <a:moveTo>
                  <a:pt x="3430193" y="1557655"/>
                </a:moveTo>
                <a:lnTo>
                  <a:pt x="3417074" y="1534160"/>
                </a:lnTo>
                <a:lnTo>
                  <a:pt x="3388664" y="1483233"/>
                </a:lnTo>
                <a:lnTo>
                  <a:pt x="3388233" y="1521294"/>
                </a:lnTo>
                <a:lnTo>
                  <a:pt x="2159101" y="681456"/>
                </a:lnTo>
                <a:lnTo>
                  <a:pt x="2165032" y="679069"/>
                </a:lnTo>
                <a:lnTo>
                  <a:pt x="2194483" y="667258"/>
                </a:lnTo>
                <a:lnTo>
                  <a:pt x="2110155" y="655701"/>
                </a:lnTo>
                <a:lnTo>
                  <a:pt x="2151557" y="730123"/>
                </a:lnTo>
                <a:lnTo>
                  <a:pt x="2151977" y="691984"/>
                </a:lnTo>
                <a:lnTo>
                  <a:pt x="3381133" y="1531797"/>
                </a:lnTo>
                <a:lnTo>
                  <a:pt x="3345738" y="1546098"/>
                </a:lnTo>
                <a:lnTo>
                  <a:pt x="3430193" y="1557655"/>
                </a:lnTo>
                <a:close/>
              </a:path>
              <a:path w="10649585" h="3619500">
                <a:moveTo>
                  <a:pt x="3457625" y="3541141"/>
                </a:moveTo>
                <a:lnTo>
                  <a:pt x="3429050" y="3541141"/>
                </a:lnTo>
                <a:lnTo>
                  <a:pt x="3429050" y="3569716"/>
                </a:lnTo>
                <a:lnTo>
                  <a:pt x="3457625" y="3569716"/>
                </a:lnTo>
                <a:lnTo>
                  <a:pt x="3457625" y="3541141"/>
                </a:lnTo>
                <a:close/>
              </a:path>
              <a:path w="10649585" h="3619500">
                <a:moveTo>
                  <a:pt x="3571925" y="3541141"/>
                </a:moveTo>
                <a:lnTo>
                  <a:pt x="3543350" y="3541141"/>
                </a:lnTo>
                <a:lnTo>
                  <a:pt x="3543350" y="3569716"/>
                </a:lnTo>
                <a:lnTo>
                  <a:pt x="3571925" y="3569716"/>
                </a:lnTo>
                <a:lnTo>
                  <a:pt x="3571925" y="3541141"/>
                </a:lnTo>
                <a:close/>
              </a:path>
              <a:path w="10649585" h="3619500">
                <a:moveTo>
                  <a:pt x="3686225" y="3541141"/>
                </a:moveTo>
                <a:lnTo>
                  <a:pt x="3657650" y="3541141"/>
                </a:lnTo>
                <a:lnTo>
                  <a:pt x="3657650" y="3569716"/>
                </a:lnTo>
                <a:lnTo>
                  <a:pt x="3686225" y="3569716"/>
                </a:lnTo>
                <a:lnTo>
                  <a:pt x="3686225" y="3541141"/>
                </a:lnTo>
                <a:close/>
              </a:path>
              <a:path w="10649585" h="3619500">
                <a:moveTo>
                  <a:pt x="3800525" y="3541141"/>
                </a:moveTo>
                <a:lnTo>
                  <a:pt x="3771950" y="3541141"/>
                </a:lnTo>
                <a:lnTo>
                  <a:pt x="3771950" y="3569716"/>
                </a:lnTo>
                <a:lnTo>
                  <a:pt x="3800525" y="3569716"/>
                </a:lnTo>
                <a:lnTo>
                  <a:pt x="3800525" y="3541141"/>
                </a:lnTo>
                <a:close/>
              </a:path>
              <a:path w="10649585" h="3619500">
                <a:moveTo>
                  <a:pt x="3914825" y="3541141"/>
                </a:moveTo>
                <a:lnTo>
                  <a:pt x="3886250" y="3541141"/>
                </a:lnTo>
                <a:lnTo>
                  <a:pt x="3886250" y="3569716"/>
                </a:lnTo>
                <a:lnTo>
                  <a:pt x="3914825" y="3569716"/>
                </a:lnTo>
                <a:lnTo>
                  <a:pt x="3914825" y="3541141"/>
                </a:lnTo>
                <a:close/>
              </a:path>
              <a:path w="10649585" h="3619500">
                <a:moveTo>
                  <a:pt x="4029125" y="3541141"/>
                </a:moveTo>
                <a:lnTo>
                  <a:pt x="4000550" y="3541141"/>
                </a:lnTo>
                <a:lnTo>
                  <a:pt x="4000550" y="3569716"/>
                </a:lnTo>
                <a:lnTo>
                  <a:pt x="4029125" y="3569716"/>
                </a:lnTo>
                <a:lnTo>
                  <a:pt x="4029125" y="3541141"/>
                </a:lnTo>
                <a:close/>
              </a:path>
              <a:path w="10649585" h="3619500">
                <a:moveTo>
                  <a:pt x="4143425" y="3541141"/>
                </a:moveTo>
                <a:lnTo>
                  <a:pt x="4114850" y="3541141"/>
                </a:lnTo>
                <a:lnTo>
                  <a:pt x="4114850" y="3569716"/>
                </a:lnTo>
                <a:lnTo>
                  <a:pt x="4143425" y="3569716"/>
                </a:lnTo>
                <a:lnTo>
                  <a:pt x="4143425" y="3541141"/>
                </a:lnTo>
                <a:close/>
              </a:path>
              <a:path w="10649585" h="3619500">
                <a:moveTo>
                  <a:pt x="4257726" y="3541141"/>
                </a:moveTo>
                <a:lnTo>
                  <a:pt x="4229151" y="3541141"/>
                </a:lnTo>
                <a:lnTo>
                  <a:pt x="4229151" y="3569716"/>
                </a:lnTo>
                <a:lnTo>
                  <a:pt x="4257726" y="3569716"/>
                </a:lnTo>
                <a:lnTo>
                  <a:pt x="4257726" y="3541141"/>
                </a:lnTo>
                <a:close/>
              </a:path>
              <a:path w="10649585" h="3619500">
                <a:moveTo>
                  <a:pt x="4372026" y="3541141"/>
                </a:moveTo>
                <a:lnTo>
                  <a:pt x="4343451" y="3541141"/>
                </a:lnTo>
                <a:lnTo>
                  <a:pt x="4343451" y="3569716"/>
                </a:lnTo>
                <a:lnTo>
                  <a:pt x="4372026" y="3569716"/>
                </a:lnTo>
                <a:lnTo>
                  <a:pt x="4372026" y="3541141"/>
                </a:lnTo>
                <a:close/>
              </a:path>
              <a:path w="10649585" h="3619500">
                <a:moveTo>
                  <a:pt x="4486326" y="3541141"/>
                </a:moveTo>
                <a:lnTo>
                  <a:pt x="4457751" y="3541141"/>
                </a:lnTo>
                <a:lnTo>
                  <a:pt x="4457751" y="3569716"/>
                </a:lnTo>
                <a:lnTo>
                  <a:pt x="4486326" y="3569716"/>
                </a:lnTo>
                <a:lnTo>
                  <a:pt x="4486326" y="3541141"/>
                </a:lnTo>
                <a:close/>
              </a:path>
              <a:path w="10649585" h="3619500">
                <a:moveTo>
                  <a:pt x="4600626" y="3541141"/>
                </a:moveTo>
                <a:lnTo>
                  <a:pt x="4572051" y="3541141"/>
                </a:lnTo>
                <a:lnTo>
                  <a:pt x="4572051" y="3569716"/>
                </a:lnTo>
                <a:lnTo>
                  <a:pt x="4600626" y="3569716"/>
                </a:lnTo>
                <a:lnTo>
                  <a:pt x="4600626" y="3541141"/>
                </a:lnTo>
                <a:close/>
              </a:path>
              <a:path w="10649585" h="3619500">
                <a:moveTo>
                  <a:pt x="4699051" y="3555365"/>
                </a:moveTo>
                <a:lnTo>
                  <a:pt x="4613326" y="3512566"/>
                </a:lnTo>
                <a:lnTo>
                  <a:pt x="4613326" y="3598291"/>
                </a:lnTo>
                <a:lnTo>
                  <a:pt x="4699051" y="3555365"/>
                </a:lnTo>
                <a:close/>
              </a:path>
              <a:path w="10649585" h="3619500">
                <a:moveTo>
                  <a:pt x="5047158" y="3562096"/>
                </a:moveTo>
                <a:lnTo>
                  <a:pt x="5018583" y="3562096"/>
                </a:lnTo>
                <a:lnTo>
                  <a:pt x="5018583" y="3590671"/>
                </a:lnTo>
                <a:lnTo>
                  <a:pt x="5047158" y="3590671"/>
                </a:lnTo>
                <a:lnTo>
                  <a:pt x="5047158" y="3562096"/>
                </a:lnTo>
                <a:close/>
              </a:path>
              <a:path w="10649585" h="3619500">
                <a:moveTo>
                  <a:pt x="5161458" y="3562096"/>
                </a:moveTo>
                <a:lnTo>
                  <a:pt x="5132883" y="3562096"/>
                </a:lnTo>
                <a:lnTo>
                  <a:pt x="5132883" y="3590671"/>
                </a:lnTo>
                <a:lnTo>
                  <a:pt x="5161458" y="3590671"/>
                </a:lnTo>
                <a:lnTo>
                  <a:pt x="5161458" y="3562096"/>
                </a:lnTo>
                <a:close/>
              </a:path>
              <a:path w="10649585" h="3619500">
                <a:moveTo>
                  <a:pt x="5275758" y="3562096"/>
                </a:moveTo>
                <a:lnTo>
                  <a:pt x="5247183" y="3562096"/>
                </a:lnTo>
                <a:lnTo>
                  <a:pt x="5247183" y="3590671"/>
                </a:lnTo>
                <a:lnTo>
                  <a:pt x="5275758" y="3590671"/>
                </a:lnTo>
                <a:lnTo>
                  <a:pt x="5275758" y="3562096"/>
                </a:lnTo>
                <a:close/>
              </a:path>
              <a:path w="10649585" h="3619500">
                <a:moveTo>
                  <a:pt x="5390058" y="3562096"/>
                </a:moveTo>
                <a:lnTo>
                  <a:pt x="5361483" y="3562096"/>
                </a:lnTo>
                <a:lnTo>
                  <a:pt x="5361483" y="3590671"/>
                </a:lnTo>
                <a:lnTo>
                  <a:pt x="5390058" y="3590671"/>
                </a:lnTo>
                <a:lnTo>
                  <a:pt x="5390058" y="3562096"/>
                </a:lnTo>
                <a:close/>
              </a:path>
              <a:path w="10649585" h="3619500">
                <a:moveTo>
                  <a:pt x="5504358" y="3562096"/>
                </a:moveTo>
                <a:lnTo>
                  <a:pt x="5475783" y="3562096"/>
                </a:lnTo>
                <a:lnTo>
                  <a:pt x="5475783" y="3590671"/>
                </a:lnTo>
                <a:lnTo>
                  <a:pt x="5504358" y="3590671"/>
                </a:lnTo>
                <a:lnTo>
                  <a:pt x="5504358" y="3562096"/>
                </a:lnTo>
                <a:close/>
              </a:path>
              <a:path w="10649585" h="3619500">
                <a:moveTo>
                  <a:pt x="5618658" y="3562096"/>
                </a:moveTo>
                <a:lnTo>
                  <a:pt x="5590083" y="3562096"/>
                </a:lnTo>
                <a:lnTo>
                  <a:pt x="5590083" y="3590671"/>
                </a:lnTo>
                <a:lnTo>
                  <a:pt x="5618658" y="3590671"/>
                </a:lnTo>
                <a:lnTo>
                  <a:pt x="5618658" y="3562096"/>
                </a:lnTo>
                <a:close/>
              </a:path>
              <a:path w="10649585" h="3619500">
                <a:moveTo>
                  <a:pt x="5732958" y="3562096"/>
                </a:moveTo>
                <a:lnTo>
                  <a:pt x="5704383" y="3562096"/>
                </a:lnTo>
                <a:lnTo>
                  <a:pt x="5704383" y="3590671"/>
                </a:lnTo>
                <a:lnTo>
                  <a:pt x="5732958" y="3590671"/>
                </a:lnTo>
                <a:lnTo>
                  <a:pt x="5732958" y="3562096"/>
                </a:lnTo>
                <a:close/>
              </a:path>
              <a:path w="10649585" h="3619500">
                <a:moveTo>
                  <a:pt x="5847258" y="3562096"/>
                </a:moveTo>
                <a:lnTo>
                  <a:pt x="5818683" y="3562096"/>
                </a:lnTo>
                <a:lnTo>
                  <a:pt x="5818683" y="3590671"/>
                </a:lnTo>
                <a:lnTo>
                  <a:pt x="5847258" y="3590671"/>
                </a:lnTo>
                <a:lnTo>
                  <a:pt x="5847258" y="3562096"/>
                </a:lnTo>
                <a:close/>
              </a:path>
              <a:path w="10649585" h="3619500">
                <a:moveTo>
                  <a:pt x="5961558" y="3562096"/>
                </a:moveTo>
                <a:lnTo>
                  <a:pt x="5932983" y="3562096"/>
                </a:lnTo>
                <a:lnTo>
                  <a:pt x="5932983" y="3590671"/>
                </a:lnTo>
                <a:lnTo>
                  <a:pt x="5961558" y="3590671"/>
                </a:lnTo>
                <a:lnTo>
                  <a:pt x="5961558" y="3562096"/>
                </a:lnTo>
                <a:close/>
              </a:path>
              <a:path w="10649585" h="3619500">
                <a:moveTo>
                  <a:pt x="6075858" y="3562096"/>
                </a:moveTo>
                <a:lnTo>
                  <a:pt x="6047283" y="3562096"/>
                </a:lnTo>
                <a:lnTo>
                  <a:pt x="6047283" y="3590671"/>
                </a:lnTo>
                <a:lnTo>
                  <a:pt x="6075858" y="3590671"/>
                </a:lnTo>
                <a:lnTo>
                  <a:pt x="6075858" y="3562096"/>
                </a:lnTo>
                <a:close/>
              </a:path>
              <a:path w="10649585" h="3619500">
                <a:moveTo>
                  <a:pt x="6190158" y="3562096"/>
                </a:moveTo>
                <a:lnTo>
                  <a:pt x="6161583" y="3562096"/>
                </a:lnTo>
                <a:lnTo>
                  <a:pt x="6161583" y="3590671"/>
                </a:lnTo>
                <a:lnTo>
                  <a:pt x="6190158" y="3590671"/>
                </a:lnTo>
                <a:lnTo>
                  <a:pt x="6190158" y="3562096"/>
                </a:lnTo>
                <a:close/>
              </a:path>
              <a:path w="10649585" h="3619500">
                <a:moveTo>
                  <a:pt x="6304458" y="3562096"/>
                </a:moveTo>
                <a:lnTo>
                  <a:pt x="6275883" y="3562096"/>
                </a:lnTo>
                <a:lnTo>
                  <a:pt x="6275883" y="3590671"/>
                </a:lnTo>
                <a:lnTo>
                  <a:pt x="6304458" y="3590671"/>
                </a:lnTo>
                <a:lnTo>
                  <a:pt x="6304458" y="3562096"/>
                </a:lnTo>
                <a:close/>
              </a:path>
              <a:path w="10649585" h="3619500">
                <a:moveTo>
                  <a:pt x="6418758" y="3562096"/>
                </a:moveTo>
                <a:lnTo>
                  <a:pt x="6390183" y="3562096"/>
                </a:lnTo>
                <a:lnTo>
                  <a:pt x="6390183" y="3590671"/>
                </a:lnTo>
                <a:lnTo>
                  <a:pt x="6418758" y="3590671"/>
                </a:lnTo>
                <a:lnTo>
                  <a:pt x="6418758" y="3562096"/>
                </a:lnTo>
                <a:close/>
              </a:path>
              <a:path w="10649585" h="3619500">
                <a:moveTo>
                  <a:pt x="6533058" y="3562096"/>
                </a:moveTo>
                <a:lnTo>
                  <a:pt x="6504483" y="3562096"/>
                </a:lnTo>
                <a:lnTo>
                  <a:pt x="6504483" y="3590671"/>
                </a:lnTo>
                <a:lnTo>
                  <a:pt x="6533058" y="3590671"/>
                </a:lnTo>
                <a:lnTo>
                  <a:pt x="6533058" y="3562096"/>
                </a:lnTo>
                <a:close/>
              </a:path>
              <a:path w="10649585" h="3619500">
                <a:moveTo>
                  <a:pt x="6647358" y="3562096"/>
                </a:moveTo>
                <a:lnTo>
                  <a:pt x="6618783" y="3562096"/>
                </a:lnTo>
                <a:lnTo>
                  <a:pt x="6618783" y="3590671"/>
                </a:lnTo>
                <a:lnTo>
                  <a:pt x="6647358" y="3590671"/>
                </a:lnTo>
                <a:lnTo>
                  <a:pt x="6647358" y="3562096"/>
                </a:lnTo>
                <a:close/>
              </a:path>
              <a:path w="10649585" h="3619500">
                <a:moveTo>
                  <a:pt x="6761658" y="3562096"/>
                </a:moveTo>
                <a:lnTo>
                  <a:pt x="6733083" y="3562096"/>
                </a:lnTo>
                <a:lnTo>
                  <a:pt x="6733083" y="3590671"/>
                </a:lnTo>
                <a:lnTo>
                  <a:pt x="6761658" y="3590671"/>
                </a:lnTo>
                <a:lnTo>
                  <a:pt x="6761658" y="3562096"/>
                </a:lnTo>
                <a:close/>
              </a:path>
              <a:path w="10649585" h="3619500">
                <a:moveTo>
                  <a:pt x="6875958" y="3562096"/>
                </a:moveTo>
                <a:lnTo>
                  <a:pt x="6847383" y="3562096"/>
                </a:lnTo>
                <a:lnTo>
                  <a:pt x="6847383" y="3590671"/>
                </a:lnTo>
                <a:lnTo>
                  <a:pt x="6875958" y="3590671"/>
                </a:lnTo>
                <a:lnTo>
                  <a:pt x="6875958" y="3562096"/>
                </a:lnTo>
                <a:close/>
              </a:path>
              <a:path w="10649585" h="3619500">
                <a:moveTo>
                  <a:pt x="6990258" y="3562096"/>
                </a:moveTo>
                <a:lnTo>
                  <a:pt x="6961683" y="3562096"/>
                </a:lnTo>
                <a:lnTo>
                  <a:pt x="6961683" y="3590671"/>
                </a:lnTo>
                <a:lnTo>
                  <a:pt x="6990258" y="3590671"/>
                </a:lnTo>
                <a:lnTo>
                  <a:pt x="6990258" y="3562096"/>
                </a:lnTo>
                <a:close/>
              </a:path>
              <a:path w="10649585" h="3619500">
                <a:moveTo>
                  <a:pt x="7104558" y="3562096"/>
                </a:moveTo>
                <a:lnTo>
                  <a:pt x="7075983" y="3562096"/>
                </a:lnTo>
                <a:lnTo>
                  <a:pt x="7075983" y="3590671"/>
                </a:lnTo>
                <a:lnTo>
                  <a:pt x="7104558" y="3590671"/>
                </a:lnTo>
                <a:lnTo>
                  <a:pt x="7104558" y="3562096"/>
                </a:lnTo>
                <a:close/>
              </a:path>
              <a:path w="10649585" h="3619500">
                <a:moveTo>
                  <a:pt x="7218858" y="3562096"/>
                </a:moveTo>
                <a:lnTo>
                  <a:pt x="7190283" y="3562096"/>
                </a:lnTo>
                <a:lnTo>
                  <a:pt x="7190283" y="3590671"/>
                </a:lnTo>
                <a:lnTo>
                  <a:pt x="7218858" y="3590671"/>
                </a:lnTo>
                <a:lnTo>
                  <a:pt x="7218858" y="3562096"/>
                </a:lnTo>
                <a:close/>
              </a:path>
              <a:path w="10649585" h="3619500">
                <a:moveTo>
                  <a:pt x="7298741" y="38100"/>
                </a:moveTo>
                <a:lnTo>
                  <a:pt x="7286041" y="31750"/>
                </a:lnTo>
                <a:lnTo>
                  <a:pt x="7222541" y="0"/>
                </a:lnTo>
                <a:lnTo>
                  <a:pt x="7243699" y="31750"/>
                </a:lnTo>
                <a:lnTo>
                  <a:pt x="3646259" y="31750"/>
                </a:lnTo>
                <a:lnTo>
                  <a:pt x="3667429" y="0"/>
                </a:lnTo>
                <a:lnTo>
                  <a:pt x="3591229" y="38100"/>
                </a:lnTo>
                <a:lnTo>
                  <a:pt x="3667429" y="76200"/>
                </a:lnTo>
                <a:lnTo>
                  <a:pt x="3646259" y="44450"/>
                </a:lnTo>
                <a:lnTo>
                  <a:pt x="7243699" y="44450"/>
                </a:lnTo>
                <a:lnTo>
                  <a:pt x="7222541" y="76200"/>
                </a:lnTo>
                <a:lnTo>
                  <a:pt x="7286041" y="44450"/>
                </a:lnTo>
                <a:lnTo>
                  <a:pt x="7298741" y="38100"/>
                </a:lnTo>
                <a:close/>
              </a:path>
              <a:path w="10649585" h="3619500">
                <a:moveTo>
                  <a:pt x="7333158" y="3562096"/>
                </a:moveTo>
                <a:lnTo>
                  <a:pt x="7304583" y="3562096"/>
                </a:lnTo>
                <a:lnTo>
                  <a:pt x="7304583" y="3590671"/>
                </a:lnTo>
                <a:lnTo>
                  <a:pt x="7333158" y="3590671"/>
                </a:lnTo>
                <a:lnTo>
                  <a:pt x="7333158" y="3562096"/>
                </a:lnTo>
                <a:close/>
              </a:path>
              <a:path w="10649585" h="3619500">
                <a:moveTo>
                  <a:pt x="7447458" y="3562096"/>
                </a:moveTo>
                <a:lnTo>
                  <a:pt x="7418883" y="3562096"/>
                </a:lnTo>
                <a:lnTo>
                  <a:pt x="7418883" y="3590671"/>
                </a:lnTo>
                <a:lnTo>
                  <a:pt x="7447458" y="3590671"/>
                </a:lnTo>
                <a:lnTo>
                  <a:pt x="7447458" y="3562096"/>
                </a:lnTo>
                <a:close/>
              </a:path>
              <a:path w="10649585" h="3619500">
                <a:moveTo>
                  <a:pt x="7561758" y="3562096"/>
                </a:moveTo>
                <a:lnTo>
                  <a:pt x="7533183" y="3562096"/>
                </a:lnTo>
                <a:lnTo>
                  <a:pt x="7533183" y="3590671"/>
                </a:lnTo>
                <a:lnTo>
                  <a:pt x="7561758" y="3590671"/>
                </a:lnTo>
                <a:lnTo>
                  <a:pt x="7561758" y="3562096"/>
                </a:lnTo>
                <a:close/>
              </a:path>
              <a:path w="10649585" h="3619500">
                <a:moveTo>
                  <a:pt x="7676058" y="3562096"/>
                </a:moveTo>
                <a:lnTo>
                  <a:pt x="7647483" y="3562096"/>
                </a:lnTo>
                <a:lnTo>
                  <a:pt x="7647483" y="3590671"/>
                </a:lnTo>
                <a:lnTo>
                  <a:pt x="7676058" y="3590671"/>
                </a:lnTo>
                <a:lnTo>
                  <a:pt x="7676058" y="3562096"/>
                </a:lnTo>
                <a:close/>
              </a:path>
              <a:path w="10649585" h="3619500">
                <a:moveTo>
                  <a:pt x="7790358" y="3562096"/>
                </a:moveTo>
                <a:lnTo>
                  <a:pt x="7761783" y="3562096"/>
                </a:lnTo>
                <a:lnTo>
                  <a:pt x="7761783" y="3590671"/>
                </a:lnTo>
                <a:lnTo>
                  <a:pt x="7790358" y="3590671"/>
                </a:lnTo>
                <a:lnTo>
                  <a:pt x="7790358" y="3562096"/>
                </a:lnTo>
                <a:close/>
              </a:path>
              <a:path w="10649585" h="3619500">
                <a:moveTo>
                  <a:pt x="7904658" y="3562096"/>
                </a:moveTo>
                <a:lnTo>
                  <a:pt x="7876083" y="3562096"/>
                </a:lnTo>
                <a:lnTo>
                  <a:pt x="7876083" y="3590671"/>
                </a:lnTo>
                <a:lnTo>
                  <a:pt x="7904658" y="3590671"/>
                </a:lnTo>
                <a:lnTo>
                  <a:pt x="7904658" y="3562096"/>
                </a:lnTo>
                <a:close/>
              </a:path>
              <a:path w="10649585" h="3619500">
                <a:moveTo>
                  <a:pt x="8018958" y="3562096"/>
                </a:moveTo>
                <a:lnTo>
                  <a:pt x="7990383" y="3562096"/>
                </a:lnTo>
                <a:lnTo>
                  <a:pt x="7990383" y="3590671"/>
                </a:lnTo>
                <a:lnTo>
                  <a:pt x="8018958" y="3590671"/>
                </a:lnTo>
                <a:lnTo>
                  <a:pt x="8018958" y="3562096"/>
                </a:lnTo>
                <a:close/>
              </a:path>
              <a:path w="10649585" h="3619500">
                <a:moveTo>
                  <a:pt x="8133258" y="3562096"/>
                </a:moveTo>
                <a:lnTo>
                  <a:pt x="8104683" y="3562096"/>
                </a:lnTo>
                <a:lnTo>
                  <a:pt x="8104683" y="3590671"/>
                </a:lnTo>
                <a:lnTo>
                  <a:pt x="8133258" y="3590671"/>
                </a:lnTo>
                <a:lnTo>
                  <a:pt x="8133258" y="3562096"/>
                </a:lnTo>
                <a:close/>
              </a:path>
              <a:path w="10649585" h="3619500">
                <a:moveTo>
                  <a:pt x="8247558" y="3562096"/>
                </a:moveTo>
                <a:lnTo>
                  <a:pt x="8218983" y="3562096"/>
                </a:lnTo>
                <a:lnTo>
                  <a:pt x="8218983" y="3590671"/>
                </a:lnTo>
                <a:lnTo>
                  <a:pt x="8247558" y="3590671"/>
                </a:lnTo>
                <a:lnTo>
                  <a:pt x="8247558" y="3562096"/>
                </a:lnTo>
                <a:close/>
              </a:path>
              <a:path w="10649585" h="3619500">
                <a:moveTo>
                  <a:pt x="8361858" y="3562096"/>
                </a:moveTo>
                <a:lnTo>
                  <a:pt x="8333283" y="3562096"/>
                </a:lnTo>
                <a:lnTo>
                  <a:pt x="8333283" y="3590671"/>
                </a:lnTo>
                <a:lnTo>
                  <a:pt x="8361858" y="3590671"/>
                </a:lnTo>
                <a:lnTo>
                  <a:pt x="8361858" y="3562096"/>
                </a:lnTo>
                <a:close/>
              </a:path>
              <a:path w="10649585" h="3619500">
                <a:moveTo>
                  <a:pt x="8476158" y="3562096"/>
                </a:moveTo>
                <a:lnTo>
                  <a:pt x="8447583" y="3562096"/>
                </a:lnTo>
                <a:lnTo>
                  <a:pt x="8447583" y="3590671"/>
                </a:lnTo>
                <a:lnTo>
                  <a:pt x="8476158" y="3590671"/>
                </a:lnTo>
                <a:lnTo>
                  <a:pt x="8476158" y="3562096"/>
                </a:lnTo>
                <a:close/>
              </a:path>
              <a:path w="10649585" h="3619500">
                <a:moveTo>
                  <a:pt x="8590458" y="3562096"/>
                </a:moveTo>
                <a:lnTo>
                  <a:pt x="8561883" y="3562096"/>
                </a:lnTo>
                <a:lnTo>
                  <a:pt x="8561883" y="3590671"/>
                </a:lnTo>
                <a:lnTo>
                  <a:pt x="8590458" y="3590671"/>
                </a:lnTo>
                <a:lnTo>
                  <a:pt x="8590458" y="3562096"/>
                </a:lnTo>
                <a:close/>
              </a:path>
              <a:path w="10649585" h="3619500">
                <a:moveTo>
                  <a:pt x="8704758" y="3562096"/>
                </a:moveTo>
                <a:lnTo>
                  <a:pt x="8676183" y="3562096"/>
                </a:lnTo>
                <a:lnTo>
                  <a:pt x="8676183" y="3590671"/>
                </a:lnTo>
                <a:lnTo>
                  <a:pt x="8704758" y="3590671"/>
                </a:lnTo>
                <a:lnTo>
                  <a:pt x="8704758" y="3562096"/>
                </a:lnTo>
                <a:close/>
              </a:path>
              <a:path w="10649585" h="3619500">
                <a:moveTo>
                  <a:pt x="8819058" y="3562096"/>
                </a:moveTo>
                <a:lnTo>
                  <a:pt x="8790483" y="3562096"/>
                </a:lnTo>
                <a:lnTo>
                  <a:pt x="8790483" y="3590671"/>
                </a:lnTo>
                <a:lnTo>
                  <a:pt x="8819058" y="3590671"/>
                </a:lnTo>
                <a:lnTo>
                  <a:pt x="8819058" y="3562096"/>
                </a:lnTo>
                <a:close/>
              </a:path>
              <a:path w="10649585" h="3619500">
                <a:moveTo>
                  <a:pt x="8933358" y="3562096"/>
                </a:moveTo>
                <a:lnTo>
                  <a:pt x="8904783" y="3562096"/>
                </a:lnTo>
                <a:lnTo>
                  <a:pt x="8904783" y="3590671"/>
                </a:lnTo>
                <a:lnTo>
                  <a:pt x="8933358" y="3590671"/>
                </a:lnTo>
                <a:lnTo>
                  <a:pt x="8933358" y="3562096"/>
                </a:lnTo>
                <a:close/>
              </a:path>
              <a:path w="10649585" h="3619500">
                <a:moveTo>
                  <a:pt x="9047658" y="3562096"/>
                </a:moveTo>
                <a:lnTo>
                  <a:pt x="9019083" y="3562096"/>
                </a:lnTo>
                <a:lnTo>
                  <a:pt x="9019083" y="3590671"/>
                </a:lnTo>
                <a:lnTo>
                  <a:pt x="9047658" y="3590671"/>
                </a:lnTo>
                <a:lnTo>
                  <a:pt x="9047658" y="3562096"/>
                </a:lnTo>
                <a:close/>
              </a:path>
              <a:path w="10649585" h="3619500">
                <a:moveTo>
                  <a:pt x="9078392" y="742442"/>
                </a:moveTo>
                <a:lnTo>
                  <a:pt x="8993683" y="751459"/>
                </a:lnTo>
                <a:lnTo>
                  <a:pt x="9028608" y="766813"/>
                </a:lnTo>
                <a:lnTo>
                  <a:pt x="7827175" y="1535823"/>
                </a:lnTo>
                <a:lnTo>
                  <a:pt x="7827823" y="1497584"/>
                </a:lnTo>
                <a:lnTo>
                  <a:pt x="7784262" y="1570863"/>
                </a:lnTo>
                <a:lnTo>
                  <a:pt x="7868971" y="1561846"/>
                </a:lnTo>
                <a:lnTo>
                  <a:pt x="7839189" y="1548765"/>
                </a:lnTo>
                <a:lnTo>
                  <a:pt x="7834033" y="1546504"/>
                </a:lnTo>
                <a:lnTo>
                  <a:pt x="9035440" y="777506"/>
                </a:lnTo>
                <a:lnTo>
                  <a:pt x="9034704" y="815594"/>
                </a:lnTo>
                <a:lnTo>
                  <a:pt x="9065184" y="764540"/>
                </a:lnTo>
                <a:lnTo>
                  <a:pt x="9078392" y="742442"/>
                </a:lnTo>
                <a:close/>
              </a:path>
              <a:path w="10649585" h="3619500">
                <a:moveTo>
                  <a:pt x="9161958" y="3562096"/>
                </a:moveTo>
                <a:lnTo>
                  <a:pt x="9133383" y="3562096"/>
                </a:lnTo>
                <a:lnTo>
                  <a:pt x="9133383" y="3590671"/>
                </a:lnTo>
                <a:lnTo>
                  <a:pt x="9161958" y="3590671"/>
                </a:lnTo>
                <a:lnTo>
                  <a:pt x="9161958" y="3562096"/>
                </a:lnTo>
                <a:close/>
              </a:path>
              <a:path w="10649585" h="3619500">
                <a:moveTo>
                  <a:pt x="9276258" y="3562096"/>
                </a:moveTo>
                <a:lnTo>
                  <a:pt x="9247683" y="3562096"/>
                </a:lnTo>
                <a:lnTo>
                  <a:pt x="9247683" y="3590671"/>
                </a:lnTo>
                <a:lnTo>
                  <a:pt x="9276258" y="3590671"/>
                </a:lnTo>
                <a:lnTo>
                  <a:pt x="9276258" y="3562096"/>
                </a:lnTo>
                <a:close/>
              </a:path>
              <a:path w="10649585" h="3619500">
                <a:moveTo>
                  <a:pt x="9390558" y="3562096"/>
                </a:moveTo>
                <a:lnTo>
                  <a:pt x="9361983" y="3562096"/>
                </a:lnTo>
                <a:lnTo>
                  <a:pt x="9361983" y="3590671"/>
                </a:lnTo>
                <a:lnTo>
                  <a:pt x="9390558" y="3590671"/>
                </a:lnTo>
                <a:lnTo>
                  <a:pt x="9390558" y="3562096"/>
                </a:lnTo>
                <a:close/>
              </a:path>
              <a:path w="10649585" h="3619500">
                <a:moveTo>
                  <a:pt x="9504858" y="3562096"/>
                </a:moveTo>
                <a:lnTo>
                  <a:pt x="9476283" y="3562096"/>
                </a:lnTo>
                <a:lnTo>
                  <a:pt x="9476283" y="3590671"/>
                </a:lnTo>
                <a:lnTo>
                  <a:pt x="9504858" y="3590671"/>
                </a:lnTo>
                <a:lnTo>
                  <a:pt x="9504858" y="3562096"/>
                </a:lnTo>
                <a:close/>
              </a:path>
              <a:path w="10649585" h="3619500">
                <a:moveTo>
                  <a:pt x="9619158" y="3562096"/>
                </a:moveTo>
                <a:lnTo>
                  <a:pt x="9590583" y="3562096"/>
                </a:lnTo>
                <a:lnTo>
                  <a:pt x="9590583" y="3590671"/>
                </a:lnTo>
                <a:lnTo>
                  <a:pt x="9619158" y="3590671"/>
                </a:lnTo>
                <a:lnTo>
                  <a:pt x="9619158" y="3562096"/>
                </a:lnTo>
                <a:close/>
              </a:path>
              <a:path w="10649585" h="3619500">
                <a:moveTo>
                  <a:pt x="9733458" y="3562096"/>
                </a:moveTo>
                <a:lnTo>
                  <a:pt x="9704883" y="3562096"/>
                </a:lnTo>
                <a:lnTo>
                  <a:pt x="9704883" y="3590671"/>
                </a:lnTo>
                <a:lnTo>
                  <a:pt x="9733458" y="3590671"/>
                </a:lnTo>
                <a:lnTo>
                  <a:pt x="9733458" y="3562096"/>
                </a:lnTo>
                <a:close/>
              </a:path>
              <a:path w="10649585" h="3619500">
                <a:moveTo>
                  <a:pt x="9847758" y="3562096"/>
                </a:moveTo>
                <a:lnTo>
                  <a:pt x="9819183" y="3562096"/>
                </a:lnTo>
                <a:lnTo>
                  <a:pt x="9819183" y="3590671"/>
                </a:lnTo>
                <a:lnTo>
                  <a:pt x="9847758" y="3590671"/>
                </a:lnTo>
                <a:lnTo>
                  <a:pt x="9847758" y="3562096"/>
                </a:lnTo>
                <a:close/>
              </a:path>
              <a:path w="10649585" h="3619500">
                <a:moveTo>
                  <a:pt x="9962058" y="3562096"/>
                </a:moveTo>
                <a:lnTo>
                  <a:pt x="9933483" y="3562096"/>
                </a:lnTo>
                <a:lnTo>
                  <a:pt x="9933483" y="3590671"/>
                </a:lnTo>
                <a:lnTo>
                  <a:pt x="9962058" y="3590671"/>
                </a:lnTo>
                <a:lnTo>
                  <a:pt x="9962058" y="3562096"/>
                </a:lnTo>
                <a:close/>
              </a:path>
              <a:path w="10649585" h="3619500">
                <a:moveTo>
                  <a:pt x="10076358" y="3562096"/>
                </a:moveTo>
                <a:lnTo>
                  <a:pt x="10047783" y="3562096"/>
                </a:lnTo>
                <a:lnTo>
                  <a:pt x="10047783" y="3590671"/>
                </a:lnTo>
                <a:lnTo>
                  <a:pt x="10076358" y="3590671"/>
                </a:lnTo>
                <a:lnTo>
                  <a:pt x="10076358" y="3562096"/>
                </a:lnTo>
                <a:close/>
              </a:path>
              <a:path w="10649585" h="3619500">
                <a:moveTo>
                  <a:pt x="10190658" y="3562096"/>
                </a:moveTo>
                <a:lnTo>
                  <a:pt x="10162083" y="3562096"/>
                </a:lnTo>
                <a:lnTo>
                  <a:pt x="10162083" y="3590671"/>
                </a:lnTo>
                <a:lnTo>
                  <a:pt x="10190658" y="3590671"/>
                </a:lnTo>
                <a:lnTo>
                  <a:pt x="10190658" y="3562096"/>
                </a:lnTo>
                <a:close/>
              </a:path>
              <a:path w="10649585" h="3619500">
                <a:moveTo>
                  <a:pt x="10304958" y="3562096"/>
                </a:moveTo>
                <a:lnTo>
                  <a:pt x="10276383" y="3562096"/>
                </a:lnTo>
                <a:lnTo>
                  <a:pt x="10276383" y="3590671"/>
                </a:lnTo>
                <a:lnTo>
                  <a:pt x="10304958" y="3590671"/>
                </a:lnTo>
                <a:lnTo>
                  <a:pt x="10304958" y="3562096"/>
                </a:lnTo>
                <a:close/>
              </a:path>
              <a:path w="10649585" h="3619500">
                <a:moveTo>
                  <a:pt x="10419258" y="3562096"/>
                </a:moveTo>
                <a:lnTo>
                  <a:pt x="10390683" y="3562096"/>
                </a:lnTo>
                <a:lnTo>
                  <a:pt x="10390683" y="3590671"/>
                </a:lnTo>
                <a:lnTo>
                  <a:pt x="10419258" y="3590671"/>
                </a:lnTo>
                <a:lnTo>
                  <a:pt x="10419258" y="3562096"/>
                </a:lnTo>
                <a:close/>
              </a:path>
              <a:path w="10649585" h="3619500">
                <a:moveTo>
                  <a:pt x="10533558" y="3562096"/>
                </a:moveTo>
                <a:lnTo>
                  <a:pt x="10504983" y="3562096"/>
                </a:lnTo>
                <a:lnTo>
                  <a:pt x="10504983" y="3590671"/>
                </a:lnTo>
                <a:lnTo>
                  <a:pt x="10533558" y="3590671"/>
                </a:lnTo>
                <a:lnTo>
                  <a:pt x="10533558" y="3562096"/>
                </a:lnTo>
                <a:close/>
              </a:path>
              <a:path w="10649585" h="3619500">
                <a:moveTo>
                  <a:pt x="10649128" y="3576320"/>
                </a:moveTo>
                <a:lnTo>
                  <a:pt x="10563403" y="3533521"/>
                </a:lnTo>
                <a:lnTo>
                  <a:pt x="10563403" y="3619246"/>
                </a:lnTo>
                <a:lnTo>
                  <a:pt x="10649128" y="3576320"/>
                </a:lnTo>
                <a:close/>
              </a:path>
            </a:pathLst>
          </a:custGeom>
          <a:solidFill>
            <a:srgbClr val="1D2973"/>
          </a:solidFill>
        </p:spPr>
        <p:txBody>
          <a:bodyPr wrap="square" lIns="0" tIns="0" rIns="0" bIns="0" rtlCol="0"/>
          <a:lstStyle/>
          <a:p>
            <a:endParaRPr sz="1050">
              <a:latin typeface="Bahnschrift" panose="020B0502040204020203" pitchFamily="34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="" xmlns:a16="http://schemas.microsoft.com/office/drawing/2014/main" id="{8F7DCE14-B3C3-489F-9E8C-A4F6C33766EC}"/>
              </a:ext>
            </a:extLst>
          </p:cNvPr>
          <p:cNvSpPr txBox="1"/>
          <p:nvPr/>
        </p:nvSpPr>
        <p:spPr>
          <a:xfrm>
            <a:off x="7416839" y="5946432"/>
            <a:ext cx="35185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Focus</a:t>
            </a:r>
            <a:r>
              <a:rPr sz="2000" b="1" spc="-75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sz="2000" b="1" spc="-265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on</a:t>
            </a:r>
            <a:r>
              <a:rPr sz="2000" b="1" spc="-50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sz="2000" b="1" spc="-204" dirty="0">
                <a:solidFill>
                  <a:srgbClr val="313131"/>
                </a:solidFill>
                <a:latin typeface="Bahnschrift" panose="020B0502040204020203" pitchFamily="34" charset="0"/>
                <a:cs typeface="Calibri"/>
              </a:rPr>
              <a:t>results/outcomes</a:t>
            </a:r>
            <a:endParaRPr sz="2000">
              <a:latin typeface="Bahnschrift" panose="020B05020402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8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H" dirty="0"/>
              <a:t>Monitoring and Evaluation 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lang="en-PH" dirty="0" smtClean="0"/>
              <a:t>in </a:t>
            </a:r>
            <a:r>
              <a:rPr lang="en-PH" dirty="0"/>
              <a:t>the Results Chain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916832"/>
            <a:ext cx="9650288" cy="4351338"/>
          </a:xfrm>
        </p:spPr>
        <p:txBody>
          <a:bodyPr>
            <a:normAutofit/>
          </a:bodyPr>
          <a:lstStyle/>
          <a:p>
            <a:pPr>
              <a:buClr>
                <a:srgbClr val="20386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PH" sz="3600" dirty="0"/>
              <a:t>Monitoring ensures implementation discipline</a:t>
            </a:r>
            <a:r>
              <a:rPr lang="en-US" sz="3600" dirty="0" smtClean="0">
                <a:latin typeface="Bahnschrift" panose="020B0502040204020203" pitchFamily="34" charset="0"/>
              </a:rPr>
              <a:t>.</a:t>
            </a:r>
            <a:endParaRPr sz="3600" dirty="0">
              <a:latin typeface="Bahnschrift" panose="020B0502040204020203" pitchFamily="34" charset="0"/>
            </a:endParaRPr>
          </a:p>
          <a:p>
            <a:pPr>
              <a:buClr>
                <a:srgbClr val="20386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PH" sz="3600" dirty="0"/>
              <a:t>Evaluation explains outcomes and impacts</a:t>
            </a:r>
            <a:r>
              <a:rPr sz="3600" b="1" dirty="0" smtClean="0">
                <a:solidFill>
                  <a:srgbClr val="203864"/>
                </a:solidFill>
                <a:latin typeface="Bahnschrift" panose="020B0502040204020203" pitchFamily="34" charset="0"/>
              </a:rPr>
              <a:t>.</a:t>
            </a:r>
            <a:endParaRPr sz="3600" dirty="0">
              <a:latin typeface="Bahnschrift" panose="020B0502040204020203" pitchFamily="34" charset="0"/>
            </a:endParaRPr>
          </a:p>
          <a:p>
            <a:pPr lvl="0">
              <a:buClr>
                <a:srgbClr val="20386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PH" sz="3600" dirty="0"/>
              <a:t>Together, they close the governance feedback loop—from inputs to </a:t>
            </a:r>
            <a:r>
              <a:rPr lang="en-PH" sz="3600" dirty="0" smtClean="0"/>
              <a:t>impact</a:t>
            </a:r>
            <a:r>
              <a:rPr lang="en-PH" sz="3600" dirty="0" smtClean="0">
                <a:latin typeface="Bahnschrift" panose="020B0502040204020203" pitchFamily="34" charset="0"/>
              </a:rPr>
              <a:t>.  </a:t>
            </a:r>
            <a:endParaRPr sz="36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9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H" dirty="0">
                <a:latin typeface="Bahnschrift" panose="020B0502040204020203" pitchFamily="34" charset="0"/>
              </a:rPr>
              <a:t>Concluding Remarks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792"/>
            <a:ext cx="9650288" cy="4351338"/>
          </a:xfrm>
        </p:spPr>
        <p:txBody>
          <a:bodyPr>
            <a:normAutofit/>
          </a:bodyPr>
          <a:lstStyle/>
          <a:p>
            <a:pPr marL="114300" indent="0">
              <a:buClr>
                <a:srgbClr val="203864"/>
              </a:buClr>
              <a:buSzPct val="150000"/>
              <a:buNone/>
            </a:pPr>
            <a:endParaRPr lang="en-PH" sz="3200" dirty="0" smtClean="0"/>
          </a:p>
          <a:p>
            <a:pPr marL="114300" indent="0">
              <a:buClr>
                <a:srgbClr val="203864"/>
              </a:buClr>
              <a:buSzPct val="150000"/>
              <a:buNone/>
            </a:pPr>
            <a:r>
              <a:rPr lang="en-PH" sz="3200" dirty="0" smtClean="0"/>
              <a:t>Advancing </a:t>
            </a:r>
            <a:r>
              <a:rPr lang="en-PH" sz="3200" dirty="0"/>
              <a:t>evaluation is not just a technical reform—it is a governance reform</a:t>
            </a:r>
            <a:r>
              <a:rPr lang="en-PH" sz="3200" dirty="0" smtClean="0"/>
              <a:t>.</a:t>
            </a:r>
          </a:p>
          <a:p>
            <a:pPr marL="114300" indent="0">
              <a:buClr>
                <a:srgbClr val="203864"/>
              </a:buClr>
              <a:buSzPct val="150000"/>
              <a:buNone/>
            </a:pPr>
            <a:endParaRPr lang="en-US" sz="32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  <a:p>
            <a:pPr marL="114300" indent="0">
              <a:buClr>
                <a:srgbClr val="203864"/>
              </a:buClr>
              <a:buSzPct val="150000"/>
              <a:buNone/>
            </a:pPr>
            <a:r>
              <a:rPr lang="en-PH" sz="3200" dirty="0"/>
              <a:t>A Whole-of-Society approach transforms evaluation from a compliance exercise into a pillar of accountability, learning, and better governance.</a:t>
            </a:r>
            <a:endParaRPr sz="32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5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A668A7-8079-424E-8C64-B49FFE3DE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="" xmlns:a16="http://schemas.microsoft.com/office/drawing/2014/main" id="{017C93AD-812C-72AD-C4DD-7E021F4082C0}"/>
              </a:ext>
            </a:extLst>
          </p:cNvPr>
          <p:cNvSpPr/>
          <p:nvPr/>
        </p:nvSpPr>
        <p:spPr>
          <a:xfrm>
            <a:off x="-1" y="3284984"/>
            <a:ext cx="12360697" cy="3573016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</p:spPr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6BB7DB4-DC09-FE69-23F4-E1939B10FBAF}"/>
              </a:ext>
            </a:extLst>
          </p:cNvPr>
          <p:cNvSpPr txBox="1">
            <a:spLocks/>
          </p:cNvSpPr>
          <p:nvPr/>
        </p:nvSpPr>
        <p:spPr>
          <a:xfrm>
            <a:off x="838200" y="46384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dirty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6520A3E-3720-1B6E-7A2D-54DD8BB5A97C}"/>
              </a:ext>
            </a:extLst>
          </p:cNvPr>
          <p:cNvSpPr txBox="1">
            <a:spLocks/>
          </p:cNvSpPr>
          <p:nvPr/>
        </p:nvSpPr>
        <p:spPr>
          <a:xfrm>
            <a:off x="838200" y="5301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dirty="0">
                <a:solidFill>
                  <a:schemeClr val="bg1"/>
                </a:solidFill>
                <a:latin typeface="Bahnschrift" panose="020B0502040204020203" pitchFamily="34" charset="0"/>
              </a:rPr>
              <a:t>Very much</a:t>
            </a:r>
          </a:p>
        </p:txBody>
      </p:sp>
    </p:spTree>
    <p:extLst>
      <p:ext uri="{BB962C8B-B14F-4D97-AF65-F5344CB8AC3E}">
        <p14:creationId xmlns:p14="http://schemas.microsoft.com/office/powerpoint/2010/main" val="163143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="" xmlns:a16="http://schemas.microsoft.com/office/drawing/2014/main" id="{893A5031-A72B-9FE9-EB30-1C72504C0854}"/>
              </a:ext>
            </a:extLst>
          </p:cNvPr>
          <p:cNvSpPr/>
          <p:nvPr/>
        </p:nvSpPr>
        <p:spPr>
          <a:xfrm>
            <a:off x="5885556" y="-531440"/>
            <a:ext cx="8064896" cy="8064896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  <a:cs typeface="Arial Bold" panose="020B07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08" y="1538125"/>
            <a:ext cx="4608512" cy="2467471"/>
          </a:xfrm>
        </p:spPr>
        <p:txBody>
          <a:bodyPr>
            <a:normAutofit lnSpcReduction="10000"/>
          </a:bodyPr>
          <a:lstStyle/>
          <a:p>
            <a:pPr>
              <a:buClr>
                <a:srgbClr val="203864"/>
              </a:buClr>
              <a:buSzPct val="90000"/>
              <a:buFont typeface="Wingdings" panose="05000000000000000000" pitchFamily="2" charset="2"/>
              <a:buChar char="§"/>
            </a:pPr>
            <a:r>
              <a:rPr sz="2400" dirty="0">
                <a:latin typeface="Bahnschrift" panose="020B0502040204020203" pitchFamily="34" charset="0"/>
              </a:rPr>
              <a:t>The Philippines recognizes the importance of M&amp;E for good governance and accountability.</a:t>
            </a:r>
          </a:p>
          <a:p>
            <a:pPr>
              <a:buClr>
                <a:srgbClr val="203864"/>
              </a:buClr>
              <a:buSzPct val="90000"/>
              <a:buFont typeface="Wingdings" panose="05000000000000000000" pitchFamily="2" charset="2"/>
              <a:buChar char="§"/>
            </a:pPr>
            <a:r>
              <a:rPr sz="2400" dirty="0">
                <a:latin typeface="Bahnschrift" panose="020B0502040204020203" pitchFamily="34" charset="0"/>
              </a:rPr>
              <a:t>Several reforms introduced, but implementation remains fragmented.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25E728-DCB5-4478-8FF7-1C84F7D15C52}"/>
              </a:ext>
            </a:extLst>
          </p:cNvPr>
          <p:cNvSpPr/>
          <p:nvPr/>
        </p:nvSpPr>
        <p:spPr>
          <a:xfrm>
            <a:off x="7264714" y="1859563"/>
            <a:ext cx="2653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Challenge: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5D3831-D191-4B72-864C-D998FB9B3AE9}"/>
              </a:ext>
            </a:extLst>
          </p:cNvPr>
          <p:cNvSpPr/>
          <p:nvPr/>
        </p:nvSpPr>
        <p:spPr>
          <a:xfrm>
            <a:off x="7248128" y="2549968"/>
            <a:ext cx="5071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</a:rPr>
              <a:t>How to move from isolated efforts to a coordinated national system?</a:t>
            </a:r>
          </a:p>
        </p:txBody>
      </p:sp>
      <p:sp>
        <p:nvSpPr>
          <p:cNvPr id="8" name="Freeform 40">
            <a:extLst>
              <a:ext uri="{FF2B5EF4-FFF2-40B4-BE49-F238E27FC236}">
                <a16:creationId xmlns="" xmlns:a16="http://schemas.microsoft.com/office/drawing/2014/main" id="{30B3E0FC-4A2C-0071-BBD7-B5CDA798C89F}"/>
              </a:ext>
            </a:extLst>
          </p:cNvPr>
          <p:cNvSpPr/>
          <p:nvPr/>
        </p:nvSpPr>
        <p:spPr>
          <a:xfrm rot="-5400000">
            <a:off x="-5186575" y="3488142"/>
            <a:ext cx="10082185" cy="1034909"/>
          </a:xfrm>
          <a:custGeom>
            <a:avLst/>
            <a:gdLst/>
            <a:ahLst/>
            <a:cxnLst/>
            <a:rect l="l" t="t" r="r" b="b"/>
            <a:pathLst>
              <a:path w="21603465" h="10801732">
                <a:moveTo>
                  <a:pt x="0" y="0"/>
                </a:moveTo>
                <a:lnTo>
                  <a:pt x="21603465" y="0"/>
                </a:lnTo>
                <a:lnTo>
                  <a:pt x="21603465" y="10801732"/>
                </a:lnTo>
                <a:lnTo>
                  <a:pt x="0" y="1080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444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+mj-lt"/>
              </a:rPr>
              <a:t>Past and Ongoing Efforts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A5E85E-D61D-4A9B-ACD2-88B4CFAE372C}"/>
              </a:ext>
            </a:extLst>
          </p:cNvPr>
          <p:cNvSpPr/>
          <p:nvPr/>
        </p:nvSpPr>
        <p:spPr>
          <a:xfrm>
            <a:off x="837834" y="1588078"/>
            <a:ext cx="18722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</a:rPr>
              <a:t>NEDA (now </a:t>
            </a:r>
            <a:r>
              <a:rPr lang="en-US" sz="2000" b="1" dirty="0" err="1">
                <a:solidFill>
                  <a:srgbClr val="203864"/>
                </a:solidFill>
              </a:rPr>
              <a:t>DEPDev</a:t>
            </a:r>
            <a:r>
              <a:rPr lang="en-US" sz="2000" b="1" dirty="0">
                <a:solidFill>
                  <a:srgbClr val="203864"/>
                </a:solidFill>
              </a:rPr>
              <a:t>)</a:t>
            </a:r>
          </a:p>
          <a:p>
            <a:r>
              <a:rPr lang="en-US" sz="1200" dirty="0"/>
              <a:t>National Evaluation Policy Framework (NEPF)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73F1FAB-D055-4B40-9120-3073DB71036F}"/>
              </a:ext>
            </a:extLst>
          </p:cNvPr>
          <p:cNvSpPr/>
          <p:nvPr/>
        </p:nvSpPr>
        <p:spPr>
          <a:xfrm>
            <a:off x="2571092" y="1588078"/>
            <a:ext cx="1677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</a:rPr>
              <a:t>DBM </a:t>
            </a:r>
          </a:p>
          <a:p>
            <a:r>
              <a:rPr lang="en-US" sz="1200"/>
              <a:t>RBPMS, PIB, </a:t>
            </a:r>
            <a:r>
              <a:rPr lang="en-US" sz="1200" dirty="0"/>
              <a:t>and OPIF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E78D39-A358-472C-A40F-A4A7A18F3300}"/>
              </a:ext>
            </a:extLst>
          </p:cNvPr>
          <p:cNvSpPr/>
          <p:nvPr/>
        </p:nvSpPr>
        <p:spPr>
          <a:xfrm>
            <a:off x="4344329" y="1588078"/>
            <a:ext cx="1677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</a:rPr>
              <a:t>COA </a:t>
            </a:r>
            <a:r>
              <a:rPr lang="en-US" sz="1200" dirty="0"/>
              <a:t>Performance audits</a:t>
            </a:r>
          </a:p>
          <a:p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9510EE-0452-4ABE-8FEA-168E3F2A8B33}"/>
              </a:ext>
            </a:extLst>
          </p:cNvPr>
          <p:cNvSpPr/>
          <p:nvPr/>
        </p:nvSpPr>
        <p:spPr>
          <a:xfrm>
            <a:off x="6148004" y="1588078"/>
            <a:ext cx="3708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3864"/>
                </a:solidFill>
              </a:rPr>
              <a:t>Development Partners, academia, CSOs:</a:t>
            </a:r>
          </a:p>
          <a:p>
            <a:r>
              <a:rPr lang="en-US" sz="1200" dirty="0"/>
              <a:t>M&amp;E training and evaluations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1D9A8D-FE4F-4CDC-B0B0-9039A4BFE2A3}"/>
              </a:ext>
            </a:extLst>
          </p:cNvPr>
          <p:cNvSpPr/>
          <p:nvPr/>
        </p:nvSpPr>
        <p:spPr>
          <a:xfrm>
            <a:off x="850379" y="2648303"/>
            <a:ext cx="10430198" cy="462022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Foundation exists, but a fully institutionalized system is still lacking.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0B292F4-47B5-4D77-9265-70F4925AD0E4}"/>
              </a:ext>
            </a:extLst>
          </p:cNvPr>
          <p:cNvSpPr/>
          <p:nvPr/>
        </p:nvSpPr>
        <p:spPr>
          <a:xfrm>
            <a:off x="764976" y="4283383"/>
            <a:ext cx="10947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3864"/>
                </a:solidFill>
              </a:rPr>
              <a:t>1987 	  1989	  1992	  1993	  1996	  1999 	 2001 	 2007 	 2011	 2015        2016          2025</a:t>
            </a: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62F9F4-E953-44C5-9727-20100FCA3B8A}"/>
              </a:ext>
            </a:extLst>
          </p:cNvPr>
          <p:cNvSpPr/>
          <p:nvPr/>
        </p:nvSpPr>
        <p:spPr>
          <a:xfrm>
            <a:off x="735640" y="3327522"/>
            <a:ext cx="15988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EO 230 </a:t>
            </a:r>
          </a:p>
          <a:p>
            <a:r>
              <a:rPr lang="en-US" sz="1100" dirty="0"/>
              <a:t>NEDA mandated M&amp;E of PDP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900C5D-FCF5-4DC2-8378-F2D830DD8A3B}"/>
              </a:ext>
            </a:extLst>
          </p:cNvPr>
          <p:cNvSpPr/>
          <p:nvPr/>
        </p:nvSpPr>
        <p:spPr>
          <a:xfrm>
            <a:off x="1631505" y="4946857"/>
            <a:ext cx="1593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EO 376:</a:t>
            </a:r>
            <a:br>
              <a:rPr lang="en-US" sz="1100" dirty="0"/>
            </a:br>
            <a:r>
              <a:rPr lang="en-US" sz="1100" dirty="0"/>
              <a:t>established RPMES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F8828C-C4DD-4ADF-A93E-799D0880BD57}"/>
              </a:ext>
            </a:extLst>
          </p:cNvPr>
          <p:cNvSpPr/>
          <p:nvPr/>
        </p:nvSpPr>
        <p:spPr>
          <a:xfrm>
            <a:off x="2749104" y="3327522"/>
            <a:ext cx="15988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NB Resolution No. 30 ICC Review of ODA Projects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937ECCF-9309-4519-99C1-E688424D272D}"/>
              </a:ext>
            </a:extLst>
          </p:cNvPr>
          <p:cNvSpPr/>
          <p:nvPr/>
        </p:nvSpPr>
        <p:spPr>
          <a:xfrm>
            <a:off x="3598849" y="4946857"/>
            <a:ext cx="1598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EO 93:</a:t>
            </a:r>
            <a:br>
              <a:rPr lang="en-US" sz="1100" dirty="0"/>
            </a:br>
            <a:r>
              <a:rPr lang="en-US" sz="1100" dirty="0"/>
              <a:t>streamlined RPMES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CC4AB6A-1917-4996-BA0B-B4325C8190A4}"/>
              </a:ext>
            </a:extLst>
          </p:cNvPr>
          <p:cNvSpPr/>
          <p:nvPr/>
        </p:nvSpPr>
        <p:spPr>
          <a:xfrm>
            <a:off x="4550195" y="3327522"/>
            <a:ext cx="1598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RA 8182:</a:t>
            </a:r>
            <a:br>
              <a:rPr lang="en-US" sz="1100" dirty="0"/>
            </a:br>
            <a:r>
              <a:rPr lang="en-US" sz="1100" dirty="0"/>
              <a:t>Annual review of ODA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C8DCD77-DCD5-4F41-BDC0-6754220BD65A}"/>
              </a:ext>
            </a:extLst>
          </p:cNvPr>
          <p:cNvSpPr/>
          <p:nvPr/>
        </p:nvSpPr>
        <p:spPr>
          <a:xfrm>
            <a:off x="5510777" y="4946857"/>
            <a:ext cx="1598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NB Resolution No. 3:</a:t>
            </a:r>
          </a:p>
          <a:p>
            <a:r>
              <a:rPr lang="en-US" sz="1100" dirty="0"/>
              <a:t>Reporting of Project Outcomes and Impacts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A627121-C414-42B6-9933-624CCC9F654A}"/>
              </a:ext>
            </a:extLst>
          </p:cNvPr>
          <p:cNvSpPr/>
          <p:nvPr/>
        </p:nvSpPr>
        <p:spPr>
          <a:xfrm>
            <a:off x="6323577" y="3327522"/>
            <a:ext cx="15988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NEDA-DBM Sector Effectiveness and Efficiency Reviews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E9E18A-9F35-4FFE-9693-F8B67973DBDE}"/>
              </a:ext>
            </a:extLst>
          </p:cNvPr>
          <p:cNvSpPr/>
          <p:nvPr/>
        </p:nvSpPr>
        <p:spPr>
          <a:xfrm>
            <a:off x="7272566" y="4946857"/>
            <a:ext cx="16060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DBM adopted OPIF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293EB7-49A3-4D02-A3A6-26A9C70CE372}"/>
              </a:ext>
            </a:extLst>
          </p:cNvPr>
          <p:cNvSpPr/>
          <p:nvPr/>
        </p:nvSpPr>
        <p:spPr>
          <a:xfrm>
            <a:off x="8133904" y="3327522"/>
            <a:ext cx="1598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AO 25 on RBPMS;</a:t>
            </a:r>
            <a:br>
              <a:rPr lang="en-US" sz="1100" dirty="0"/>
            </a:br>
            <a:r>
              <a:rPr lang="en-US" sz="1100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PDP Results Matrix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5A20B2E-A02E-4AB6-A394-3B865785484A}"/>
              </a:ext>
            </a:extLst>
          </p:cNvPr>
          <p:cNvSpPr/>
          <p:nvPr/>
        </p:nvSpPr>
        <p:spPr>
          <a:xfrm>
            <a:off x="8955475" y="4908384"/>
            <a:ext cx="15988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NEDA-DBM JMC 2015-01</a:t>
            </a:r>
            <a:br>
              <a:rPr lang="en-US" sz="1100" dirty="0"/>
            </a:br>
            <a:r>
              <a:rPr lang="en-US" sz="1100" dirty="0"/>
              <a:t>National Evaluation Policy Framework (NEPF)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2DFF3E2-8C19-4DA0-B42F-0746A38309F3}"/>
              </a:ext>
            </a:extLst>
          </p:cNvPr>
          <p:cNvSpPr/>
          <p:nvPr/>
        </p:nvSpPr>
        <p:spPr>
          <a:xfrm>
            <a:off x="9798972" y="3327522"/>
            <a:ext cx="15988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DBM adopted PREXC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1EB18A1-5094-4D68-94B6-A64C06179AAA}"/>
              </a:ext>
            </a:extLst>
          </p:cNvPr>
          <p:cNvCxnSpPr>
            <a:cxnSpLocks/>
          </p:cNvCxnSpPr>
          <p:nvPr/>
        </p:nvCxnSpPr>
        <p:spPr>
          <a:xfrm flipV="1">
            <a:off x="1055440" y="3927686"/>
            <a:ext cx="0" cy="40406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F502A70-1138-4E5C-9B51-2A3DEE25F29D}"/>
              </a:ext>
            </a:extLst>
          </p:cNvPr>
          <p:cNvCxnSpPr>
            <a:cxnSpLocks/>
          </p:cNvCxnSpPr>
          <p:nvPr/>
        </p:nvCxnSpPr>
        <p:spPr>
          <a:xfrm flipV="1">
            <a:off x="2077790" y="4585738"/>
            <a:ext cx="0" cy="361119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C55AEF77-F568-46F5-83E5-0C9FF49EC7CA}"/>
              </a:ext>
            </a:extLst>
          </p:cNvPr>
          <p:cNvCxnSpPr>
            <a:cxnSpLocks/>
          </p:cNvCxnSpPr>
          <p:nvPr/>
        </p:nvCxnSpPr>
        <p:spPr>
          <a:xfrm flipV="1">
            <a:off x="3004890" y="3927686"/>
            <a:ext cx="0" cy="40406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DCEA30F-79AD-449E-BFCE-C4A9C1E5FE0A}"/>
              </a:ext>
            </a:extLst>
          </p:cNvPr>
          <p:cNvCxnSpPr>
            <a:cxnSpLocks/>
          </p:cNvCxnSpPr>
          <p:nvPr/>
        </p:nvCxnSpPr>
        <p:spPr>
          <a:xfrm flipV="1">
            <a:off x="3863752" y="4585738"/>
            <a:ext cx="0" cy="361119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2864D9A0-7AD2-4DD0-BF37-61E220CE15E3}"/>
              </a:ext>
            </a:extLst>
          </p:cNvPr>
          <p:cNvCxnSpPr>
            <a:cxnSpLocks/>
          </p:cNvCxnSpPr>
          <p:nvPr/>
        </p:nvCxnSpPr>
        <p:spPr>
          <a:xfrm flipV="1">
            <a:off x="4814640" y="3927686"/>
            <a:ext cx="0" cy="40406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2FC333A-43F3-452C-A0D4-947A2B0B984B}"/>
              </a:ext>
            </a:extLst>
          </p:cNvPr>
          <p:cNvCxnSpPr>
            <a:cxnSpLocks/>
          </p:cNvCxnSpPr>
          <p:nvPr/>
        </p:nvCxnSpPr>
        <p:spPr>
          <a:xfrm flipV="1">
            <a:off x="5735960" y="4585738"/>
            <a:ext cx="0" cy="361119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BAC19EC-CC4E-42D2-B23B-6BFD74A2AD0A}"/>
              </a:ext>
            </a:extLst>
          </p:cNvPr>
          <p:cNvCxnSpPr>
            <a:cxnSpLocks/>
          </p:cNvCxnSpPr>
          <p:nvPr/>
        </p:nvCxnSpPr>
        <p:spPr>
          <a:xfrm flipV="1">
            <a:off x="8397194" y="3927686"/>
            <a:ext cx="0" cy="40406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575A2A8-F947-47F4-97CC-8DD4F3D458C4}"/>
              </a:ext>
            </a:extLst>
          </p:cNvPr>
          <p:cNvCxnSpPr>
            <a:cxnSpLocks/>
          </p:cNvCxnSpPr>
          <p:nvPr/>
        </p:nvCxnSpPr>
        <p:spPr>
          <a:xfrm flipV="1">
            <a:off x="9318514" y="4585738"/>
            <a:ext cx="0" cy="361119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35B7857-81EE-4F4C-93F0-223659E50FD0}"/>
              </a:ext>
            </a:extLst>
          </p:cNvPr>
          <p:cNvCxnSpPr>
            <a:cxnSpLocks/>
          </p:cNvCxnSpPr>
          <p:nvPr/>
        </p:nvCxnSpPr>
        <p:spPr>
          <a:xfrm flipV="1">
            <a:off x="10128448" y="3927686"/>
            <a:ext cx="0" cy="404065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D3D2F14-B0DB-4200-9F37-27AB69812F3F}"/>
              </a:ext>
            </a:extLst>
          </p:cNvPr>
          <p:cNvCxnSpPr>
            <a:cxnSpLocks/>
          </p:cNvCxnSpPr>
          <p:nvPr/>
        </p:nvCxnSpPr>
        <p:spPr>
          <a:xfrm flipV="1">
            <a:off x="1331634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8BB9314-BBEC-48F8-8661-9916577008A3}"/>
              </a:ext>
            </a:extLst>
          </p:cNvPr>
          <p:cNvCxnSpPr>
            <a:cxnSpLocks/>
          </p:cNvCxnSpPr>
          <p:nvPr/>
        </p:nvCxnSpPr>
        <p:spPr>
          <a:xfrm flipV="1">
            <a:off x="2310688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836FC20-2C74-4696-A403-8DB53F715C13}"/>
              </a:ext>
            </a:extLst>
          </p:cNvPr>
          <p:cNvCxnSpPr>
            <a:cxnSpLocks/>
          </p:cNvCxnSpPr>
          <p:nvPr/>
        </p:nvCxnSpPr>
        <p:spPr>
          <a:xfrm flipV="1">
            <a:off x="3225089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5EB82C9B-D478-4DA5-9120-D2CEDB5CF9E9}"/>
              </a:ext>
            </a:extLst>
          </p:cNvPr>
          <p:cNvCxnSpPr>
            <a:cxnSpLocks/>
          </p:cNvCxnSpPr>
          <p:nvPr/>
        </p:nvCxnSpPr>
        <p:spPr>
          <a:xfrm flipV="1">
            <a:off x="4139490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B18F8881-BA34-4A3A-AB93-9D0324B80182}"/>
              </a:ext>
            </a:extLst>
          </p:cNvPr>
          <p:cNvCxnSpPr>
            <a:cxnSpLocks/>
          </p:cNvCxnSpPr>
          <p:nvPr/>
        </p:nvCxnSpPr>
        <p:spPr>
          <a:xfrm flipV="1">
            <a:off x="5057064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6450BDF4-8890-429C-B2C0-4459643AEE46}"/>
              </a:ext>
            </a:extLst>
          </p:cNvPr>
          <p:cNvCxnSpPr>
            <a:cxnSpLocks/>
          </p:cNvCxnSpPr>
          <p:nvPr/>
        </p:nvCxnSpPr>
        <p:spPr>
          <a:xfrm flipV="1">
            <a:off x="5971465" y="4434561"/>
            <a:ext cx="365380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257F1B78-D0B5-4A4B-B3B3-82D6F33B14F8}"/>
              </a:ext>
            </a:extLst>
          </p:cNvPr>
          <p:cNvCxnSpPr>
            <a:cxnSpLocks/>
          </p:cNvCxnSpPr>
          <p:nvPr/>
        </p:nvCxnSpPr>
        <p:spPr>
          <a:xfrm flipV="1">
            <a:off x="6841414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528E091-5B9A-422B-A7FF-64B93B43FD9A}"/>
              </a:ext>
            </a:extLst>
          </p:cNvPr>
          <p:cNvCxnSpPr>
            <a:cxnSpLocks/>
          </p:cNvCxnSpPr>
          <p:nvPr/>
        </p:nvCxnSpPr>
        <p:spPr>
          <a:xfrm flipV="1">
            <a:off x="7755815" y="4434561"/>
            <a:ext cx="365380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6B8BE2AE-021C-4AF0-A20E-3C2BD125A81E}"/>
              </a:ext>
            </a:extLst>
          </p:cNvPr>
          <p:cNvCxnSpPr>
            <a:cxnSpLocks/>
          </p:cNvCxnSpPr>
          <p:nvPr/>
        </p:nvCxnSpPr>
        <p:spPr>
          <a:xfrm flipV="1">
            <a:off x="8657514" y="4434560"/>
            <a:ext cx="442304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34340B60-64C3-41F7-B4D3-35A105D60536}"/>
              </a:ext>
            </a:extLst>
          </p:cNvPr>
          <p:cNvCxnSpPr>
            <a:cxnSpLocks/>
          </p:cNvCxnSpPr>
          <p:nvPr/>
        </p:nvCxnSpPr>
        <p:spPr>
          <a:xfrm flipV="1">
            <a:off x="9571915" y="4434563"/>
            <a:ext cx="284501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6B0DA933-E232-4A6C-8539-4DF80320C0BD}"/>
              </a:ext>
            </a:extLst>
          </p:cNvPr>
          <p:cNvCxnSpPr>
            <a:cxnSpLocks/>
          </p:cNvCxnSpPr>
          <p:nvPr/>
        </p:nvCxnSpPr>
        <p:spPr>
          <a:xfrm flipV="1">
            <a:off x="10380617" y="4434563"/>
            <a:ext cx="325240" cy="1"/>
          </a:xfrm>
          <a:prstGeom prst="line">
            <a:avLst/>
          </a:prstGeom>
          <a:ln w="6350">
            <a:solidFill>
              <a:srgbClr val="2038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BE08B75-1BFA-4044-8BB2-0B7E0C162E33}"/>
              </a:ext>
            </a:extLst>
          </p:cNvPr>
          <p:cNvSpPr/>
          <p:nvPr/>
        </p:nvSpPr>
        <p:spPr>
          <a:xfrm>
            <a:off x="10380618" y="4946857"/>
            <a:ext cx="1772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NEDA-DBM JMC 25-01</a:t>
            </a:r>
            <a:br>
              <a:rPr lang="en-US" sz="1100" dirty="0"/>
            </a:br>
            <a:r>
              <a:rPr lang="en-US" sz="1100" dirty="0"/>
              <a:t>Revised NEPF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E86220A3-25AF-44C6-9A43-9FC25DC0DB65}"/>
              </a:ext>
            </a:extLst>
          </p:cNvPr>
          <p:cNvCxnSpPr>
            <a:cxnSpLocks/>
          </p:cNvCxnSpPr>
          <p:nvPr/>
        </p:nvCxnSpPr>
        <p:spPr>
          <a:xfrm flipV="1">
            <a:off x="10890139" y="4585738"/>
            <a:ext cx="0" cy="361119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7D531E0C-83F8-39B3-88A2-794E072808CC}"/>
              </a:ext>
            </a:extLst>
          </p:cNvPr>
          <p:cNvSpPr/>
          <p:nvPr/>
        </p:nvSpPr>
        <p:spPr>
          <a:xfrm flipV="1">
            <a:off x="-1388912" y="6093295"/>
            <a:ext cx="6203552" cy="1852913"/>
          </a:xfrm>
          <a:custGeom>
            <a:avLst/>
            <a:gdLst/>
            <a:ahLst/>
            <a:cxnLst/>
            <a:rect l="l" t="t" r="r" b="b"/>
            <a:pathLst>
              <a:path w="14043216" h="8390822">
                <a:moveTo>
                  <a:pt x="0" y="8390821"/>
                </a:moveTo>
                <a:lnTo>
                  <a:pt x="14043216" y="8390821"/>
                </a:lnTo>
                <a:lnTo>
                  <a:pt x="14043216" y="0"/>
                </a:lnTo>
                <a:lnTo>
                  <a:pt x="0" y="0"/>
                </a:lnTo>
                <a:lnTo>
                  <a:pt x="0" y="83908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7194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CE0459-0D17-5FD0-10C6-4B7A66988EDF}"/>
              </a:ext>
            </a:extLst>
          </p:cNvPr>
          <p:cNvGrpSpPr/>
          <p:nvPr/>
        </p:nvGrpSpPr>
        <p:grpSpPr>
          <a:xfrm rot="20817768">
            <a:off x="5612252" y="1342613"/>
            <a:ext cx="12282253" cy="9488387"/>
            <a:chOff x="6746634" y="10425524"/>
            <a:chExt cx="19181979" cy="13436495"/>
          </a:xfrm>
        </p:grpSpPr>
        <p:sp>
          <p:nvSpPr>
            <p:cNvPr id="6" name="Freeform 3">
              <a:extLst>
                <a:ext uri="{FF2B5EF4-FFF2-40B4-BE49-F238E27FC236}">
                  <a16:creationId xmlns="" xmlns:a16="http://schemas.microsoft.com/office/drawing/2014/main" id="{DCB63115-A9AA-B427-4374-AEFE4DFDD286}"/>
                </a:ext>
              </a:extLst>
            </p:cNvPr>
            <p:cNvSpPr/>
            <p:nvPr/>
          </p:nvSpPr>
          <p:spPr>
            <a:xfrm rot="8876059">
              <a:off x="6746634" y="13824389"/>
              <a:ext cx="10807721" cy="686782"/>
            </a:xfrm>
            <a:custGeom>
              <a:avLst/>
              <a:gdLst/>
              <a:ahLst/>
              <a:cxnLst/>
              <a:rect l="l" t="t" r="r" b="b"/>
              <a:pathLst>
                <a:path w="6792440" h="1044338">
                  <a:moveTo>
                    <a:pt x="0" y="0"/>
                  </a:moveTo>
                  <a:lnTo>
                    <a:pt x="6792440" y="0"/>
                  </a:lnTo>
                  <a:lnTo>
                    <a:pt x="6792440" y="1044338"/>
                  </a:lnTo>
                  <a:lnTo>
                    <a:pt x="0" y="104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</a:blip>
              <a:stretch>
                <a:fillRect/>
              </a:stretch>
            </a:blipFill>
          </p:spPr>
        </p:sp>
        <p:sp>
          <p:nvSpPr>
            <p:cNvPr id="7" name="Freeform 4">
              <a:extLst>
                <a:ext uri="{FF2B5EF4-FFF2-40B4-BE49-F238E27FC236}">
                  <a16:creationId xmlns="" xmlns:a16="http://schemas.microsoft.com/office/drawing/2014/main" id="{CCE614B5-E705-933F-A144-1C6740DBDFC3}"/>
                </a:ext>
              </a:extLst>
            </p:cNvPr>
            <p:cNvSpPr/>
            <p:nvPr/>
          </p:nvSpPr>
          <p:spPr>
            <a:xfrm rot="3468572">
              <a:off x="9950130" y="13403808"/>
              <a:ext cx="10458211" cy="10458211"/>
            </a:xfrm>
            <a:custGeom>
              <a:avLst/>
              <a:gdLst/>
              <a:ahLst/>
              <a:cxnLst/>
              <a:rect l="l" t="t" r="r" b="b"/>
              <a:pathLst>
                <a:path w="15903029" h="15903029">
                  <a:moveTo>
                    <a:pt x="0" y="0"/>
                  </a:moveTo>
                  <a:lnTo>
                    <a:pt x="15903030" y="0"/>
                  </a:lnTo>
                  <a:lnTo>
                    <a:pt x="15903030" y="15903030"/>
                  </a:lnTo>
                  <a:lnTo>
                    <a:pt x="0" y="15903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0F33458E-4684-9A4B-7B43-2933F24ADE72}"/>
                </a:ext>
              </a:extLst>
            </p:cNvPr>
            <p:cNvSpPr/>
            <p:nvPr/>
          </p:nvSpPr>
          <p:spPr>
            <a:xfrm rot="1821899">
              <a:off x="15470402" y="10425524"/>
              <a:ext cx="10458211" cy="10458211"/>
            </a:xfrm>
            <a:custGeom>
              <a:avLst/>
              <a:gdLst/>
              <a:ahLst/>
              <a:cxnLst/>
              <a:rect l="l" t="t" r="r" b="b"/>
              <a:pathLst>
                <a:path w="15903029" h="15903029">
                  <a:moveTo>
                    <a:pt x="0" y="0"/>
                  </a:moveTo>
                  <a:lnTo>
                    <a:pt x="15903029" y="0"/>
                  </a:lnTo>
                  <a:lnTo>
                    <a:pt x="15903029" y="15903030"/>
                  </a:lnTo>
                  <a:lnTo>
                    <a:pt x="0" y="15903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6E2E0225-1832-4A94-A84C-D493A9119E30}"/>
              </a:ext>
            </a:extLst>
          </p:cNvPr>
          <p:cNvSpPr/>
          <p:nvPr/>
        </p:nvSpPr>
        <p:spPr>
          <a:xfrm>
            <a:off x="9624392" y="1897485"/>
            <a:ext cx="2952328" cy="1558340"/>
          </a:xfrm>
          <a:prstGeom prst="parallelogram">
            <a:avLst>
              <a:gd name="adj" fmla="val 13102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11" r="3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620688"/>
            <a:ext cx="3744416" cy="1325563"/>
          </a:xfrm>
        </p:spPr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dirty="0">
                <a:latin typeface="Bahnschrift" panose="020B0502040204020203" pitchFamily="34" charset="0"/>
              </a:rPr>
              <a:t>Persistent</a:t>
            </a:r>
            <a:r>
              <a:rPr lang="en-US" dirty="0">
                <a:latin typeface="Bahnschrift" panose="020B0502040204020203" pitchFamily="34" charset="0"/>
              </a:rPr>
              <a:t/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3160315"/>
            <a:ext cx="4451911" cy="2522174"/>
          </a:xfrm>
        </p:spPr>
        <p:txBody>
          <a:bodyPr>
            <a:normAutofit/>
          </a:bodyPr>
          <a:lstStyle/>
          <a:p>
            <a:pPr marL="3429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sz="1800" dirty="0">
                <a:latin typeface="Bahnschrift" panose="020B0502040204020203" pitchFamily="34" charset="0"/>
              </a:rPr>
              <a:t>Flood control projects that fail</a:t>
            </a:r>
          </a:p>
          <a:p>
            <a:pPr marL="3429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sz="1800" dirty="0">
                <a:latin typeface="Bahnschrift" panose="020B0502040204020203" pitchFamily="34" charset="0"/>
              </a:rPr>
              <a:t>Poorly located farm-to-market roads</a:t>
            </a:r>
          </a:p>
          <a:p>
            <a:pPr marL="3429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sz="1800" dirty="0">
                <a:latin typeface="Bahnschrift" panose="020B0502040204020203" pitchFamily="34" charset="0"/>
              </a:rPr>
              <a:t>Incomplete health facilities</a:t>
            </a:r>
          </a:p>
          <a:p>
            <a:pPr marL="3429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sz="1800" dirty="0">
                <a:latin typeface="Bahnschrift" panose="020B0502040204020203" pitchFamily="34" charset="0"/>
              </a:rPr>
              <a:t>Low learning outcomes in education</a:t>
            </a:r>
          </a:p>
          <a:p>
            <a:pPr marL="3429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sz="1800" dirty="0">
                <a:latin typeface="Bahnschrift" panose="020B0502040204020203" pitchFamily="34" charset="0"/>
              </a:rPr>
              <a:t>Weak accountability and performance tracking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="" xmlns:a16="http://schemas.microsoft.com/office/drawing/2014/main" id="{22E3D663-0A5D-45F1-905F-8E05CA9BF501}"/>
              </a:ext>
            </a:extLst>
          </p:cNvPr>
          <p:cNvSpPr/>
          <p:nvPr/>
        </p:nvSpPr>
        <p:spPr>
          <a:xfrm>
            <a:off x="6744072" y="2329533"/>
            <a:ext cx="3006995" cy="1681676"/>
          </a:xfrm>
          <a:prstGeom prst="parallelogram">
            <a:avLst>
              <a:gd name="adj" fmla="val 14712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41" t="-21530" r="-32197" b="-97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="" xmlns:a16="http://schemas.microsoft.com/office/drawing/2014/main" id="{97016362-4FB1-40C4-843A-307CDBF84D4F}"/>
              </a:ext>
            </a:extLst>
          </p:cNvPr>
          <p:cNvSpPr/>
          <p:nvPr/>
        </p:nvSpPr>
        <p:spPr>
          <a:xfrm>
            <a:off x="7032104" y="771193"/>
            <a:ext cx="2921374" cy="1558340"/>
          </a:xfrm>
          <a:prstGeom prst="parallelogram">
            <a:avLst>
              <a:gd name="adj" fmla="val 14712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 t="-9527" r="-9528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D11942A-33E4-49F4-B8FB-2FAC6405D9C9}"/>
              </a:ext>
            </a:extLst>
          </p:cNvPr>
          <p:cNvSpPr/>
          <p:nvPr/>
        </p:nvSpPr>
        <p:spPr>
          <a:xfrm>
            <a:off x="438622" y="1659669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Bahnschrift" panose="020B0502040204020203" pitchFamily="34" charset="0"/>
              </a:rPr>
              <a:t>Despite reforms, M&amp;E remains weak.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565E08-E97A-42DD-8963-D029612E077A}"/>
              </a:ext>
            </a:extLst>
          </p:cNvPr>
          <p:cNvSpPr/>
          <p:nvPr/>
        </p:nvSpPr>
        <p:spPr>
          <a:xfrm>
            <a:off x="-516151" y="2420888"/>
            <a:ext cx="4451911" cy="68787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000" b="1" dirty="0">
                <a:latin typeface="Bahnschrift" panose="020B0502040204020203" pitchFamily="34" charset="0"/>
              </a:rPr>
              <a:t>	 Evidence of inefficiencies: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="" xmlns:a16="http://schemas.microsoft.com/office/drawing/2014/main" id="{0031DC16-897F-4B64-A0B1-C26D9D44D78C}"/>
              </a:ext>
            </a:extLst>
          </p:cNvPr>
          <p:cNvSpPr/>
          <p:nvPr/>
        </p:nvSpPr>
        <p:spPr>
          <a:xfrm>
            <a:off x="6168008" y="4040628"/>
            <a:ext cx="3295744" cy="1558340"/>
          </a:xfrm>
          <a:prstGeom prst="parallelogram">
            <a:avLst>
              <a:gd name="adj" fmla="val 20080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917" t="-1599" r="635" b="-26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="" xmlns:a16="http://schemas.microsoft.com/office/drawing/2014/main" id="{DA290D50-F625-4F07-8C04-3FC3963BDACF}"/>
              </a:ext>
            </a:extLst>
          </p:cNvPr>
          <p:cNvSpPr/>
          <p:nvPr/>
        </p:nvSpPr>
        <p:spPr>
          <a:xfrm>
            <a:off x="9386627" y="3429000"/>
            <a:ext cx="2819015" cy="1558340"/>
          </a:xfrm>
          <a:prstGeom prst="parallelogram">
            <a:avLst>
              <a:gd name="adj" fmla="val 14712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697" t="1230" r="2455" b="-152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2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Why Is M&amp;E Still Weak?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988840"/>
            <a:ext cx="4393704" cy="2304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Gatekeeper Mentality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dirty="0">
                <a:latin typeface="Bahnschrift" panose="020B0502040204020203" pitchFamily="34" charset="0"/>
              </a:rPr>
              <a:t>M&amp;E seen as compliance by oversight agencies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dirty="0">
                <a:latin typeface="Bahnschrift" panose="020B0502040204020203" pitchFamily="34" charset="0"/>
              </a:rPr>
              <a:t>Limited data sharing and use for learning</a:t>
            </a:r>
          </a:p>
          <a:p>
            <a:pPr marL="0" indent="0">
              <a:buNone/>
            </a:pP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88314B0-6FDB-4B88-B088-1061BF81ADCA}"/>
              </a:ext>
            </a:extLst>
          </p:cNvPr>
          <p:cNvSpPr txBox="1">
            <a:spLocks/>
          </p:cNvSpPr>
          <p:nvPr/>
        </p:nvSpPr>
        <p:spPr>
          <a:xfrm>
            <a:off x="6287655" y="1988840"/>
            <a:ext cx="4393704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Fragmentation: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dirty="0">
                <a:latin typeface="Bahnschrift" panose="020B0502040204020203" pitchFamily="34" charset="0"/>
              </a:rPr>
              <a:t>Multiple unlinked systems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dirty="0">
                <a:latin typeface="Bahnschrift" panose="020B0502040204020203" pitchFamily="34" charset="0"/>
              </a:rPr>
              <a:t>Minimal coordination and no integrated national system.</a:t>
            </a:r>
          </a:p>
        </p:txBody>
      </p:sp>
      <p:sp>
        <p:nvSpPr>
          <p:cNvPr id="5" name="Freeform 40">
            <a:extLst>
              <a:ext uri="{FF2B5EF4-FFF2-40B4-BE49-F238E27FC236}">
                <a16:creationId xmlns="" xmlns:a16="http://schemas.microsoft.com/office/drawing/2014/main" id="{79E68B47-1C3B-F0FB-1C17-AE9F5FE5B03D}"/>
              </a:ext>
            </a:extLst>
          </p:cNvPr>
          <p:cNvSpPr/>
          <p:nvPr/>
        </p:nvSpPr>
        <p:spPr>
          <a:xfrm rot="-5400000">
            <a:off x="-5186575" y="3488142"/>
            <a:ext cx="10082185" cy="1034909"/>
          </a:xfrm>
          <a:custGeom>
            <a:avLst/>
            <a:gdLst/>
            <a:ahLst/>
            <a:cxnLst/>
            <a:rect l="l" t="t" r="r" b="b"/>
            <a:pathLst>
              <a:path w="21603465" h="10801732">
                <a:moveTo>
                  <a:pt x="0" y="0"/>
                </a:moveTo>
                <a:lnTo>
                  <a:pt x="21603465" y="0"/>
                </a:lnTo>
                <a:lnTo>
                  <a:pt x="21603465" y="10801732"/>
                </a:lnTo>
                <a:lnTo>
                  <a:pt x="0" y="10801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E6CC7C4C-09FE-3D80-E2F2-4A92785A20B7}"/>
              </a:ext>
            </a:extLst>
          </p:cNvPr>
          <p:cNvSpPr/>
          <p:nvPr/>
        </p:nvSpPr>
        <p:spPr>
          <a:xfrm flipV="1">
            <a:off x="7464152" y="5589240"/>
            <a:ext cx="7272808" cy="4248472"/>
          </a:xfrm>
          <a:custGeom>
            <a:avLst/>
            <a:gdLst/>
            <a:ahLst/>
            <a:cxnLst/>
            <a:rect l="l" t="t" r="r" b="b"/>
            <a:pathLst>
              <a:path w="14043216" h="8390822">
                <a:moveTo>
                  <a:pt x="0" y="8390821"/>
                </a:moveTo>
                <a:lnTo>
                  <a:pt x="14043216" y="8390821"/>
                </a:lnTo>
                <a:lnTo>
                  <a:pt x="14043216" y="0"/>
                </a:lnTo>
                <a:lnTo>
                  <a:pt x="0" y="0"/>
                </a:lnTo>
                <a:lnTo>
                  <a:pt x="0" y="839082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570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National Evaluation Policy Framework (</a:t>
            </a:r>
            <a:r>
              <a:rPr lang="en-US"/>
              <a:t>NEPF</a:t>
            </a:r>
            <a:r>
              <a:rPr lang="en-US" smtClean="0"/>
              <a:t>)</a:t>
            </a:r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PH" dirty="0" smtClean="0"/>
              <a:t>Strengths </a:t>
            </a:r>
            <a:r>
              <a:rPr lang="en-PH" dirty="0"/>
              <a:t>(Design &amp; Intent</a:t>
            </a:r>
            <a:r>
              <a:rPr lang="en-PH" dirty="0" smtClean="0"/>
              <a:t>)</a:t>
            </a:r>
          </a:p>
          <a:p>
            <a:r>
              <a:rPr lang="en-US" b="1" dirty="0"/>
              <a:t>Clear policy mandate</a:t>
            </a:r>
            <a:r>
              <a:rPr lang="en-US" dirty="0"/>
              <a:t> positioning evaluation as a core government function linked to planning and budgeting</a:t>
            </a:r>
          </a:p>
          <a:p>
            <a:r>
              <a:rPr lang="en-US" b="1" dirty="0"/>
              <a:t>Coherent institutional architecture</a:t>
            </a:r>
            <a:r>
              <a:rPr lang="en-US" dirty="0"/>
              <a:t> with defined roles for NEDA, DBM, and implementing agencies</a:t>
            </a:r>
          </a:p>
          <a:p>
            <a:r>
              <a:rPr lang="en-US" b="1" dirty="0"/>
              <a:t>Strong emphasis on evaluation quality and use</a:t>
            </a:r>
            <a:r>
              <a:rPr lang="en-US" dirty="0"/>
              <a:t> to inform policy and budget </a:t>
            </a:r>
            <a:r>
              <a:rPr lang="en-US" dirty="0" smtClean="0"/>
              <a:t>decisions</a:t>
            </a:r>
          </a:p>
          <a:p>
            <a:pPr marL="114300" indent="0">
              <a:buNone/>
            </a:pPr>
            <a:endParaRPr lang="en-P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PH" sz="2600" dirty="0"/>
              <a:t>Weaknesses (Execution Risks</a:t>
            </a:r>
            <a:r>
              <a:rPr lang="en-PH" sz="2600" dirty="0" smtClean="0"/>
              <a:t>)</a:t>
            </a:r>
          </a:p>
          <a:p>
            <a:r>
              <a:rPr lang="en-US" sz="2600" b="1" dirty="0"/>
              <a:t>Limited integration with monitoring systems</a:t>
            </a:r>
            <a:r>
              <a:rPr lang="en-US" sz="2600" dirty="0"/>
              <a:t>, weakening feedback and learning loops</a:t>
            </a:r>
          </a:p>
          <a:p>
            <a:r>
              <a:rPr lang="en-US" sz="2600" b="1" dirty="0"/>
              <a:t>Weak demand and incentives for use</a:t>
            </a:r>
            <a:r>
              <a:rPr lang="en-US" sz="2600" dirty="0"/>
              <a:t>, especially beyond the executive branch</a:t>
            </a:r>
          </a:p>
          <a:p>
            <a:r>
              <a:rPr lang="en-US" sz="2600" b="1" dirty="0"/>
              <a:t>Institutional fragility</a:t>
            </a:r>
            <a:r>
              <a:rPr lang="en-US" sz="2600" dirty="0"/>
              <a:t>, as a non-legislated framework dependent on leadership and capacity</a:t>
            </a:r>
          </a:p>
          <a:p>
            <a:pPr marL="11430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8415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E3CF6D08-5CE6-FCA9-1D4F-CE308D47D645}"/>
              </a:ext>
            </a:extLst>
          </p:cNvPr>
          <p:cNvSpPr/>
          <p:nvPr/>
        </p:nvSpPr>
        <p:spPr>
          <a:xfrm>
            <a:off x="6960096" y="-325362"/>
            <a:ext cx="8064896" cy="8064896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73" y="436289"/>
            <a:ext cx="6511839" cy="1204240"/>
          </a:xfrm>
        </p:spPr>
        <p:txBody>
          <a:bodyPr>
            <a:normAutofit/>
          </a:bodyPr>
          <a:lstStyle/>
          <a:p>
            <a:r>
              <a:rPr lang="en-PH" sz="4000" dirty="0"/>
              <a:t>Why a Whole-of-Society Approach</a:t>
            </a:r>
            <a:endParaRPr sz="4000" dirty="0"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5D16C-56DD-4343-81C5-FB95C386426E}"/>
              </a:ext>
            </a:extLst>
          </p:cNvPr>
          <p:cNvSpPr/>
          <p:nvPr/>
        </p:nvSpPr>
        <p:spPr>
          <a:xfrm>
            <a:off x="623392" y="1650803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PH" sz="2000" dirty="0"/>
              <a:t>Advancing evaluation for better governance requires participation beyond the executive: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BDE97C-AC36-48E5-B67A-C589EB7B1258}"/>
              </a:ext>
            </a:extLst>
          </p:cNvPr>
          <p:cNvSpPr/>
          <p:nvPr/>
        </p:nvSpPr>
        <p:spPr>
          <a:xfrm>
            <a:off x="245788" y="2383647"/>
            <a:ext cx="3343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Government</a:t>
            </a:r>
            <a:endParaRPr lang="en-US" sz="18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573088" indent="0">
              <a:buNone/>
            </a:pPr>
            <a:r>
              <a:rPr lang="en-PH" sz="2000" dirty="0"/>
              <a:t>leadership and coordination</a:t>
            </a:r>
            <a:endParaRPr lang="en-US" sz="12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FA3AB3-A85E-4348-B85E-945A75E90D71}"/>
              </a:ext>
            </a:extLst>
          </p:cNvPr>
          <p:cNvSpPr/>
          <p:nvPr/>
        </p:nvSpPr>
        <p:spPr>
          <a:xfrm>
            <a:off x="245788" y="3841820"/>
            <a:ext cx="6096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indent="0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Civil society</a:t>
            </a:r>
            <a:b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&amp; media</a:t>
            </a:r>
          </a:p>
          <a:p>
            <a:pPr marL="573088"/>
            <a:r>
              <a:rPr lang="en-PH" sz="2000" dirty="0"/>
              <a:t>accountability and voice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1D038AB-6B7E-4465-AD3F-BFB697907EC8}"/>
              </a:ext>
            </a:extLst>
          </p:cNvPr>
          <p:cNvSpPr/>
          <p:nvPr/>
        </p:nvSpPr>
        <p:spPr>
          <a:xfrm>
            <a:off x="3318444" y="375592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Academia</a:t>
            </a:r>
            <a:endParaRPr lang="en-US" sz="4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573088"/>
            <a:r>
              <a:rPr lang="en-PH" sz="2000" dirty="0"/>
              <a:t>analytical rigor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1188128-70BB-4054-B796-8BC03A561198}"/>
              </a:ext>
            </a:extLst>
          </p:cNvPr>
          <p:cNvSpPr/>
          <p:nvPr/>
        </p:nvSpPr>
        <p:spPr>
          <a:xfrm>
            <a:off x="145967" y="508947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Private sector</a:t>
            </a:r>
          </a:p>
          <a:p>
            <a:pPr marL="573088"/>
            <a:r>
              <a:rPr lang="en-US" sz="2000" dirty="0">
                <a:latin typeface="Bahnschrift" panose="020B0502040204020203" pitchFamily="34" charset="0"/>
              </a:rPr>
              <a:t>efficiency and innovation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E45831-C2F7-4612-90E1-5AA3288C651F}"/>
              </a:ext>
            </a:extLst>
          </p:cNvPr>
          <p:cNvSpPr/>
          <p:nvPr/>
        </p:nvSpPr>
        <p:spPr>
          <a:xfrm>
            <a:off x="3293788" y="507518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Citizens</a:t>
            </a:r>
          </a:p>
          <a:p>
            <a:pPr marL="573088"/>
            <a:r>
              <a:rPr lang="en-PH" sz="2000" dirty="0"/>
              <a:t>feedback and lived experience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26090E-9A3C-4114-9B2D-DC02076C308F}"/>
              </a:ext>
            </a:extLst>
          </p:cNvPr>
          <p:cNvSpPr/>
          <p:nvPr/>
        </p:nvSpPr>
        <p:spPr>
          <a:xfrm>
            <a:off x="8345812" y="2571370"/>
            <a:ext cx="3600400" cy="23981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4">
              <a:lnSpc>
                <a:spcPts val="3400"/>
              </a:lnSpc>
            </a:pPr>
            <a:r>
              <a:rPr lang="en-US" sz="3600" dirty="0">
                <a:latin typeface="Bahnschrift" panose="020B0502040204020203" pitchFamily="34" charset="0"/>
              </a:rPr>
              <a:t>M&amp;E becomes </a:t>
            </a:r>
            <a:r>
              <a:rPr lang="en-US" sz="3600" b="1" dirty="0">
                <a:solidFill>
                  <a:srgbClr val="FFC000"/>
                </a:solidFill>
                <a:latin typeface="Bahnschrift" panose="020B0502040204020203" pitchFamily="34" charset="0"/>
              </a:rPr>
              <a:t>everyone’s</a:t>
            </a:r>
          </a:p>
          <a:p>
            <a:pPr marL="285750" lvl="4">
              <a:lnSpc>
                <a:spcPts val="3400"/>
              </a:lnSpc>
            </a:pPr>
            <a:r>
              <a:rPr lang="en-US" sz="3600" b="1" dirty="0">
                <a:solidFill>
                  <a:srgbClr val="FFC000"/>
                </a:solidFill>
                <a:latin typeface="Bahnschrift" panose="020B0502040204020203" pitchFamily="34" charset="0"/>
              </a:rPr>
              <a:t>business</a:t>
            </a:r>
            <a:endParaRPr lang="en-US" sz="36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D038AB-6B7E-4465-AD3F-BFB697907EC8}"/>
              </a:ext>
            </a:extLst>
          </p:cNvPr>
          <p:cNvSpPr/>
          <p:nvPr/>
        </p:nvSpPr>
        <p:spPr>
          <a:xfrm>
            <a:off x="3318444" y="2389369"/>
            <a:ext cx="5801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Congress</a:t>
            </a:r>
            <a:endParaRPr lang="en-US" sz="4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573088"/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PH" sz="2000" dirty="0"/>
              <a:t>evidence-based oversight</a:t>
            </a:r>
            <a:endParaRPr lang="en-US" sz="2000" dirty="0">
              <a:latin typeface="Bahnschrift" panose="020B0502040204020203" pitchFamily="34" charset="0"/>
            </a:endParaRPr>
          </a:p>
          <a:p>
            <a:pPr marL="573088" indent="0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5" name="Freeform 40">
            <a:extLst>
              <a:ext uri="{FF2B5EF4-FFF2-40B4-BE49-F238E27FC236}">
                <a16:creationId xmlns="" xmlns:a16="http://schemas.microsoft.com/office/drawing/2014/main" id="{CE6A77EB-B9E1-A38F-A99E-654EDB25C784}"/>
              </a:ext>
            </a:extLst>
          </p:cNvPr>
          <p:cNvSpPr/>
          <p:nvPr/>
        </p:nvSpPr>
        <p:spPr>
          <a:xfrm rot="-5400000">
            <a:off x="-5186575" y="3488142"/>
            <a:ext cx="10082185" cy="1034909"/>
          </a:xfrm>
          <a:custGeom>
            <a:avLst/>
            <a:gdLst/>
            <a:ahLst/>
            <a:cxnLst/>
            <a:rect l="l" t="t" r="r" b="b"/>
            <a:pathLst>
              <a:path w="21603465" h="10801732">
                <a:moveTo>
                  <a:pt x="0" y="0"/>
                </a:moveTo>
                <a:lnTo>
                  <a:pt x="21603465" y="0"/>
                </a:lnTo>
                <a:lnTo>
                  <a:pt x="21603465" y="10801732"/>
                </a:lnTo>
                <a:lnTo>
                  <a:pt x="0" y="1080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623392" y="623731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/>
              <a:t>Evaluation becomes a shared public good.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99224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5">
            <a:extLst>
              <a:ext uri="{FF2B5EF4-FFF2-40B4-BE49-F238E27FC236}">
                <a16:creationId xmlns="" xmlns:a16="http://schemas.microsoft.com/office/drawing/2014/main" id="{1C1C6363-F65C-A6CD-5544-8390ECD7D3D0}"/>
              </a:ext>
            </a:extLst>
          </p:cNvPr>
          <p:cNvSpPr/>
          <p:nvPr/>
        </p:nvSpPr>
        <p:spPr>
          <a:xfrm>
            <a:off x="9141370" y="2589268"/>
            <a:ext cx="1219436" cy="1561273"/>
          </a:xfrm>
          <a:custGeom>
            <a:avLst/>
            <a:gdLst/>
            <a:ahLst/>
            <a:cxnLst/>
            <a:rect l="l" t="t" r="r" b="b"/>
            <a:pathLst>
              <a:path w="1219436" h="1132552">
                <a:moveTo>
                  <a:pt x="0" y="0"/>
                </a:moveTo>
                <a:lnTo>
                  <a:pt x="1219436" y="0"/>
                </a:lnTo>
                <a:lnTo>
                  <a:pt x="1219436" y="1132552"/>
                </a:lnTo>
                <a:lnTo>
                  <a:pt x="0" y="113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5">
            <a:extLst>
              <a:ext uri="{FF2B5EF4-FFF2-40B4-BE49-F238E27FC236}">
                <a16:creationId xmlns="" xmlns:a16="http://schemas.microsoft.com/office/drawing/2014/main" id="{ACF24455-00FA-7BEF-6B2A-CA2ACBDE7BDF}"/>
              </a:ext>
            </a:extLst>
          </p:cNvPr>
          <p:cNvSpPr/>
          <p:nvPr/>
        </p:nvSpPr>
        <p:spPr>
          <a:xfrm>
            <a:off x="4102645" y="2589268"/>
            <a:ext cx="1219436" cy="1561273"/>
          </a:xfrm>
          <a:custGeom>
            <a:avLst/>
            <a:gdLst/>
            <a:ahLst/>
            <a:cxnLst/>
            <a:rect l="l" t="t" r="r" b="b"/>
            <a:pathLst>
              <a:path w="1219436" h="1132552">
                <a:moveTo>
                  <a:pt x="0" y="0"/>
                </a:moveTo>
                <a:lnTo>
                  <a:pt x="1219436" y="0"/>
                </a:lnTo>
                <a:lnTo>
                  <a:pt x="1219436" y="1132552"/>
                </a:lnTo>
                <a:lnTo>
                  <a:pt x="0" y="1132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0">
            <a:extLst>
              <a:ext uri="{FF2B5EF4-FFF2-40B4-BE49-F238E27FC236}">
                <a16:creationId xmlns="" xmlns:a16="http://schemas.microsoft.com/office/drawing/2014/main" id="{4C02F575-46A9-8F29-DC04-839BC364343C}"/>
              </a:ext>
            </a:extLst>
          </p:cNvPr>
          <p:cNvSpPr/>
          <p:nvPr/>
        </p:nvSpPr>
        <p:spPr>
          <a:xfrm>
            <a:off x="6673685" y="2600679"/>
            <a:ext cx="1219436" cy="1518981"/>
          </a:xfrm>
          <a:custGeom>
            <a:avLst/>
            <a:gdLst/>
            <a:ahLst/>
            <a:cxnLst/>
            <a:rect l="l" t="t" r="r" b="b"/>
            <a:pathLst>
              <a:path w="1219436" h="1132552">
                <a:moveTo>
                  <a:pt x="0" y="0"/>
                </a:moveTo>
                <a:lnTo>
                  <a:pt x="1219437" y="0"/>
                </a:lnTo>
                <a:lnTo>
                  <a:pt x="1219437" y="1132552"/>
                </a:lnTo>
                <a:lnTo>
                  <a:pt x="0" y="1132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>
            <a:extLst>
              <a:ext uri="{FF2B5EF4-FFF2-40B4-BE49-F238E27FC236}">
                <a16:creationId xmlns="" xmlns:a16="http://schemas.microsoft.com/office/drawing/2014/main" id="{46C05026-BB95-A9BE-AC23-FB5A328C00BE}"/>
              </a:ext>
            </a:extLst>
          </p:cNvPr>
          <p:cNvSpPr/>
          <p:nvPr/>
        </p:nvSpPr>
        <p:spPr>
          <a:xfrm>
            <a:off x="1330870" y="2600679"/>
            <a:ext cx="1219436" cy="1518981"/>
          </a:xfrm>
          <a:custGeom>
            <a:avLst/>
            <a:gdLst/>
            <a:ahLst/>
            <a:cxnLst/>
            <a:rect l="l" t="t" r="r" b="b"/>
            <a:pathLst>
              <a:path w="1219436" h="1132552">
                <a:moveTo>
                  <a:pt x="0" y="0"/>
                </a:moveTo>
                <a:lnTo>
                  <a:pt x="1219437" y="0"/>
                </a:lnTo>
                <a:lnTo>
                  <a:pt x="1219437" y="1132552"/>
                </a:lnTo>
                <a:lnTo>
                  <a:pt x="0" y="1132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792"/>
            <a:ext cx="10515600" cy="1325563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888"/>
            <a:ext cx="950627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>
                <a:latin typeface="Bahnschrift" panose="020B0502040204020203" pitchFamily="34" charset="0"/>
              </a:rPr>
              <a:t>A Whole-of-Society M&amp;E System can:</a:t>
            </a:r>
          </a:p>
          <a:p>
            <a:pPr marL="285750" indent="0">
              <a:buNone/>
            </a:pPr>
            <a:endParaRPr sz="24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3ED0A-FA58-43A3-959D-B1AE5DE1FF61}"/>
              </a:ext>
            </a:extLst>
          </p:cNvPr>
          <p:cNvSpPr/>
          <p:nvPr/>
        </p:nvSpPr>
        <p:spPr>
          <a:xfrm>
            <a:off x="335360" y="4224608"/>
            <a:ext cx="3343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Strengthen</a:t>
            </a:r>
            <a:endParaRPr lang="en-US" sz="20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Accountability </a:t>
            </a: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and Trust</a:t>
            </a:r>
          </a:p>
          <a:p>
            <a:pPr indent="0" algn="ctr">
              <a:buNone/>
            </a:pPr>
            <a:endParaRPr lang="en-US" sz="1200" dirty="0"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FA15D2-0A9B-4D8B-B1C4-73A9A112BCC6}"/>
              </a:ext>
            </a:extLst>
          </p:cNvPr>
          <p:cNvSpPr/>
          <p:nvPr/>
        </p:nvSpPr>
        <p:spPr>
          <a:xfrm>
            <a:off x="3107923" y="4298674"/>
            <a:ext cx="3343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Improve</a:t>
            </a:r>
            <a:endParaRPr lang="en-US" sz="20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Efficiency in </a:t>
            </a: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Spending</a:t>
            </a:r>
          </a:p>
          <a:p>
            <a:pPr indent="0" algn="ctr">
              <a:buNone/>
            </a:pPr>
            <a:endParaRPr lang="en-US" sz="12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001CD5-C226-4751-9332-747C71B66572}"/>
              </a:ext>
            </a:extLst>
          </p:cNvPr>
          <p:cNvSpPr/>
          <p:nvPr/>
        </p:nvSpPr>
        <p:spPr>
          <a:xfrm>
            <a:off x="5802573" y="4298674"/>
            <a:ext cx="3343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Foster</a:t>
            </a:r>
            <a:endParaRPr lang="en-US" sz="20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Learning and </a:t>
            </a: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Adaptation</a:t>
            </a:r>
          </a:p>
          <a:p>
            <a:pPr indent="0" algn="ctr">
              <a:buNone/>
            </a:pPr>
            <a:endParaRPr lang="en-US" sz="1200" dirty="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8BBC1-F236-4C39-A54A-A8C9DDB93D9C}"/>
              </a:ext>
            </a:extLst>
          </p:cNvPr>
          <p:cNvSpPr/>
          <p:nvPr/>
        </p:nvSpPr>
        <p:spPr>
          <a:xfrm>
            <a:off x="8148609" y="4298674"/>
            <a:ext cx="3343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Empower</a:t>
            </a:r>
            <a:endParaRPr lang="en-US" sz="2000" b="1" dirty="0">
              <a:solidFill>
                <a:srgbClr val="203864"/>
              </a:solidFill>
              <a:latin typeface="Bahnschrift" panose="020B0502040204020203" pitchFamily="34" charset="0"/>
            </a:endParaRPr>
          </a:p>
          <a:p>
            <a:pPr indent="0" algn="ctr">
              <a:buNone/>
            </a:pPr>
            <a:r>
              <a:rPr lang="en-US" sz="1600" dirty="0">
                <a:latin typeface="Bahnschrift" panose="020B0502040204020203" pitchFamily="34" charset="0"/>
              </a:rPr>
              <a:t>Citizens and</a:t>
            </a:r>
            <a:br>
              <a:rPr lang="en-US" sz="1600" dirty="0">
                <a:latin typeface="Bahnschrift" panose="020B0502040204020203" pitchFamily="34" charset="0"/>
              </a:rPr>
            </a:br>
            <a:r>
              <a:rPr lang="en-US" sz="1600" dirty="0">
                <a:latin typeface="Bahnschrift" panose="020B0502040204020203" pitchFamily="34" charset="0"/>
              </a:rPr>
              <a:t>Communities</a:t>
            </a:r>
          </a:p>
          <a:p>
            <a:pPr indent="0" algn="ctr">
              <a:buNone/>
            </a:pPr>
            <a:endParaRPr lang="en-US" sz="1200" dirty="0">
              <a:latin typeface="Bahnschrift" panose="020B0502040204020203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62506075-7D37-406D-9F17-2ABBD5718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2202"/>
              </p:ext>
            </p:extLst>
          </p:nvPr>
        </p:nvGraphicFramePr>
        <p:xfrm>
          <a:off x="1199456" y="2705627"/>
          <a:ext cx="1442125" cy="101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7" imgW="3867895" imgH="2721190" progId="">
                  <p:embed/>
                </p:oleObj>
              </mc:Choice>
              <mc:Fallback>
                <p:oleObj r:id="rId7" imgW="3867895" imgH="27211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9456" y="2705627"/>
                        <a:ext cx="1442125" cy="1014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EEC4A2-B46E-4B3E-9A7C-C3C0F30D06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645" y="2705627"/>
            <a:ext cx="1216085" cy="1163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A48E79F-3E09-4C7C-A1BB-62C9F8242A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685" y="2714940"/>
            <a:ext cx="1296418" cy="1145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2DDA34-F34E-4B43-AFA4-DC80EEFC42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4313" y="2714940"/>
            <a:ext cx="1656184" cy="1167473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="" xmlns:a16="http://schemas.microsoft.com/office/drawing/2014/main" id="{78C2A9AD-3267-80B3-4B78-A0F405F14C82}"/>
              </a:ext>
            </a:extLst>
          </p:cNvPr>
          <p:cNvSpPr/>
          <p:nvPr/>
        </p:nvSpPr>
        <p:spPr>
          <a:xfrm>
            <a:off x="13508388" y="3419572"/>
            <a:ext cx="2788084" cy="428668"/>
          </a:xfrm>
          <a:custGeom>
            <a:avLst/>
            <a:gdLst/>
            <a:ahLst/>
            <a:cxnLst/>
            <a:rect l="l" t="t" r="r" b="b"/>
            <a:pathLst>
              <a:path w="2788084" h="428668">
                <a:moveTo>
                  <a:pt x="0" y="0"/>
                </a:moveTo>
                <a:lnTo>
                  <a:pt x="2788084" y="0"/>
                </a:lnTo>
                <a:lnTo>
                  <a:pt x="2788084" y="428668"/>
                </a:lnTo>
                <a:lnTo>
                  <a:pt x="0" y="4286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4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636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="" xmlns:a16="http://schemas.microsoft.com/office/drawing/2014/main" id="{F85C1972-CD6B-B897-361B-02F4A04BD1ED}"/>
              </a:ext>
            </a:extLst>
          </p:cNvPr>
          <p:cNvSpPr/>
          <p:nvPr/>
        </p:nvSpPr>
        <p:spPr>
          <a:xfrm>
            <a:off x="6960096" y="-325362"/>
            <a:ext cx="8064896" cy="8064896"/>
          </a:xfrm>
          <a:custGeom>
            <a:avLst/>
            <a:gdLst/>
            <a:ahLst/>
            <a:cxnLst/>
            <a:rect l="l" t="t" r="r" b="b"/>
            <a:pathLst>
              <a:path w="14251795" h="14251795">
                <a:moveTo>
                  <a:pt x="0" y="0"/>
                </a:moveTo>
                <a:lnTo>
                  <a:pt x="14251795" y="0"/>
                </a:lnTo>
                <a:lnTo>
                  <a:pt x="14251795" y="14251794"/>
                </a:lnTo>
                <a:lnTo>
                  <a:pt x="0" y="14251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2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hnschrift" panose="020B0502040204020203" pitchFamily="34" charset="0"/>
              </a:rPr>
              <a:t>What if Members of Congress </a:t>
            </a:r>
            <a:br>
              <a:rPr lang="en-US" sz="3600" dirty="0">
                <a:latin typeface="Bahnschrift" panose="020B0502040204020203" pitchFamily="34" charset="0"/>
              </a:rPr>
            </a:br>
            <a:r>
              <a:rPr lang="en-US" sz="3600" dirty="0">
                <a:latin typeface="Bahnschrift" panose="020B0502040204020203" pitchFamily="34" charset="0"/>
              </a:rPr>
              <a:t>DO NOT YET Appreciate M&amp;E</a:t>
            </a:r>
            <a:endParaRPr sz="3600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0888"/>
            <a:ext cx="338559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Legislators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</a:rPr>
              <a:t>short political cycles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</a:rPr>
              <a:t>seek visible, short-term results</a:t>
            </a:r>
          </a:p>
          <a:p>
            <a:pPr marL="0" indent="0">
              <a:buNone/>
            </a:pP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95E8D6A-1476-4BFF-A910-8959E57E3680}"/>
              </a:ext>
            </a:extLst>
          </p:cNvPr>
          <p:cNvSpPr txBox="1">
            <a:spLocks/>
          </p:cNvSpPr>
          <p:nvPr/>
        </p:nvSpPr>
        <p:spPr>
          <a:xfrm>
            <a:off x="4629150" y="2420888"/>
            <a:ext cx="2186930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03864"/>
                </a:solidFill>
                <a:latin typeface="Bahnschrift" panose="020B0502040204020203" pitchFamily="34" charset="0"/>
              </a:rPr>
              <a:t>M&amp;E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</a:rPr>
              <a:t>overly technical</a:t>
            </a:r>
          </a:p>
          <a:p>
            <a:pPr indent="-457200">
              <a:buClr>
                <a:srgbClr val="203864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</a:rPr>
              <a:t>politically risky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709E49-DD83-4EBD-B54E-40C845C30567}"/>
              </a:ext>
            </a:extLst>
          </p:cNvPr>
          <p:cNvSpPr/>
          <p:nvPr/>
        </p:nvSpPr>
        <p:spPr>
          <a:xfrm>
            <a:off x="7824192" y="2374938"/>
            <a:ext cx="4032448" cy="2664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buClr>
                <a:srgbClr val="FFC000"/>
              </a:buClr>
              <a:buSzPct val="120000"/>
            </a:pPr>
            <a:r>
              <a:rPr lang="en-US" sz="2800" b="1" dirty="0">
                <a:solidFill>
                  <a:srgbClr val="FFC000"/>
                </a:solidFill>
                <a:latin typeface="Bahnschrift" panose="020B0502040204020203" pitchFamily="34" charset="0"/>
              </a:rPr>
              <a:t>Promoting M&amp;E</a:t>
            </a:r>
          </a:p>
          <a:p>
            <a:pPr marL="742950" indent="-17145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tabLst>
                <a:tab pos="3486150" algn="l"/>
              </a:tabLst>
            </a:pPr>
            <a:r>
              <a:rPr lang="en-PH" sz="2800" dirty="0">
                <a:latin typeface="Bahnschrift" panose="020B0502040204020203" pitchFamily="34" charset="0"/>
              </a:rPr>
              <a:t>Reframe M&amp;E as </a:t>
            </a:r>
            <a:br>
              <a:rPr lang="en-PH" sz="2800" dirty="0">
                <a:latin typeface="Bahnschrift" panose="020B0502040204020203" pitchFamily="34" charset="0"/>
              </a:rPr>
            </a:br>
            <a:r>
              <a:rPr lang="en-PH" sz="2800" b="1" dirty="0">
                <a:solidFill>
                  <a:srgbClr val="FFC000"/>
                </a:solidFill>
                <a:latin typeface="Bahnschrift" panose="020B0502040204020203" pitchFamily="34" charset="0"/>
              </a:rPr>
              <a:t>a tool for oversight</a:t>
            </a:r>
          </a:p>
          <a:p>
            <a:pPr marL="742950" indent="-17145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tabLst>
                <a:tab pos="3486150" algn="l"/>
              </a:tabLst>
            </a:pPr>
            <a:r>
              <a:rPr lang="en-PH" sz="2800" dirty="0">
                <a:latin typeface="Bahnschrift" panose="020B0502040204020203" pitchFamily="34" charset="0"/>
              </a:rPr>
              <a:t>Make M&amp;E Useful</a:t>
            </a:r>
          </a:p>
          <a:p>
            <a:pPr marL="742950" indent="-17145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tabLst>
                <a:tab pos="3486150" algn="l"/>
              </a:tabLst>
            </a:pPr>
            <a:r>
              <a:rPr lang="en-PH" sz="2800" dirty="0">
                <a:latin typeface="Bahnschrift" panose="020B0502040204020203" pitchFamily="34" charset="0"/>
              </a:rPr>
              <a:t>Build M&amp;E Champions</a:t>
            </a:r>
          </a:p>
          <a:p>
            <a:pPr marL="742950" indent="-17145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tabLst>
                <a:tab pos="3486150" algn="l"/>
              </a:tabLst>
            </a:pPr>
            <a:r>
              <a:rPr lang="en-PH" sz="2800" dirty="0">
                <a:latin typeface="Bahnschrift" panose="020B0502040204020203" pitchFamily="34" charset="0"/>
              </a:rPr>
              <a:t>Institutionalize Demand for M&amp;E</a:t>
            </a:r>
          </a:p>
          <a:p>
            <a:pPr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Freeform 40">
            <a:extLst>
              <a:ext uri="{FF2B5EF4-FFF2-40B4-BE49-F238E27FC236}">
                <a16:creationId xmlns="" xmlns:a16="http://schemas.microsoft.com/office/drawing/2014/main" id="{DA83F213-F9E9-9BC7-0ED4-AE401805599D}"/>
              </a:ext>
            </a:extLst>
          </p:cNvPr>
          <p:cNvSpPr/>
          <p:nvPr/>
        </p:nvSpPr>
        <p:spPr>
          <a:xfrm rot="-5400000">
            <a:off x="-5186575" y="3488142"/>
            <a:ext cx="10082185" cy="1034909"/>
          </a:xfrm>
          <a:custGeom>
            <a:avLst/>
            <a:gdLst/>
            <a:ahLst/>
            <a:cxnLst/>
            <a:rect l="l" t="t" r="r" b="b"/>
            <a:pathLst>
              <a:path w="21603465" h="10801732">
                <a:moveTo>
                  <a:pt x="0" y="0"/>
                </a:moveTo>
                <a:lnTo>
                  <a:pt x="21603465" y="0"/>
                </a:lnTo>
                <a:lnTo>
                  <a:pt x="21603465" y="10801732"/>
                </a:lnTo>
                <a:lnTo>
                  <a:pt x="0" y="1080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215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6553</TotalTime>
  <Words>555</Words>
  <Application>Microsoft Office PowerPoint</Application>
  <PresentationFormat>Custom</PresentationFormat>
  <Paragraphs>135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Roboto</vt:lpstr>
      <vt:lpstr>Calibri</vt:lpstr>
      <vt:lpstr>Bahnschrift</vt:lpstr>
      <vt:lpstr>Arial Bold</vt:lpstr>
      <vt:lpstr>Wingdings</vt:lpstr>
      <vt:lpstr>Inter</vt:lpstr>
      <vt:lpstr>Office Theme</vt:lpstr>
      <vt:lpstr>Advancing Evaluation for Better Governance in the Philippines:  Institutionalizing a Whole-of-Society Approach</vt:lpstr>
      <vt:lpstr>Background</vt:lpstr>
      <vt:lpstr>Past and Ongoing Efforts</vt:lpstr>
      <vt:lpstr>Persistent Weaknesses</vt:lpstr>
      <vt:lpstr>Why Is M&amp;E Still Weak?</vt:lpstr>
      <vt:lpstr>Revised National Evaluation Policy Framework (NEPF)</vt:lpstr>
      <vt:lpstr>Why a Whole-of-Society Approach</vt:lpstr>
      <vt:lpstr>Why This Matters</vt:lpstr>
      <vt:lpstr>What if Members of Congress  DO NOT YET Appreciate M&amp;E</vt:lpstr>
      <vt:lpstr>Operationalizing the Approach</vt:lpstr>
      <vt:lpstr>Monitoring and Evaluation  in the Results Chain</vt:lpstr>
      <vt:lpstr>Concluding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Culture of Evaluation in the Philippines</dc:title>
  <dc:creator>Jun Miral</dc:creator>
  <cp:lastModifiedBy>Romulo Emmanuel</cp:lastModifiedBy>
  <cp:revision>47</cp:revision>
  <dcterms:created xsi:type="dcterms:W3CDTF">2025-03-19T04:18:36Z</dcterms:created>
  <dcterms:modified xsi:type="dcterms:W3CDTF">2026-01-13T09:45:21Z</dcterms:modified>
</cp:coreProperties>
</file>