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9" r:id="rId4"/>
    <p:sldId id="258" r:id="rId5"/>
    <p:sldId id="259" r:id="rId6"/>
    <p:sldId id="260" r:id="rId7"/>
    <p:sldId id="279" r:id="rId8"/>
    <p:sldId id="271" r:id="rId9"/>
    <p:sldId id="272" r:id="rId10"/>
    <p:sldId id="282" r:id="rId11"/>
    <p:sldId id="284" r:id="rId12"/>
    <p:sldId id="285" r:id="rId13"/>
    <p:sldId id="283" r:id="rId14"/>
    <p:sldId id="261" r:id="rId15"/>
    <p:sldId id="288" r:id="rId16"/>
    <p:sldId id="289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415F6B-3C4B-60B2-E413-1DF4400D7C20}" name="Firuz Ahamed Nahid" initials="FN" userId="91d1aa569dffe1cf" providerId="Windows Live"/>
  <p188:author id="{95E5306D-51AD-2B3B-FA78-A66601FD703A}" name="Joyashree Roy" initials="JR" userId="f11e96654bcd385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1" autoAdjust="0"/>
    <p:restoredTop sz="94715"/>
  </p:normalViewPr>
  <p:slideViewPr>
    <p:cSldViewPr snapToGrid="0">
      <p:cViewPr varScale="1">
        <p:scale>
          <a:sx n="96" d="100"/>
          <a:sy n="96" d="100"/>
        </p:scale>
        <p:origin x="5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833399590112178E-2"/>
          <c:w val="0.96759259259259256"/>
          <c:h val="0.95416666666666672"/>
        </c:manualLayout>
      </c:layout>
      <c:pie3DChart>
        <c:varyColors val="1"/>
        <c:ser>
          <c:idx val="0"/>
          <c:order val="0"/>
          <c:tx>
            <c:strRef>
              <c:f>'Sectoral Emission Data'!$B$1</c:f>
              <c:strCache>
                <c:ptCount val="1"/>
                <c:pt idx="0">
                  <c:v>Bangladesh</c:v>
                </c:pt>
              </c:strCache>
            </c:strRef>
          </c:tx>
          <c:dPt>
            <c:idx val="0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56-4CEB-A76E-DC7AFED1B4A7}"/>
              </c:ext>
            </c:extLst>
          </c:dPt>
          <c:dPt>
            <c:idx val="1"/>
            <c:bubble3D val="0"/>
            <c:spPr>
              <a:solidFill>
                <a:srgbClr val="FF7D2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56-4CEB-A76E-DC7AFED1B4A7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56-4CEB-A76E-DC7AFED1B4A7}"/>
              </c:ext>
            </c:extLst>
          </c:dPt>
          <c:dPt>
            <c:idx val="3"/>
            <c:bubble3D val="0"/>
            <c:spPr>
              <a:solidFill>
                <a:srgbClr val="EF9A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56-4CEB-A76E-DC7AFED1B4A7}"/>
              </c:ext>
            </c:extLst>
          </c:dPt>
          <c:dPt>
            <c:idx val="4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56-4CEB-A76E-DC7AFED1B4A7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56-4CEB-A76E-DC7AFED1B4A7}"/>
              </c:ext>
            </c:extLst>
          </c:dPt>
          <c:dPt>
            <c:idx val="6"/>
            <c:bubble3D val="0"/>
            <c:spPr>
              <a:solidFill>
                <a:srgbClr val="DDDDD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56-4CEB-A76E-DC7AFED1B4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256-4CEB-A76E-DC7AFED1B4A7}"/>
              </c:ext>
            </c:extLst>
          </c:dPt>
          <c:dLbls>
            <c:dLbl>
              <c:idx val="0"/>
              <c:layout>
                <c:manualLayout>
                  <c:x val="-1.7156527309086365E-2"/>
                  <c:y val="-2.29429133858267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56-4CEB-A76E-DC7AFED1B4A7}"/>
                </c:ext>
              </c:extLst>
            </c:dLbl>
            <c:dLbl>
              <c:idx val="2"/>
              <c:layout>
                <c:manualLayout>
                  <c:x val="1.7934789401324834E-2"/>
                  <c:y val="-5.22456255468066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56-4CEB-A76E-DC7AFED1B4A7}"/>
                </c:ext>
              </c:extLst>
            </c:dLbl>
            <c:dLbl>
              <c:idx val="4"/>
              <c:layout>
                <c:manualLayout>
                  <c:x val="0.16388916229221348"/>
                  <c:y val="-0.335335301837270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56-4CEB-A76E-DC7AFED1B4A7}"/>
                </c:ext>
              </c:extLst>
            </c:dLbl>
            <c:dLbl>
              <c:idx val="7"/>
              <c:layout>
                <c:manualLayout>
                  <c:x val="-0.1254967347831521"/>
                  <c:y val="-3.26651356080489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56-4CEB-A76E-DC7AFED1B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'Sectoral Emission Data'!$A$2:$A$9</c:f>
              <c:strCache>
                <c:ptCount val="8"/>
                <c:pt idx="0">
                  <c:v>Agriculture</c:v>
                </c:pt>
                <c:pt idx="1">
                  <c:v>Buildings</c:v>
                </c:pt>
                <c:pt idx="2">
                  <c:v>Fuel Exploitation</c:v>
                </c:pt>
                <c:pt idx="3">
                  <c:v>Industrial Combustion</c:v>
                </c:pt>
                <c:pt idx="4">
                  <c:v>Power Industry</c:v>
                </c:pt>
                <c:pt idx="5">
                  <c:v>Processes</c:v>
                </c:pt>
                <c:pt idx="6">
                  <c:v>Transport</c:v>
                </c:pt>
                <c:pt idx="7">
                  <c:v>Waste</c:v>
                </c:pt>
              </c:strCache>
            </c:strRef>
          </c:cat>
          <c:val>
            <c:numRef>
              <c:f>'Sectoral Emission Data'!$B$2:$B$9</c:f>
              <c:numCache>
                <c:formatCode>General</c:formatCode>
                <c:ptCount val="8"/>
                <c:pt idx="0">
                  <c:v>2.2582974908415324E-2</c:v>
                </c:pt>
                <c:pt idx="1">
                  <c:v>8.8972196977899279E-2</c:v>
                </c:pt>
                <c:pt idx="2">
                  <c:v>1.0622830538057156E-2</c:v>
                </c:pt>
                <c:pt idx="3">
                  <c:v>0.21280066693254446</c:v>
                </c:pt>
                <c:pt idx="4">
                  <c:v>0.45696350460583746</c:v>
                </c:pt>
                <c:pt idx="5">
                  <c:v>0.11471173581635039</c:v>
                </c:pt>
                <c:pt idx="6">
                  <c:v>9.3346090220895989E-2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256-4CEB-A76E-DC7AFED1B4A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9066-0F08-4F1F-9F52-888AAA9E66D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4C1C9-D348-4133-A58F-5000B30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sector followed by industrial combustion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0C7B3-9386-4F5A-965C-AD9177827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1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054D7-C229-F500-1458-7DC0BFA35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34171-B07F-FF48-515B-5662B6E07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274E0-EE89-B934-1E6C-35E9E0DFB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E2DBA-248D-0071-81AB-06B00993C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D447-CFA2-4114-9537-4E01D0800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F67B-06DE-242D-6099-65D21FE84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707A0-2E13-37AD-C8CE-93A016D69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4877-CF27-2622-D07E-D65B9111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9E8A-1A1A-46F5-93E8-48BCCDC6452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A76CE-8DAC-0C65-7E3C-893A3B08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337C7-4971-BD64-BEF0-F82C622E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02FD-8F6F-9759-9394-8B5D268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4A9D7-DC63-C517-9A09-D2D9EBA8C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1BD4-35EA-12D1-95FC-28EF97D1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143-9C3B-4DC4-8BC0-AC329FBDFC67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DE12-D116-3A20-37B8-608D276D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50F0-58B8-B25F-09B5-DBB75BEC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0B046-D4F6-1036-5142-C43D83E45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182A-E4D2-126C-AFF4-3A9A46EA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721F6-005F-351D-6B40-F3934E68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6639-CF8E-4D39-AB2B-08F8C26F8ECA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AEEC5-7F6F-EC14-86C6-FDCF1C61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6F63-86E7-9A24-EE39-8C9BB999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3309-7BE2-CB21-4AB5-93F61920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66D9-9159-169A-EA9E-6A47268A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79E3-1690-5D24-4600-E7599C1C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653-E84C-4585-81F0-B33C9405C91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0B71-9B9D-0077-B322-DD1E07B9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1D0D-F681-F8A0-C41F-8C662B9C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3CDB-B527-9F28-9AF0-5B2CB17B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90188-9D36-C6E0-9A76-A0C347B51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0390-8824-2475-E37C-CC632DE3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537-A644-4EAE-942D-08880A9C6D77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02BB-37A5-E2FB-DE84-C72F6411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E030-E1F6-29F0-7987-3C4B784D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8F63-0C37-9F98-D848-53891758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21B8-F7B6-ABC8-304A-25E6A5820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F984D-79A6-C8A8-0A60-39924EC2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B148A-D092-7606-13F0-E62E77A9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D904-7378-4F33-98DA-CBE2AF658F7C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9ACF8-C7F5-9C2B-5EF5-B1234F42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57247-D6C2-045F-DCA3-0BAF4D08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F85B-86AC-E786-0AD0-CEDEFE3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DDD8-8BD0-1B7D-4DDD-3BD1CE9A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D953E-533A-0571-ACA9-08B14B91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E9AF9-FC47-E59F-7757-E384FD3C8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1A020-D297-74F8-D6B5-53C42690E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B1A82-EB40-1C95-3881-A756BAA4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7A09-EF0A-4159-9737-66FE51926377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9BC9C-D425-9E04-C7B5-2A0C59F9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D2DD0-E806-3BBF-7454-E77210B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02BD-6D32-18E7-3F9B-FBD02A92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0E9C4-BE93-5A3C-C41E-7BA58F7C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7FEC-A4AA-4EE0-B4FF-8CFAC33E11B9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AD2E2-3EBB-254D-C055-38CA5A81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91BB4-D692-6F6B-9615-8792665A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9F5A6-E5B1-B8BF-29A3-5B931A85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C5B-F023-471B-888E-CEDA26F6E70C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FC4DC-A3BD-5FCD-C4F4-CEF87873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D7732-A0AA-395F-1D66-977C2629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7168-336E-1A6F-1C2A-806FDD91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30334-32A3-CBAB-513A-EB5D94DF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F991B-C359-23CE-E2FD-F25088DFA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5FA0D-EEAA-2A91-A153-53F467DA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1C3D-B267-4FA4-96FC-F9623CBB1B50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859F0-C99A-F8EE-8AA2-772C1B48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E047-34FD-7EC1-6AD8-B70BF7A5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2191-4F79-3ED7-9300-D4D3E053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11CE5-E486-CC4B-0154-F7B59D443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F3A58-D1E5-2152-AE4C-B28C60159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D96F3-2EF6-658D-C4CF-E2F0D20E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304-86C0-47B7-B8A2-DCFE12D79D68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86C3E-DE38-7721-4EB9-36095E02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98679-A10C-0547-3075-2B713A6E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07E5D-D0F4-CF90-D5F7-EA769290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DF1D-262F-8E97-2CDA-68B71F35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F6856-B20B-BCF9-AA92-76CC8B867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F47E7-0067-461A-9A98-7C5B3EE2CE6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1A84-51C5-3CD7-DD6D-77B72A08C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4827C-52F7-53AB-B894-9BA91B1F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6FEA66-9AE9-47A4-9E03-C84DA869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scenter.ait.ac.th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148A7-B434-D6B3-A350-4E6F012E6432}"/>
              </a:ext>
            </a:extLst>
          </p:cNvPr>
          <p:cNvSpPr txBox="1"/>
          <p:nvPr/>
        </p:nvSpPr>
        <p:spPr>
          <a:xfrm>
            <a:off x="737616" y="2211220"/>
            <a:ext cx="10844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masis MT Pro Black" panose="02040A04050005020304" pitchFamily="18" charset="0"/>
              </a:rPr>
              <a:t>Industrial Energy Efficiency in Bangladesh: Assessing the Journey and Looking Ahead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F3C58-9CE8-4007-85D7-26ED8FE3466C}"/>
              </a:ext>
            </a:extLst>
          </p:cNvPr>
          <p:cNvSpPr txBox="1"/>
          <p:nvPr/>
        </p:nvSpPr>
        <p:spPr>
          <a:xfrm>
            <a:off x="393192" y="856411"/>
            <a:ext cx="11219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Industrial Energy Transitions in South Asia: Policies, Impacts, and Future Pathways</a:t>
            </a:r>
            <a:endParaRPr lang="en-US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19429-67E8-2C2E-EA80-1D7D054EEDF0}"/>
              </a:ext>
            </a:extLst>
          </p:cNvPr>
          <p:cNvSpPr txBox="1"/>
          <p:nvPr/>
        </p:nvSpPr>
        <p:spPr>
          <a:xfrm>
            <a:off x="3048762" y="3456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Aptos Black" panose="020F0502020204030204" pitchFamily="34" charset="0"/>
              </a:rPr>
              <a:t> 21st webinar of Energy Evaluation Asia Pacific (EEAP)</a:t>
            </a:r>
            <a:endParaRPr lang="en-US" dirty="0">
              <a:latin typeface="Aptos Black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116E3-F196-1C9D-D38D-53432FAD01B1}"/>
              </a:ext>
            </a:extLst>
          </p:cNvPr>
          <p:cNvSpPr txBox="1"/>
          <p:nvPr/>
        </p:nvSpPr>
        <p:spPr>
          <a:xfrm>
            <a:off x="1501140" y="4017163"/>
            <a:ext cx="931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Firuz Ahamed Nahid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Postdoctoral Researcher, SMARTS Center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Asian Institute of Technology, Thailand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9EAA8-19DA-2C42-B522-A3F6BE532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373625" y="5884661"/>
            <a:ext cx="887510" cy="887510"/>
          </a:xfrm>
          <a:prstGeom prst="rect">
            <a:avLst/>
          </a:prstGeom>
        </p:spPr>
      </p:pic>
      <p:pic>
        <p:nvPicPr>
          <p:cNvPr id="9" name="Picture 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A3AA8055-B4A6-3C36-C3B4-4538720A7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5471679" y="6037606"/>
            <a:ext cx="3287511" cy="5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3DA10-7BE0-9FBD-02B4-676EDA151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DC3C4-41E2-837E-0B9B-7A235788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09" y="1622928"/>
            <a:ext cx="9416182" cy="316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0607E-ECB0-A61D-02D7-3F4D9388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1A5A1-EE86-E5F7-AB5B-851EEE2BD9CC}"/>
              </a:ext>
            </a:extLst>
          </p:cNvPr>
          <p:cNvSpPr/>
          <p:nvPr/>
        </p:nvSpPr>
        <p:spPr>
          <a:xfrm>
            <a:off x="8698603" y="4103291"/>
            <a:ext cx="932156" cy="7067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26543D-C509-02E0-771B-B3E78D0F8D17}"/>
              </a:ext>
            </a:extLst>
          </p:cNvPr>
          <p:cNvSpPr/>
          <p:nvPr/>
        </p:nvSpPr>
        <p:spPr>
          <a:xfrm>
            <a:off x="4019660" y="4082818"/>
            <a:ext cx="932156" cy="55238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C4040-430F-1725-C0EB-C7CBEAC24F90}"/>
              </a:ext>
            </a:extLst>
          </p:cNvPr>
          <p:cNvSpPr txBox="1"/>
          <p:nvPr/>
        </p:nvSpPr>
        <p:spPr>
          <a:xfrm>
            <a:off x="172954" y="136525"/>
            <a:ext cx="1163916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Land Footprint: Model 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34D0C-2C97-FFE9-80AC-2F87D2A6EFDF}"/>
              </a:ext>
            </a:extLst>
          </p:cNvPr>
          <p:cNvSpPr txBox="1"/>
          <p:nvPr/>
        </p:nvSpPr>
        <p:spPr>
          <a:xfrm>
            <a:off x="2207813" y="5202378"/>
            <a:ext cx="75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 scenarios lowers land footprint which helps avoiding land use conflicts. </a:t>
            </a:r>
          </a:p>
        </p:txBody>
      </p:sp>
      <p:pic>
        <p:nvPicPr>
          <p:cNvPr id="4" name="Picture 3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69AF9643-0A90-188F-C538-81AF954F7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10D0-CD45-156F-F02B-C61724DAD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5AC33-7533-4405-1908-A6C8067B0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" y="885133"/>
            <a:ext cx="9784461" cy="4492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3B881-5903-5161-5257-EB339E29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CAB663-2B33-0815-1671-44BD4FF89856}"/>
              </a:ext>
            </a:extLst>
          </p:cNvPr>
          <p:cNvSpPr/>
          <p:nvPr/>
        </p:nvSpPr>
        <p:spPr>
          <a:xfrm>
            <a:off x="6684454" y="4653024"/>
            <a:ext cx="694754" cy="6596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39726B-70F6-7AD5-703C-BF938FDFA2EA}"/>
              </a:ext>
            </a:extLst>
          </p:cNvPr>
          <p:cNvSpPr/>
          <p:nvPr/>
        </p:nvSpPr>
        <p:spPr>
          <a:xfrm>
            <a:off x="3779900" y="4653024"/>
            <a:ext cx="618363" cy="5773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D536A-14EF-A1D2-5B82-CDDCDEA842F6}"/>
              </a:ext>
            </a:extLst>
          </p:cNvPr>
          <p:cNvSpPr txBox="1"/>
          <p:nvPr/>
        </p:nvSpPr>
        <p:spPr>
          <a:xfrm>
            <a:off x="152400" y="108784"/>
            <a:ext cx="1187917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Job Creation Potential: Model Results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B9094-C4F2-6620-270B-FFBB735C1492}"/>
              </a:ext>
            </a:extLst>
          </p:cNvPr>
          <p:cNvSpPr txBox="1"/>
          <p:nvPr/>
        </p:nvSpPr>
        <p:spPr>
          <a:xfrm>
            <a:off x="1675437" y="5543624"/>
            <a:ext cx="883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 scenarios boosts new jobs to the economy. EE will potentially bring more jobs in retrofits and supply-chains. </a:t>
            </a:r>
          </a:p>
        </p:txBody>
      </p:sp>
      <p:pic>
        <p:nvPicPr>
          <p:cNvPr id="4" name="Picture 3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49D32FB9-E1DC-0F48-FB28-DCD29B3A6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7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03A1-BDE2-CED2-9606-347B5C57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A43E0A-1768-8461-52A3-DE2B62BB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DB4F5-4E54-6C55-BE93-2986E3EA4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36" y="1621251"/>
            <a:ext cx="8372764" cy="2847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FA0F3-E01C-5380-7552-529D149D74F0}"/>
              </a:ext>
            </a:extLst>
          </p:cNvPr>
          <p:cNvSpPr txBox="1"/>
          <p:nvPr/>
        </p:nvSpPr>
        <p:spPr>
          <a:xfrm>
            <a:off x="156410" y="138630"/>
            <a:ext cx="1187917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Power Generation Cost: Model Results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A3083-86DD-AAAF-73DD-F8B54784933F}"/>
              </a:ext>
            </a:extLst>
          </p:cNvPr>
          <p:cNvSpPr txBox="1"/>
          <p:nvPr/>
        </p:nvSpPr>
        <p:spPr>
          <a:xfrm>
            <a:off x="1395983" y="5227801"/>
            <a:ext cx="940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 scenarios shows the lowest power generation costs, ensures affordable and clean power.</a:t>
            </a:r>
          </a:p>
        </p:txBody>
      </p:sp>
      <p:pic>
        <p:nvPicPr>
          <p:cNvPr id="4" name="Picture 3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20450571-4B48-5AB2-8842-11224243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C494C-E77E-85EB-93F2-C01D9410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16246-2B7B-6396-E277-D9FF637150E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9564" y="1268376"/>
            <a:ext cx="11000232" cy="4965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FE0ECF-FC27-2C15-E1E6-0B1C9E97BBDA}"/>
              </a:ext>
            </a:extLst>
          </p:cNvPr>
          <p:cNvSpPr txBox="1"/>
          <p:nvPr/>
        </p:nvSpPr>
        <p:spPr>
          <a:xfrm>
            <a:off x="156410" y="136525"/>
            <a:ext cx="1187917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Emission Pathway: Model Results (Bangladesh)</a:t>
            </a:r>
          </a:p>
        </p:txBody>
      </p:sp>
      <p:pic>
        <p:nvPicPr>
          <p:cNvPr id="4" name="Picture 3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0DA2AC26-1F09-A360-CBCA-65ED80D21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A7F0B-1C87-29D5-5EEA-7D3EEAFB21A1}"/>
              </a:ext>
            </a:extLst>
          </p:cNvPr>
          <p:cNvSpPr txBox="1"/>
          <p:nvPr/>
        </p:nvSpPr>
        <p:spPr>
          <a:xfrm>
            <a:off x="156410" y="136525"/>
            <a:ext cx="1187917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Opportunity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5FB4E-5F74-C6AF-3E43-96ED2A3006AE}"/>
              </a:ext>
            </a:extLst>
          </p:cNvPr>
          <p:cNvSpPr txBox="1"/>
          <p:nvPr/>
        </p:nvSpPr>
        <p:spPr>
          <a:xfrm>
            <a:off x="729914" y="1382286"/>
            <a:ext cx="107321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Industrial Efficiency Gains </a:t>
            </a:r>
            <a:r>
              <a:rPr lang="en-US" sz="2000" dirty="0"/>
              <a:t>– High-efficiency motors/VSDs, optimized steam &amp; compressed-air systems, WHR, cogeneration, and modernization in RMG, steel, cement, fertilizer → 17–32% savings</a:t>
            </a:r>
            <a:r>
              <a:rPr lang="en-US" sz="2000" baseline="30000" dirty="0"/>
              <a:t>**</a:t>
            </a:r>
            <a:r>
              <a:rPr lang="en-US" sz="2000" dirty="0"/>
              <a:t>; US$460m</a:t>
            </a:r>
            <a:r>
              <a:rPr lang="en-US" sz="2000" baseline="30000" dirty="0"/>
              <a:t>*</a:t>
            </a:r>
            <a:r>
              <a:rPr lang="en-US" sz="2000" dirty="0"/>
              <a:t> LNG savings in captive plants.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Buildings &amp; Appliances – </a:t>
            </a:r>
            <a:r>
              <a:rPr lang="en-US" sz="2000" dirty="0"/>
              <a:t>LEDs, inverter ACs, efficient fans/refrigerators, chillers, and insulation/shading → large, low-cost savings; public retrofits &lt;3-year payback.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Residential Potential – </a:t>
            </a:r>
            <a:r>
              <a:rPr lang="en-US" sz="2000" dirty="0"/>
              <a:t>Behavioral change  and appliance upgrades could cut household demand by ~50%.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Demand-Side Flexibility (DSF) </a:t>
            </a:r>
            <a:r>
              <a:rPr lang="en-US" sz="2000" dirty="0"/>
              <a:t>– Smart cooling, thermal storage, load shifting in industry/agriculture, managed EV charging.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System Benefits – </a:t>
            </a:r>
            <a:r>
              <a:rPr lang="en-US" sz="2000" dirty="0"/>
              <a:t>Lower system costs &amp; land footprint, same reliability with smaller fleet, near-term emissions reduction.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7DAAF-4B2F-7EC4-A9A1-B8538246F138}"/>
              </a:ext>
            </a:extLst>
          </p:cNvPr>
          <p:cNvSpPr txBox="1"/>
          <p:nvPr/>
        </p:nvSpPr>
        <p:spPr>
          <a:xfrm>
            <a:off x="0" y="6442502"/>
            <a:ext cx="9584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**Industrial energy efficiency to curb Bangladesh's short-term LNG demand growth</a:t>
            </a:r>
          </a:p>
          <a:p>
            <a:r>
              <a:rPr lang="en-US" sz="1000" dirty="0"/>
              <a:t>* Bangladesh: Industrial Energy Efficiency Finance Program | Audits by ADB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D41928-A4EB-82CD-F219-130E0B71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B60E8682-C9C7-365B-9F88-8F56401C5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874C-8F4B-674A-E421-DCE6DB41C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6E3076-F068-6BD3-9A11-33A0442C966F}"/>
              </a:ext>
            </a:extLst>
          </p:cNvPr>
          <p:cNvSpPr txBox="1"/>
          <p:nvPr/>
        </p:nvSpPr>
        <p:spPr>
          <a:xfrm>
            <a:off x="156410" y="136525"/>
            <a:ext cx="1187917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Barriers to Energy Efficiency Implementation</a:t>
            </a:r>
          </a:p>
        </p:txBody>
      </p:sp>
      <p:pic>
        <p:nvPicPr>
          <p:cNvPr id="11" name="Picture 10" descr="A chart with text and numbers&#10;&#10;AI-generated content may be incorrect.">
            <a:extLst>
              <a:ext uri="{FF2B5EF4-FFF2-40B4-BE49-F238E27FC236}">
                <a16:creationId xmlns:a16="http://schemas.microsoft.com/office/drawing/2014/main" id="{6ED05857-4926-D53D-F51B-3F3EE4DED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2137" r="4644" b="30024"/>
          <a:stretch>
            <a:fillRect/>
          </a:stretch>
        </p:blipFill>
        <p:spPr>
          <a:xfrm>
            <a:off x="1541202" y="4406276"/>
            <a:ext cx="8440998" cy="1734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0A4072-CEC3-3E0F-77D0-2F6922E4E3C2}"/>
              </a:ext>
            </a:extLst>
          </p:cNvPr>
          <p:cNvSpPr txBox="1"/>
          <p:nvPr/>
        </p:nvSpPr>
        <p:spPr>
          <a:xfrm>
            <a:off x="9972549" y="5122892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(EECMP – 2016)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FAA6918-0ADB-9EC9-C805-A1013DF7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640DD-A04A-EA36-4298-7E9039B7AD9F}"/>
              </a:ext>
            </a:extLst>
          </p:cNvPr>
          <p:cNvSpPr txBox="1"/>
          <p:nvPr/>
        </p:nvSpPr>
        <p:spPr>
          <a:xfrm>
            <a:off x="457201" y="780892"/>
            <a:ext cx="11417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Shortage of trained manpower with right skills Institutional Barrier due to lack of inclusiveness and Lack of  coordination among different departments/implementation agencies.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Policy and governance barrier due to appropriate regulations.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Technical barrier due to limited research and development and demonstration, lack of infrastructure and innovation.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Economic and financial barrier due to investment preference for production over efficiency, few private investments.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Informational barrier due to lack of awareness, lack of supply and demand side information, technological benchmarks, cost-benefit analysis and other relevant information.</a:t>
            </a:r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1EF9D107-FBA6-DE38-51DF-799D4E9C4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3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47669-BC78-0598-C728-B23F28703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351CC-B225-1CB8-3BCD-A23BB0B2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93855-66CB-DDCE-E0F4-CDB233C95985}"/>
              </a:ext>
            </a:extLst>
          </p:cNvPr>
          <p:cNvSpPr txBox="1"/>
          <p:nvPr/>
        </p:nvSpPr>
        <p:spPr>
          <a:xfrm>
            <a:off x="589545" y="840968"/>
            <a:ext cx="113639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EE = first step → reduces waste in energy use, LNG imports.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Going forward Model-based results show EE and DSF can help achieve Bangladesh more affordable, land-sparing, reliable and sustainable power system.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National targets for zero carbon Power sector by mid century can be reached better by strategically combining demand-side interventions (EE and DSF) with supply-side solutions.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Integrating demand side energy efficiency and flexibility planning help 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en-US" sz="2100" dirty="0"/>
              <a:t>Avoiding excess RE  capacity expansion plan 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en-US" sz="2100" dirty="0"/>
              <a:t>Lowering the total need for financial mobilization for the decarbonization of the power sector 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en-US" sz="2100" dirty="0"/>
              <a:t>Reducing competing demand for land allocation for RE expansion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en-US" sz="2100" dirty="0"/>
              <a:t>Increasing overall employment potential  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en-US" sz="2100" dirty="0"/>
              <a:t>Reducing generation cost, which ensures more affordable power in the future compared to the current price. 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en-US" sz="2100" dirty="0"/>
              <a:t>Generating less CO</a:t>
            </a:r>
            <a:r>
              <a:rPr lang="en-US" sz="2100" baseline="-25000" dirty="0"/>
              <a:t>2</a:t>
            </a:r>
            <a:r>
              <a:rPr lang="en-US" sz="2100" dirty="0"/>
              <a:t> with clear near-term benefits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E8949-99D6-35D7-3855-9CFBBDFDACCC}"/>
              </a:ext>
            </a:extLst>
          </p:cNvPr>
          <p:cNvSpPr txBox="1"/>
          <p:nvPr/>
        </p:nvSpPr>
        <p:spPr>
          <a:xfrm>
            <a:off x="248813" y="81655"/>
            <a:ext cx="1187917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Key Message</a:t>
            </a:r>
          </a:p>
        </p:txBody>
      </p:sp>
      <p:pic>
        <p:nvPicPr>
          <p:cNvPr id="4" name="Picture 3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1A20692A-3EB3-FCF4-EC8C-7F2250D48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7580851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3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182F-2024-823D-2A2D-C7FF9895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E4035-16E6-71A1-9604-1A8B1880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FD8AF-BA35-7C6E-76EC-BC61DF241409}"/>
              </a:ext>
            </a:extLst>
          </p:cNvPr>
          <p:cNvSpPr txBox="1"/>
          <p:nvPr/>
        </p:nvSpPr>
        <p:spPr>
          <a:xfrm>
            <a:off x="152400" y="1509543"/>
            <a:ext cx="11887200" cy="206210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3200" b="1" dirty="0">
                <a:latin typeface="Amasis MT Pro Black" panose="02040A04050005020304" pitchFamily="18" charset="0"/>
              </a:rPr>
              <a:t>Thank you for your attention. </a:t>
            </a:r>
          </a:p>
          <a:p>
            <a:pPr algn="ctr"/>
            <a:endParaRPr lang="en-US" sz="3200" b="1" dirty="0">
              <a:latin typeface="Amasis MT Pro Black" panose="02040A04050005020304" pitchFamily="18" charset="0"/>
            </a:endParaRPr>
          </a:p>
          <a:p>
            <a:pPr algn="ctr"/>
            <a:r>
              <a:rPr lang="en-US" sz="3200" b="1" dirty="0">
                <a:latin typeface="Amasis MT Pro Black" panose="02040A04050005020304" pitchFamily="18" charset="0"/>
              </a:rPr>
              <a:t>Your Questions, Comments, and Feedback are appreciated.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3D8D1-36F2-2EBE-FB22-6C2E642A0F6E}"/>
              </a:ext>
            </a:extLst>
          </p:cNvPr>
          <p:cNvSpPr txBox="1"/>
          <p:nvPr/>
        </p:nvSpPr>
        <p:spPr>
          <a:xfrm>
            <a:off x="2363728" y="4309656"/>
            <a:ext cx="713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Firuz Ahamed Nahid</a:t>
            </a:r>
          </a:p>
          <a:p>
            <a:pPr algn="ctr"/>
            <a:r>
              <a:rPr lang="en-US" dirty="0">
                <a:latin typeface="Amasis MT Pro Medium" panose="02040604050005020304" pitchFamily="18" charset="0"/>
              </a:rPr>
              <a:t>SMARTS Center (</a:t>
            </a:r>
            <a:r>
              <a:rPr lang="en-US" dirty="0">
                <a:latin typeface="Amasis MT Pro Medium" panose="02040604050005020304" pitchFamily="18" charset="0"/>
                <a:hlinkClick r:id="rId2"/>
              </a:rPr>
              <a:t>https://smartscenter.ait.ac.th</a:t>
            </a:r>
            <a:r>
              <a:rPr lang="en-US" dirty="0">
                <a:latin typeface="Amasis MT Pro Medium" panose="02040604050005020304" pitchFamily="18" charset="0"/>
              </a:rPr>
              <a:t>) </a:t>
            </a:r>
          </a:p>
          <a:p>
            <a:pPr algn="ctr"/>
            <a:r>
              <a:rPr lang="en-US" dirty="0">
                <a:latin typeface="Amasis MT Pro Medium" panose="02040604050005020304" pitchFamily="18" charset="0"/>
              </a:rPr>
              <a:t>Contact: firuz@ait.asia</a:t>
            </a:r>
          </a:p>
        </p:txBody>
      </p:sp>
    </p:spTree>
    <p:extLst>
      <p:ext uri="{BB962C8B-B14F-4D97-AF65-F5344CB8AC3E}">
        <p14:creationId xmlns:p14="http://schemas.microsoft.com/office/powerpoint/2010/main" val="3954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A80328-8761-B91F-600E-611A1A1EADE7}"/>
              </a:ext>
            </a:extLst>
          </p:cNvPr>
          <p:cNvSpPr txBox="1"/>
          <p:nvPr/>
        </p:nvSpPr>
        <p:spPr>
          <a:xfrm>
            <a:off x="156972" y="128016"/>
            <a:ext cx="11878056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Developmental Goal and Industrial Energy Use In Bangladesh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0F2BB-64D4-66A0-9F70-9A6A9A354D53}"/>
              </a:ext>
            </a:extLst>
          </p:cNvPr>
          <p:cNvSpPr txBox="1"/>
          <p:nvPr/>
        </p:nvSpPr>
        <p:spPr>
          <a:xfrm>
            <a:off x="838200" y="824683"/>
            <a:ext cx="10826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Bangladesh has set the goal of attaining developed country status by 2041.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Industry sector  consumes ~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26.94% (23 TWh)</a:t>
            </a: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of total electricity in Bangladesh (BPDB, 2024).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It includes 6 key industrial sectors of Bangladesh (Textiles, Steel, Cement, Glass &amp; Ceramics, Chemicals including fertilizers, Agro-industries).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These 6 key industrial sectors contributes 21.85% of Total GDP (2024) and 62% of Industrial sectors GDP (2024).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Key primary fuel share of the industry sector in Bangladesh is : </a:t>
            </a:r>
          </a:p>
          <a:p>
            <a:pPr marL="1657350" lvl="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GAS – 51.05%</a:t>
            </a:r>
          </a:p>
          <a:p>
            <a:pPr marL="1657350" lvl="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Furnace Oil – 28.15%</a:t>
            </a:r>
          </a:p>
          <a:p>
            <a:pPr marL="1657350" lvl="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Coal – 7.86%</a:t>
            </a:r>
          </a:p>
          <a:p>
            <a:pPr marL="1657350" lvl="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Diesel – 5.74% </a:t>
            </a:r>
          </a:p>
          <a:p>
            <a:pPr marL="1657350" lvl="3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Renewables – 2.04%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184A-D8C5-4BDE-5C7D-8BFF0C7C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034DED39-266E-8A0A-DC1E-A3F53895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7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4404D0-EBDE-91AD-9C6A-BCB1B5BC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213" y="6444662"/>
            <a:ext cx="2743200" cy="365125"/>
          </a:xfrm>
        </p:spPr>
        <p:txBody>
          <a:bodyPr/>
          <a:lstStyle/>
          <a:p>
            <a:fld id="{876D1D36-1B3A-4358-BDC7-CC5165601F28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BABD4E-69A7-0BC0-7BD4-36619B1BA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889693"/>
              </p:ext>
            </p:extLst>
          </p:nvPr>
        </p:nvGraphicFramePr>
        <p:xfrm>
          <a:off x="3421352" y="1047270"/>
          <a:ext cx="5649068" cy="427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B946D2-E4A4-A09F-3B41-45328C4F8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60915"/>
              </p:ext>
            </p:extLst>
          </p:nvPr>
        </p:nvGraphicFramePr>
        <p:xfrm>
          <a:off x="379360" y="5269778"/>
          <a:ext cx="11733053" cy="1073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3053">
                  <a:extLst>
                    <a:ext uri="{9D8B030D-6E8A-4147-A177-3AD203B41FA5}">
                      <a16:colId xmlns:a16="http://schemas.microsoft.com/office/drawing/2014/main" val="333613877"/>
                    </a:ext>
                  </a:extLst>
                </a:gridCol>
              </a:tblGrid>
              <a:tr h="10675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Power Industry - </a:t>
                      </a:r>
                      <a:r>
                        <a:rPr lang="en-US" sz="1400" u="none" strike="noStrike" dirty="0">
                          <a:effectLst/>
                        </a:rPr>
                        <a:t>Power and heat generation plants (public &amp; auto producers) | </a:t>
                      </a:r>
                      <a:r>
                        <a:rPr lang="en-US" sz="1400" b="1" u="none" strike="noStrike" dirty="0">
                          <a:effectLst/>
                        </a:rPr>
                        <a:t>Industrial combustion - </a:t>
                      </a:r>
                      <a:r>
                        <a:rPr lang="en-US" sz="1400" u="none" strike="noStrike" dirty="0">
                          <a:effectLst/>
                        </a:rPr>
                        <a:t>Combustion for industrial manufacturing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9" marR="2189" marT="2189" marB="0" anchor="b"/>
                </a:tc>
                <a:extLst>
                  <a:ext uri="{0D108BD9-81ED-4DB2-BD59-A6C34878D82A}">
                    <a16:rowId xmlns:a16="http://schemas.microsoft.com/office/drawing/2014/main" val="3631729769"/>
                  </a:ext>
                </a:extLst>
              </a:tr>
              <a:tr h="10675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Buildings – </a:t>
                      </a:r>
                      <a:r>
                        <a:rPr lang="en-US" sz="1400" u="none" strike="noStrike" dirty="0">
                          <a:effectLst/>
                        </a:rPr>
                        <a:t>Small scale non-industrial stationary combustion | </a:t>
                      </a:r>
                      <a:r>
                        <a:rPr lang="en-US" sz="1400" b="1" u="none" strike="noStrike" dirty="0">
                          <a:effectLst/>
                        </a:rPr>
                        <a:t>Transport – </a:t>
                      </a:r>
                      <a:r>
                        <a:rPr lang="en-US" sz="1400" u="none" strike="noStrike" dirty="0">
                          <a:effectLst/>
                        </a:rPr>
                        <a:t>Mobile combustion (road &amp; rail &amp; ship &amp; aviation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Agriculture – </a:t>
                      </a:r>
                      <a:r>
                        <a:rPr lang="en-US" sz="1400" u="none" strike="noStrike" dirty="0">
                          <a:effectLst/>
                        </a:rPr>
                        <a:t>Agricultural soils, crop residues burning, enteric fermentation, manure management, indirect N2O emissions from agriculture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9" marR="2189" marT="2189" marB="0" anchor="b"/>
                </a:tc>
                <a:extLst>
                  <a:ext uri="{0D108BD9-81ED-4DB2-BD59-A6C34878D82A}">
                    <a16:rowId xmlns:a16="http://schemas.microsoft.com/office/drawing/2014/main" val="4178114748"/>
                  </a:ext>
                </a:extLst>
              </a:tr>
              <a:tr h="10675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Fuel exploitation - </a:t>
                      </a:r>
                      <a:r>
                        <a:rPr lang="en-US" sz="1400" u="none" strike="noStrike" dirty="0">
                          <a:effectLst/>
                        </a:rPr>
                        <a:t>Production, transformation and refining of fuels | </a:t>
                      </a:r>
                      <a:r>
                        <a:rPr lang="en-US" sz="1400" b="1" u="none" strike="noStrike" dirty="0">
                          <a:effectLst/>
                        </a:rPr>
                        <a:t>Waste - </a:t>
                      </a:r>
                      <a:r>
                        <a:rPr lang="en-US" sz="1400" u="none" strike="noStrike" dirty="0">
                          <a:effectLst/>
                        </a:rPr>
                        <a:t>Solid waste disposal and wastewater treatment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Processes - </a:t>
                      </a:r>
                      <a:r>
                        <a:rPr lang="en-US" sz="1400" u="none" strike="noStrike" dirty="0">
                          <a:effectLst/>
                        </a:rPr>
                        <a:t>Industrial processes (e.g. emissions from the production of cement, iron and steel, aluminum, chemicals, solvents, etc.)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89" marR="2189" marT="2189" marB="0" anchor="b"/>
                </a:tc>
                <a:extLst>
                  <a:ext uri="{0D108BD9-81ED-4DB2-BD59-A6C34878D82A}">
                    <a16:rowId xmlns:a16="http://schemas.microsoft.com/office/drawing/2014/main" val="1221462279"/>
                  </a:ext>
                </a:extLst>
              </a:tr>
            </a:tbl>
          </a:graphicData>
        </a:graphic>
      </p:graphicFrame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5D43AC15-9606-B58D-73EE-2E180F66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5154092" y="6362077"/>
            <a:ext cx="2530602" cy="447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03175-AAC9-7F1F-39AB-A2014C1B6D28}"/>
              </a:ext>
            </a:extLst>
          </p:cNvPr>
          <p:cNvSpPr txBox="1"/>
          <p:nvPr/>
        </p:nvSpPr>
        <p:spPr>
          <a:xfrm>
            <a:off x="112734" y="101530"/>
            <a:ext cx="11878056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Sectoral CO</a:t>
            </a:r>
            <a:r>
              <a:rPr lang="en-US" sz="2800" baseline="-25000" dirty="0">
                <a:latin typeface="Congenial Black" panose="020F0502020204030204" pitchFamily="2" charset="0"/>
              </a:rPr>
              <a:t>2</a:t>
            </a:r>
            <a:r>
              <a:rPr lang="en-US" sz="2800" dirty="0">
                <a:latin typeface="Congenial Black" panose="020F0502020204030204" pitchFamily="2" charset="0"/>
              </a:rPr>
              <a:t> Emission in Bangladesh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AB1A4-5873-0E6A-B801-A0756B9D2CFD}"/>
              </a:ext>
            </a:extLst>
          </p:cNvPr>
          <p:cNvSpPr txBox="1"/>
          <p:nvPr/>
        </p:nvSpPr>
        <p:spPr>
          <a:xfrm>
            <a:off x="8309113" y="4578626"/>
            <a:ext cx="106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597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F9505-499A-B68B-7D5E-D6E7C2630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0518C-A8FF-7E79-280F-F835E4DC51AF}"/>
              </a:ext>
            </a:extLst>
          </p:cNvPr>
          <p:cNvSpPr txBox="1"/>
          <p:nvPr/>
        </p:nvSpPr>
        <p:spPr>
          <a:xfrm>
            <a:off x="156972" y="128016"/>
            <a:ext cx="11878056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 Energy Efficiency Opportunities in Key Industrial Sectors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3E372-CD53-9884-821E-B829425A3304}"/>
              </a:ext>
            </a:extLst>
          </p:cNvPr>
          <p:cNvSpPr txBox="1"/>
          <p:nvPr/>
        </p:nvSpPr>
        <p:spPr>
          <a:xfrm>
            <a:off x="275282" y="855682"/>
            <a:ext cx="39944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Textiles and Ready-Made Garments ( RMG)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FE0E4-6CB0-35D0-0E24-BCF53A4E86A9}"/>
              </a:ext>
            </a:extLst>
          </p:cNvPr>
          <p:cNvSpPr txBox="1"/>
          <p:nvPr/>
        </p:nvSpPr>
        <p:spPr>
          <a:xfrm>
            <a:off x="275282" y="1816839"/>
            <a:ext cx="3994484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~13% GDP Contribution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80% of the factories have their own captive power plants (Gas and Oil Based)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 opportunities</a:t>
            </a:r>
            <a:r>
              <a:rPr lang="en-US" sz="2000" baseline="30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for this sector includes – Motors (~10-20%), Boilers (~15-20%), Variable Frequency Drives (~15%), Lighting (~20%).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A1FD4-F82E-CFAD-9627-932737F0F939}"/>
              </a:ext>
            </a:extLst>
          </p:cNvPr>
          <p:cNvSpPr txBox="1"/>
          <p:nvPr/>
        </p:nvSpPr>
        <p:spPr>
          <a:xfrm>
            <a:off x="0" y="6596390"/>
            <a:ext cx="5154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Bangladesh: Industrial Energy Efficiency Finance Program | Audits by ADB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5FFD2-F65E-46DA-0E57-3B1C17B87680}"/>
              </a:ext>
            </a:extLst>
          </p:cNvPr>
          <p:cNvSpPr txBox="1"/>
          <p:nvPr/>
        </p:nvSpPr>
        <p:spPr>
          <a:xfrm>
            <a:off x="4542481" y="861301"/>
            <a:ext cx="35507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Iron and Steel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CABD1-35D5-D198-5EA1-EFD7EDD3C4AD}"/>
              </a:ext>
            </a:extLst>
          </p:cNvPr>
          <p:cNvSpPr txBox="1"/>
          <p:nvPr/>
        </p:nvSpPr>
        <p:spPr>
          <a:xfrm>
            <a:off x="4542482" y="1533031"/>
            <a:ext cx="35507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 opportunities</a:t>
            </a:r>
            <a:r>
              <a:rPr lang="en-US" sz="2000" baseline="30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for this sector includes – Intervention Potential Energy Savings Exhaust Gas Heat Recovery (~20%), Insulation (~5-10%) and Automation (~20-25%)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A1851-4C6D-D8FB-17FE-4E280F12AF05}"/>
              </a:ext>
            </a:extLst>
          </p:cNvPr>
          <p:cNvSpPr txBox="1"/>
          <p:nvPr/>
        </p:nvSpPr>
        <p:spPr>
          <a:xfrm>
            <a:off x="8365953" y="861301"/>
            <a:ext cx="35507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13718-9C20-32FB-DB69-D5D1B4E5D257}"/>
              </a:ext>
            </a:extLst>
          </p:cNvPr>
          <p:cNvSpPr txBox="1"/>
          <p:nvPr/>
        </p:nvSpPr>
        <p:spPr>
          <a:xfrm>
            <a:off x="8365958" y="1533031"/>
            <a:ext cx="355076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 opportunities</a:t>
            </a:r>
            <a:r>
              <a:rPr lang="en-US" sz="2000" baseline="30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for this sector includes – VRM (~15%), Motor and Drives (5-8%), Fans (~3%), Air Flow (~5-10%)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750B3-C1F5-02E3-902F-F9FACC5E6635}"/>
              </a:ext>
            </a:extLst>
          </p:cNvPr>
          <p:cNvCxnSpPr>
            <a:cxnSpLocks/>
          </p:cNvCxnSpPr>
          <p:nvPr/>
        </p:nvCxnSpPr>
        <p:spPr>
          <a:xfrm>
            <a:off x="4425696" y="805912"/>
            <a:ext cx="0" cy="3719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082DD6-44F0-238A-BBDC-583FAD92B521}"/>
              </a:ext>
            </a:extLst>
          </p:cNvPr>
          <p:cNvCxnSpPr>
            <a:cxnSpLocks/>
          </p:cNvCxnSpPr>
          <p:nvPr/>
        </p:nvCxnSpPr>
        <p:spPr>
          <a:xfrm>
            <a:off x="8263128" y="805912"/>
            <a:ext cx="0" cy="4730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533F14-30A4-DFA8-C310-5F60630DD798}"/>
              </a:ext>
            </a:extLst>
          </p:cNvPr>
          <p:cNvSpPr txBox="1"/>
          <p:nvPr/>
        </p:nvSpPr>
        <p:spPr>
          <a:xfrm>
            <a:off x="8365953" y="3374312"/>
            <a:ext cx="356471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Chemicals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6D4A5-DE9F-B96E-3780-79E5757A82C3}"/>
              </a:ext>
            </a:extLst>
          </p:cNvPr>
          <p:cNvSpPr txBox="1"/>
          <p:nvPr/>
        </p:nvSpPr>
        <p:spPr>
          <a:xfrm>
            <a:off x="8365953" y="3904985"/>
            <a:ext cx="3550756" cy="16312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 opportunities</a:t>
            </a:r>
            <a:r>
              <a:rPr lang="en-US" sz="2000" baseline="30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for this sector includes – Injection Molding Machines (~20-30%), Combustion Efficiency Improvements (~ 5-10% 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8662BA1-B1BB-CA49-C7D1-1CD2F335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500ED-3680-E694-01A7-C2DD76DC0421}"/>
              </a:ext>
            </a:extLst>
          </p:cNvPr>
          <p:cNvSpPr txBox="1"/>
          <p:nvPr/>
        </p:nvSpPr>
        <p:spPr>
          <a:xfrm>
            <a:off x="156972" y="5094055"/>
            <a:ext cx="8080327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Agro-industries and Ceramics have ~ 18% and ~24% energy saving potential with EE.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9AA49-B37C-B533-6E92-7FE60DC5A300}"/>
              </a:ext>
            </a:extLst>
          </p:cNvPr>
          <p:cNvSpPr txBox="1"/>
          <p:nvPr/>
        </p:nvSpPr>
        <p:spPr>
          <a:xfrm>
            <a:off x="156972" y="5843738"/>
            <a:ext cx="1134276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</a:rPr>
              <a:t>These represent significant but largely unrealized potentials for Bangladesh’s industrial sector</a:t>
            </a:r>
          </a:p>
        </p:txBody>
      </p:sp>
      <p:pic>
        <p:nvPicPr>
          <p:cNvPr id="5" name="Picture 4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1E0ACE7F-671F-D152-8E67-0BA4791F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5B3D-A679-1094-2282-C17E21954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860CE-F649-46E3-79F1-AD475988DE0A}"/>
              </a:ext>
            </a:extLst>
          </p:cNvPr>
          <p:cNvSpPr txBox="1"/>
          <p:nvPr/>
        </p:nvSpPr>
        <p:spPr>
          <a:xfrm>
            <a:off x="156972" y="128016"/>
            <a:ext cx="11878056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National Targets in Bangladesh Towards Energy Efficiency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1293D-B1A3-510D-CE80-D9F0C199455C}"/>
              </a:ext>
            </a:extLst>
          </p:cNvPr>
          <p:cNvSpPr txBox="1"/>
          <p:nvPr/>
        </p:nvSpPr>
        <p:spPr>
          <a:xfrm>
            <a:off x="228104" y="6468374"/>
            <a:ext cx="4889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Bangladesh: Industrial Energy Efficiency Finance Program | Audits by ADB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8B1F03-F537-A945-9046-C3C4AB34C7A2}"/>
              </a:ext>
            </a:extLst>
          </p:cNvPr>
          <p:cNvSpPr txBox="1"/>
          <p:nvPr/>
        </p:nvSpPr>
        <p:spPr>
          <a:xfrm>
            <a:off x="327764" y="933858"/>
            <a:ext cx="115364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Bangladesh has an Energy Efficiency &amp; Conservation Master Plan (EECMP 2016) targeting a 20% reduction in energy intensity by 2030 (vs. 2013).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Provides a national framework for end-use efficiency to overcome implementation gaps.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The efficiency in power sector planning is gaining importance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The Integrated Energy &amp; Power Master Plan (IEPMP 2023) identifies the power sector as the central pillar of Bangladesh’s energy transition for economic development.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Studies show that efficiency improvements can reduce LNG imports, and lower system costs, while opening the door to integrate demand-side measures alongside supply-side planning in the power sector.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Industrial EE → directly reduces demand on both the national grid and captive power plants.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EC6C6-AF18-1A01-7E52-0F5F809F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F4511BDC-763E-981C-E54E-9B3901CD8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25976-F59C-CB7C-2D31-DC619A3AEF18}"/>
              </a:ext>
            </a:extLst>
          </p:cNvPr>
          <p:cNvSpPr txBox="1"/>
          <p:nvPr/>
        </p:nvSpPr>
        <p:spPr>
          <a:xfrm>
            <a:off x="156972" y="128016"/>
            <a:ext cx="11878056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Integrated Modeling Framework: PyPSA-BD-IDS </a:t>
            </a:r>
          </a:p>
        </p:txBody>
      </p:sp>
      <p:pic>
        <p:nvPicPr>
          <p:cNvPr id="22" name="Picture 21" descr="A diagram of a clean energy transition&#10;&#10;AI-generated content may be incorrect.">
            <a:extLst>
              <a:ext uri="{FF2B5EF4-FFF2-40B4-BE49-F238E27FC236}">
                <a16:creationId xmlns:a16="http://schemas.microsoft.com/office/drawing/2014/main" id="{FD85FC05-D555-A4D9-C180-425DEA0CD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8" y="803306"/>
            <a:ext cx="11361586" cy="5400973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CAA002-FA9B-8CE5-9C23-89A575ED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7381F682-4C26-560F-60D2-1986B4E08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5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D91F-2708-C663-EAB7-C6921733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23518E-C88B-5487-2149-8224D580C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68" b="1223"/>
          <a:stretch/>
        </p:blipFill>
        <p:spPr>
          <a:xfrm>
            <a:off x="105444" y="6228272"/>
            <a:ext cx="552901" cy="5526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E9934-242B-2AAA-184F-4408AA39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7F007B-BA14-E9B4-564C-C882E225047E}"/>
              </a:ext>
            </a:extLst>
          </p:cNvPr>
          <p:cNvGraphicFramePr>
            <a:graphicFrameLocks noGrp="1"/>
          </p:cNvGraphicFramePr>
          <p:nvPr/>
        </p:nvGraphicFramePr>
        <p:xfrm>
          <a:off x="205739" y="1264943"/>
          <a:ext cx="11780522" cy="47576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01966">
                  <a:extLst>
                    <a:ext uri="{9D8B030D-6E8A-4147-A177-3AD203B41FA5}">
                      <a16:colId xmlns:a16="http://schemas.microsoft.com/office/drawing/2014/main" val="59868710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29119071"/>
                    </a:ext>
                  </a:extLst>
                </a:gridCol>
                <a:gridCol w="5347252">
                  <a:extLst>
                    <a:ext uri="{9D8B030D-6E8A-4147-A177-3AD203B41FA5}">
                      <a16:colId xmlns:a16="http://schemas.microsoft.com/office/drawing/2014/main" val="3504098500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4020836173"/>
                    </a:ext>
                  </a:extLst>
                </a:gridCol>
                <a:gridCol w="1222182">
                  <a:extLst>
                    <a:ext uri="{9D8B030D-6E8A-4147-A177-3AD203B41FA5}">
                      <a16:colId xmlns:a16="http://schemas.microsoft.com/office/drawing/2014/main" val="3071608134"/>
                    </a:ext>
                  </a:extLst>
                </a:gridCol>
              </a:tblGrid>
              <a:tr h="33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 dirty="0">
                          <a:solidFill>
                            <a:schemeClr val="tx1"/>
                          </a:solidFill>
                          <a:effectLst/>
                        </a:rPr>
                        <a:t>Scenario name</a:t>
                      </a:r>
                      <a:endParaRPr lang="en-US" sz="21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21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 dirty="0">
                          <a:solidFill>
                            <a:schemeClr val="tx1"/>
                          </a:solidFill>
                          <a:effectLst/>
                        </a:rPr>
                        <a:t>Narrative and Assumptions</a:t>
                      </a:r>
                      <a:endParaRPr lang="en-US" sz="21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 dirty="0">
                          <a:solidFill>
                            <a:schemeClr val="tx1"/>
                          </a:solidFill>
                          <a:effectLst/>
                        </a:rPr>
                        <a:t>Scenario Acronyms/Cluster</a:t>
                      </a:r>
                      <a:endParaRPr lang="en-US" sz="21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65196"/>
                  </a:ext>
                </a:extLst>
              </a:tr>
              <a:tr h="68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Reference 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2030, 2041, and 2050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2019 Policy Frozen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kern="100" dirty="0">
                          <a:effectLst/>
                        </a:rPr>
                        <a:t>Reference</a:t>
                      </a:r>
                      <a:endParaRPr lang="en-US" sz="21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90814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– I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2030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30% renewable energy 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LRE (S)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PAS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38957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</a:rPr>
                        <a:t>Scenario – II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2030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Scenario I + 20% energy efficiency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LRE (S), ELD (D)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65282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– III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2041</a:t>
                      </a:r>
                      <a:endParaRPr lang="en-US" sz="2000" kern="100" dirty="0"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40% renewable energy</a:t>
                      </a:r>
                      <a:endParaRPr lang="en-US" sz="2000" kern="100" dirty="0"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MRE (S)</a:t>
                      </a:r>
                      <a:endParaRPr lang="en-US" sz="2000" kern="100" dirty="0"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0722"/>
                  </a:ext>
                </a:extLst>
              </a:tr>
              <a:tr h="68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- IV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2041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33% energy efficiency, 40% renewable mix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MRE (S), ELD (D)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PAS, HAAS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9841125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- V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2050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100% clean energy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HRE (S)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HAAS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5556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- VI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2050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100% clean energy, 44% energy efficiency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HRE (S), ELD (D)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33440"/>
                  </a:ext>
                </a:extLst>
              </a:tr>
              <a:tr h="337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- VII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2050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100% clean energy, 10% demand-side shift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HRE (S), DSF (D)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74987"/>
                  </a:ext>
                </a:extLst>
              </a:tr>
              <a:tr h="68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Scenario - VIII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2050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100% clean energy, 44% EE, 10% demand shift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HRE (S), DSF(D), ELD (D)</a:t>
                      </a:r>
                      <a:endParaRPr lang="en-US" sz="20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3958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0FB950-A0C1-851D-CA31-E640DBE36BC1}"/>
              </a:ext>
            </a:extLst>
          </p:cNvPr>
          <p:cNvSpPr txBox="1"/>
          <p:nvPr/>
        </p:nvSpPr>
        <p:spPr>
          <a:xfrm>
            <a:off x="156972" y="77075"/>
            <a:ext cx="11878056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Pledged and Higher Ambitious Scenario Design</a:t>
            </a:r>
          </a:p>
        </p:txBody>
      </p:sp>
      <p:pic>
        <p:nvPicPr>
          <p:cNvPr id="2" name="Picture 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C34163F7-3A08-37D1-B317-AFB3E0F90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4F8A4-33C3-5F15-B010-38B2E3D0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B5D8-78F3-4643-86FF-04BDEF96638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FA372-8E21-2824-4AD0-A255C06E2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2" y="1361007"/>
            <a:ext cx="9858764" cy="33120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55285C-B93F-E38B-01FE-262E17849DB6}"/>
              </a:ext>
            </a:extLst>
          </p:cNvPr>
          <p:cNvSpPr/>
          <p:nvPr/>
        </p:nvSpPr>
        <p:spPr>
          <a:xfrm>
            <a:off x="8514969" y="3941377"/>
            <a:ext cx="1205103" cy="7316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CCAEFE-26FA-6B9F-6953-38AFC45CD2ED}"/>
              </a:ext>
            </a:extLst>
          </p:cNvPr>
          <p:cNvSpPr/>
          <p:nvPr/>
        </p:nvSpPr>
        <p:spPr>
          <a:xfrm>
            <a:off x="3723896" y="3941377"/>
            <a:ext cx="838200" cy="5574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87334-AED8-BE2C-BB24-F820CCE622E8}"/>
              </a:ext>
            </a:extLst>
          </p:cNvPr>
          <p:cNvSpPr txBox="1"/>
          <p:nvPr/>
        </p:nvSpPr>
        <p:spPr>
          <a:xfrm>
            <a:off x="257175" y="132607"/>
            <a:ext cx="1163916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Capacity Expansion Pathways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FDCBA-6B79-9628-9795-AA7DCDF03BF7}"/>
              </a:ext>
            </a:extLst>
          </p:cNvPr>
          <p:cNvSpPr txBox="1"/>
          <p:nvPr/>
        </p:nvSpPr>
        <p:spPr>
          <a:xfrm>
            <a:off x="1124712" y="4992723"/>
            <a:ext cx="948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 Scenarios avoids large supply side expansion. 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 in industries can help achieve these by utilizing the full potential of EE at end use devices. </a:t>
            </a:r>
          </a:p>
        </p:txBody>
      </p:sp>
      <p:pic>
        <p:nvPicPr>
          <p:cNvPr id="4" name="Picture 3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3D0D13FF-8902-2BCA-5690-4BE4AB346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88850-CD74-F66B-1B43-0607DEC20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73C13-24D8-4827-B33A-D854AB72917F}"/>
              </a:ext>
            </a:extLst>
          </p:cNvPr>
          <p:cNvSpPr txBox="1"/>
          <p:nvPr/>
        </p:nvSpPr>
        <p:spPr>
          <a:xfrm>
            <a:off x="257175" y="132607"/>
            <a:ext cx="11639169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Financial Mobilization Requirements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2397AE-3303-428A-1B6F-06791115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07" y="1475168"/>
            <a:ext cx="9421810" cy="312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4A31D9F-D0E6-AAFE-4822-491E34C49876}"/>
              </a:ext>
            </a:extLst>
          </p:cNvPr>
          <p:cNvSpPr/>
          <p:nvPr/>
        </p:nvSpPr>
        <p:spPr>
          <a:xfrm>
            <a:off x="8229601" y="3869728"/>
            <a:ext cx="1179616" cy="7297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E65088-9145-7F74-67C7-DDC6342AD911}"/>
              </a:ext>
            </a:extLst>
          </p:cNvPr>
          <p:cNvSpPr/>
          <p:nvPr/>
        </p:nvSpPr>
        <p:spPr>
          <a:xfrm>
            <a:off x="3660690" y="3869728"/>
            <a:ext cx="838200" cy="5742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05216E-7D5E-7793-516E-BB44F01E83AE}"/>
              </a:ext>
            </a:extLst>
          </p:cNvPr>
          <p:cNvSpPr txBox="1"/>
          <p:nvPr/>
        </p:nvSpPr>
        <p:spPr>
          <a:xfrm>
            <a:off x="630936" y="5274850"/>
            <a:ext cx="1075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IDS scenarios reduces the financial burden compared to supply-side only expansion by avoiding overbuilt of power plants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B31A71D-056F-0DBB-7DB9-33A935D4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EA66-9AE9-47A4-9E03-C84DA869D01D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52C45D6F-94CC-37A9-0C1A-E1FDAC666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>
            <a:fillRect/>
          </a:stretch>
        </p:blipFill>
        <p:spPr>
          <a:xfrm>
            <a:off x="6096000" y="6356350"/>
            <a:ext cx="2610180" cy="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1381</Words>
  <Application>Microsoft Office PowerPoint</Application>
  <PresentationFormat>Widescreen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Abadi</vt:lpstr>
      <vt:lpstr>Amasis MT Pro Black</vt:lpstr>
      <vt:lpstr>Amasis MT Pro Medium</vt:lpstr>
      <vt:lpstr>Aptos</vt:lpstr>
      <vt:lpstr>Aptos Black</vt:lpstr>
      <vt:lpstr>Aptos Display</vt:lpstr>
      <vt:lpstr>Arial</vt:lpstr>
      <vt:lpstr>Calibri</vt:lpstr>
      <vt:lpstr>Congenial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Firuz_SMARTS</dc:creator>
  <cp:lastModifiedBy>Firuz Ahamed Nahid</cp:lastModifiedBy>
  <cp:revision>9</cp:revision>
  <dcterms:created xsi:type="dcterms:W3CDTF">2025-09-10T09:29:22Z</dcterms:created>
  <dcterms:modified xsi:type="dcterms:W3CDTF">2025-09-11T11:47:34Z</dcterms:modified>
</cp:coreProperties>
</file>