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3"/>
  </p:notesMasterIdLst>
  <p:sldIdLst>
    <p:sldId id="256" r:id="rId5"/>
    <p:sldId id="257" r:id="rId6"/>
    <p:sldId id="323" r:id="rId7"/>
    <p:sldId id="312" r:id="rId8"/>
    <p:sldId id="310" r:id="rId9"/>
    <p:sldId id="321" r:id="rId10"/>
    <p:sldId id="309" r:id="rId11"/>
    <p:sldId id="313" r:id="rId12"/>
    <p:sldId id="314" r:id="rId13"/>
    <p:sldId id="318" r:id="rId14"/>
    <p:sldId id="315" r:id="rId15"/>
    <p:sldId id="316" r:id="rId16"/>
    <p:sldId id="317" r:id="rId17"/>
    <p:sldId id="319" r:id="rId18"/>
    <p:sldId id="320" r:id="rId19"/>
    <p:sldId id="322" r:id="rId20"/>
    <p:sldId id="324" r:id="rId21"/>
    <p:sldId id="270" r:id="rId22"/>
    <p:sldId id="325" r:id="rId23"/>
    <p:sldId id="272" r:id="rId24"/>
    <p:sldId id="327" r:id="rId25"/>
    <p:sldId id="328" r:id="rId26"/>
    <p:sldId id="329" r:id="rId27"/>
    <p:sldId id="330" r:id="rId28"/>
    <p:sldId id="332" r:id="rId29"/>
    <p:sldId id="331" r:id="rId30"/>
    <p:sldId id="271" r:id="rId31"/>
    <p:sldId id="326" r:id="rId32"/>
  </p:sldIdLst>
  <p:sldSz cx="18288000" cy="10287000"/>
  <p:notesSz cx="6858000" cy="9144000"/>
  <p:embeddedFontLst>
    <p:embeddedFont>
      <p:font typeface="Cambria Math" panose="02040503050406030204" pitchFamily="18" charset="0"/>
      <p:regular r:id="rId34"/>
    </p:embeddedFont>
    <p:embeddedFont>
      <p:font typeface="Helveticish" panose="020B0604020202020204" pitchFamily="34" charset="0"/>
      <p:regular r:id="rId35"/>
    </p:embeddedFont>
    <p:embeddedFont>
      <p:font typeface="Helveticish Bold" panose="020B0704020202020204" pitchFamily="34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D0F54B-3E8D-E3D3-2BCF-09876E64380A}" name="Shannon Stendel" initials="SS" userId="S::sstendel@slipstreaminc.org::3ee921e5-3a07-4494-bfa5-edbbbbf47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E"/>
    <a:srgbClr val="00C695"/>
    <a:srgbClr val="037658"/>
    <a:srgbClr val="5C9BD5"/>
    <a:srgbClr val="0E4A7C"/>
    <a:srgbClr val="FFBF00"/>
    <a:srgbClr val="047659"/>
    <a:srgbClr val="BDBFBE"/>
    <a:srgbClr val="16365F"/>
    <a:srgbClr val="143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5612F-6A1D-1749-8EFC-7D44FEABB884}" v="1413" dt="2025-08-05T01:36:56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1"/>
    <p:restoredTop sz="94560"/>
  </p:normalViewPr>
  <p:slideViewPr>
    <p:cSldViewPr snapToGrid="0">
      <p:cViewPr varScale="1">
        <p:scale>
          <a:sx n="75" d="100"/>
          <a:sy n="75" d="100"/>
        </p:scale>
        <p:origin x="208" y="15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71BA7-95DA-4038-B1CD-2BAE36C9E32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692C6D9-02ED-4100-BCEF-2989FB6191D2}">
      <dgm:prSet custT="1"/>
      <dgm:spPr/>
      <dgm:t>
        <a:bodyPr/>
        <a:lstStyle/>
        <a:p>
          <a:pPr>
            <a:defRPr b="1"/>
          </a:pPr>
          <a:r>
            <a:rPr lang="en-US" sz="3600" dirty="0"/>
            <a:t>To balance out cost-benefit analyses </a:t>
          </a:r>
        </a:p>
      </dgm:t>
    </dgm:pt>
    <dgm:pt modelId="{EA31FE25-BCD2-40A1-89D0-2AF369360C7F}" type="parTrans" cxnId="{53C95E57-42C8-4EF2-BC95-2253FD9F75EA}">
      <dgm:prSet/>
      <dgm:spPr/>
      <dgm:t>
        <a:bodyPr/>
        <a:lstStyle/>
        <a:p>
          <a:endParaRPr lang="en-US" sz="3200"/>
        </a:p>
      </dgm:t>
    </dgm:pt>
    <dgm:pt modelId="{73D6FDEF-9730-4E2D-8A0A-BD6A50690053}" type="sibTrans" cxnId="{53C95E57-42C8-4EF2-BC95-2253FD9F75EA}">
      <dgm:prSet/>
      <dgm:spPr/>
      <dgm:t>
        <a:bodyPr/>
        <a:lstStyle/>
        <a:p>
          <a:endParaRPr lang="en-US" sz="3200"/>
        </a:p>
      </dgm:t>
    </dgm:pt>
    <dgm:pt modelId="{B767B8A7-F997-4182-A7F4-498033BD7AE9}">
      <dgm:prSet custT="1"/>
      <dgm:spPr/>
      <dgm:t>
        <a:bodyPr/>
        <a:lstStyle/>
        <a:p>
          <a:r>
            <a:rPr lang="en-US" sz="2800" dirty="0"/>
            <a:t>Policy analysis</a:t>
          </a:r>
        </a:p>
        <a:p>
          <a:r>
            <a:rPr lang="en-US" sz="2800" dirty="0"/>
            <a:t>Program evaluation</a:t>
          </a:r>
        </a:p>
      </dgm:t>
    </dgm:pt>
    <dgm:pt modelId="{007CDD3F-E418-4730-B5E2-ADC5F7F35373}" type="parTrans" cxnId="{6BAAD4E2-C31F-4060-8D29-8B8F4E7FB4DD}">
      <dgm:prSet/>
      <dgm:spPr/>
      <dgm:t>
        <a:bodyPr/>
        <a:lstStyle/>
        <a:p>
          <a:endParaRPr lang="en-US" sz="3200"/>
        </a:p>
      </dgm:t>
    </dgm:pt>
    <dgm:pt modelId="{34DAB9FD-2900-445E-B703-14E3E216BCEE}" type="sibTrans" cxnId="{6BAAD4E2-C31F-4060-8D29-8B8F4E7FB4DD}">
      <dgm:prSet/>
      <dgm:spPr/>
      <dgm:t>
        <a:bodyPr/>
        <a:lstStyle/>
        <a:p>
          <a:endParaRPr lang="en-US" sz="3200"/>
        </a:p>
      </dgm:t>
    </dgm:pt>
    <dgm:pt modelId="{CB08AC76-89E8-414A-B5C9-4E624AE5A22B}">
      <dgm:prSet custT="1"/>
      <dgm:spPr/>
      <dgm:t>
        <a:bodyPr/>
        <a:lstStyle/>
        <a:p>
          <a:r>
            <a:rPr lang="en-US" sz="2800"/>
            <a:t>Utility financial planning</a:t>
          </a:r>
        </a:p>
      </dgm:t>
    </dgm:pt>
    <dgm:pt modelId="{033716B6-D244-48C9-9C81-B99E16ADA53E}" type="parTrans" cxnId="{6D70C925-A76D-4BCE-B1BD-3E8A8CA30A52}">
      <dgm:prSet/>
      <dgm:spPr/>
      <dgm:t>
        <a:bodyPr/>
        <a:lstStyle/>
        <a:p>
          <a:endParaRPr lang="en-US" sz="3200"/>
        </a:p>
      </dgm:t>
    </dgm:pt>
    <dgm:pt modelId="{41471A2E-C646-4993-B9E4-50E2BBD6B250}" type="sibTrans" cxnId="{6D70C925-A76D-4BCE-B1BD-3E8A8CA30A52}">
      <dgm:prSet/>
      <dgm:spPr/>
      <dgm:t>
        <a:bodyPr/>
        <a:lstStyle/>
        <a:p>
          <a:endParaRPr lang="en-US" sz="3200"/>
        </a:p>
      </dgm:t>
    </dgm:pt>
    <dgm:pt modelId="{409DAF71-6FAB-4F2B-9C16-037271484376}">
      <dgm:prSet custT="1"/>
      <dgm:spPr/>
      <dgm:t>
        <a:bodyPr/>
        <a:lstStyle/>
        <a:p>
          <a:pPr>
            <a:defRPr b="1"/>
          </a:pPr>
          <a:r>
            <a:rPr lang="en-US" sz="3600"/>
            <a:t>To promote equitable investments </a:t>
          </a:r>
        </a:p>
      </dgm:t>
    </dgm:pt>
    <dgm:pt modelId="{82DB6F58-5AEB-4AA7-AEDA-A3BCA758C9B3}" type="parTrans" cxnId="{33F0B4CC-79D2-468B-8D9C-8C3360F39EBD}">
      <dgm:prSet/>
      <dgm:spPr/>
      <dgm:t>
        <a:bodyPr/>
        <a:lstStyle/>
        <a:p>
          <a:endParaRPr lang="en-US" sz="3200"/>
        </a:p>
      </dgm:t>
    </dgm:pt>
    <dgm:pt modelId="{E5282976-0DAC-4D15-8E00-F14586680CAD}" type="sibTrans" cxnId="{33F0B4CC-79D2-468B-8D9C-8C3360F39EBD}">
      <dgm:prSet/>
      <dgm:spPr/>
      <dgm:t>
        <a:bodyPr/>
        <a:lstStyle/>
        <a:p>
          <a:endParaRPr lang="en-US" sz="3200"/>
        </a:p>
      </dgm:t>
    </dgm:pt>
    <dgm:pt modelId="{32A28D8B-D891-47BD-99E6-B8EC997563C5}">
      <dgm:prSet custT="1"/>
      <dgm:spPr/>
      <dgm:t>
        <a:bodyPr/>
        <a:lstStyle/>
        <a:p>
          <a:r>
            <a:rPr lang="en-US" sz="2800"/>
            <a:t>Support funding for programs that serve lower income residents</a:t>
          </a:r>
        </a:p>
      </dgm:t>
    </dgm:pt>
    <dgm:pt modelId="{AACDF682-A19F-4968-B06B-B3511AAB9E12}" type="parTrans" cxnId="{E24C9E5E-B868-40A4-B60D-F6AF0A7D9325}">
      <dgm:prSet/>
      <dgm:spPr/>
      <dgm:t>
        <a:bodyPr/>
        <a:lstStyle/>
        <a:p>
          <a:endParaRPr lang="en-US" sz="3200"/>
        </a:p>
      </dgm:t>
    </dgm:pt>
    <dgm:pt modelId="{E1FCE864-0F9A-476B-B326-CAAE30ABE109}" type="sibTrans" cxnId="{E24C9E5E-B868-40A4-B60D-F6AF0A7D9325}">
      <dgm:prSet/>
      <dgm:spPr/>
      <dgm:t>
        <a:bodyPr/>
        <a:lstStyle/>
        <a:p>
          <a:endParaRPr lang="en-US" sz="3200"/>
        </a:p>
      </dgm:t>
    </dgm:pt>
    <dgm:pt modelId="{665E85A5-C1CF-4AAC-A888-B9A66BD1E603}">
      <dgm:prSet custT="1"/>
      <dgm:spPr/>
      <dgm:t>
        <a:bodyPr/>
        <a:lstStyle/>
        <a:p>
          <a:r>
            <a:rPr lang="en-US" sz="2800"/>
            <a:t>Support climate mitigation and resilience investments</a:t>
          </a:r>
        </a:p>
      </dgm:t>
    </dgm:pt>
    <dgm:pt modelId="{214A9E6F-02B3-46D7-B68A-B644A9E3C0C2}" type="parTrans" cxnId="{D68ACDCB-B496-4BE4-8CCC-70C50A45A991}">
      <dgm:prSet/>
      <dgm:spPr/>
      <dgm:t>
        <a:bodyPr/>
        <a:lstStyle/>
        <a:p>
          <a:endParaRPr lang="en-US" sz="3200"/>
        </a:p>
      </dgm:t>
    </dgm:pt>
    <dgm:pt modelId="{38647EA0-1515-4FFB-9B47-8F5AC900299A}" type="sibTrans" cxnId="{D68ACDCB-B496-4BE4-8CCC-70C50A45A991}">
      <dgm:prSet/>
      <dgm:spPr/>
      <dgm:t>
        <a:bodyPr/>
        <a:lstStyle/>
        <a:p>
          <a:endParaRPr lang="en-US" sz="3200"/>
        </a:p>
      </dgm:t>
    </dgm:pt>
    <dgm:pt modelId="{282C0BD5-213C-480C-869A-2825CBC9AF98}">
      <dgm:prSet custT="1"/>
      <dgm:spPr/>
      <dgm:t>
        <a:bodyPr/>
        <a:lstStyle/>
        <a:p>
          <a:r>
            <a:rPr lang="en-US" sz="2800"/>
            <a:t>Contribute to healthier built environment</a:t>
          </a:r>
        </a:p>
      </dgm:t>
    </dgm:pt>
    <dgm:pt modelId="{08140D4A-9F90-42FB-8352-26654F579295}" type="parTrans" cxnId="{4381EF8A-EFF9-4E79-88D9-B4E0D9E55B99}">
      <dgm:prSet/>
      <dgm:spPr/>
      <dgm:t>
        <a:bodyPr/>
        <a:lstStyle/>
        <a:p>
          <a:endParaRPr lang="en-US" sz="3200"/>
        </a:p>
      </dgm:t>
    </dgm:pt>
    <dgm:pt modelId="{C061BC8C-E09B-40D1-AF0A-10E6B733B252}" type="sibTrans" cxnId="{4381EF8A-EFF9-4E79-88D9-B4E0D9E55B99}">
      <dgm:prSet/>
      <dgm:spPr/>
      <dgm:t>
        <a:bodyPr/>
        <a:lstStyle/>
        <a:p>
          <a:endParaRPr lang="en-US" sz="3200"/>
        </a:p>
      </dgm:t>
    </dgm:pt>
    <dgm:pt modelId="{CF394787-9914-4C3B-BF55-785D39567EFE}" type="pres">
      <dgm:prSet presAssocID="{F9871BA7-95DA-4038-B1CD-2BAE36C9E32C}" presName="root" presStyleCnt="0">
        <dgm:presLayoutVars>
          <dgm:dir/>
          <dgm:resizeHandles val="exact"/>
        </dgm:presLayoutVars>
      </dgm:prSet>
      <dgm:spPr/>
    </dgm:pt>
    <dgm:pt modelId="{EAD2E157-B467-4034-B9E6-65A5D80E8AD6}" type="pres">
      <dgm:prSet presAssocID="{3692C6D9-02ED-4100-BCEF-2989FB6191D2}" presName="compNode" presStyleCnt="0"/>
      <dgm:spPr/>
    </dgm:pt>
    <dgm:pt modelId="{17601A79-B889-4649-A5B1-C5A542B3485D}" type="pres">
      <dgm:prSet presAssocID="{3692C6D9-02ED-4100-BCEF-2989FB6191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46006EC-6DDA-4D4E-B4C4-49AA8453D91C}" type="pres">
      <dgm:prSet presAssocID="{3692C6D9-02ED-4100-BCEF-2989FB6191D2}" presName="iconSpace" presStyleCnt="0"/>
      <dgm:spPr/>
    </dgm:pt>
    <dgm:pt modelId="{154CA626-9C45-489F-917E-81EC8F39CF97}" type="pres">
      <dgm:prSet presAssocID="{3692C6D9-02ED-4100-BCEF-2989FB6191D2}" presName="parTx" presStyleLbl="revTx" presStyleIdx="0" presStyleCnt="4">
        <dgm:presLayoutVars>
          <dgm:chMax val="0"/>
          <dgm:chPref val="0"/>
        </dgm:presLayoutVars>
      </dgm:prSet>
      <dgm:spPr/>
    </dgm:pt>
    <dgm:pt modelId="{75DBB9B5-766B-490F-A680-55D01A877B17}" type="pres">
      <dgm:prSet presAssocID="{3692C6D9-02ED-4100-BCEF-2989FB6191D2}" presName="txSpace" presStyleCnt="0"/>
      <dgm:spPr/>
    </dgm:pt>
    <dgm:pt modelId="{4DBEC163-6BA9-4F1A-828C-5F35DD467889}" type="pres">
      <dgm:prSet presAssocID="{3692C6D9-02ED-4100-BCEF-2989FB6191D2}" presName="desTx" presStyleLbl="revTx" presStyleIdx="1" presStyleCnt="4">
        <dgm:presLayoutVars/>
      </dgm:prSet>
      <dgm:spPr/>
    </dgm:pt>
    <dgm:pt modelId="{967B6526-18AB-4E1C-BFF2-5EF8E1D5F283}" type="pres">
      <dgm:prSet presAssocID="{73D6FDEF-9730-4E2D-8A0A-BD6A50690053}" presName="sibTrans" presStyleCnt="0"/>
      <dgm:spPr/>
    </dgm:pt>
    <dgm:pt modelId="{097EC229-6DCD-4C31-86A7-AD4C04C7DCCD}" type="pres">
      <dgm:prSet presAssocID="{409DAF71-6FAB-4F2B-9C16-037271484376}" presName="compNode" presStyleCnt="0"/>
      <dgm:spPr/>
    </dgm:pt>
    <dgm:pt modelId="{1DC85161-BE51-4C0E-B33F-739B8447CDDF}" type="pres">
      <dgm:prSet presAssocID="{409DAF71-6FAB-4F2B-9C16-03727148437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FD22205-32B4-430A-BB09-9C85B456F61C}" type="pres">
      <dgm:prSet presAssocID="{409DAF71-6FAB-4F2B-9C16-037271484376}" presName="iconSpace" presStyleCnt="0"/>
      <dgm:spPr/>
    </dgm:pt>
    <dgm:pt modelId="{39A82676-23B8-40B0-B704-7E0CD74C9D88}" type="pres">
      <dgm:prSet presAssocID="{409DAF71-6FAB-4F2B-9C16-037271484376}" presName="parTx" presStyleLbl="revTx" presStyleIdx="2" presStyleCnt="4">
        <dgm:presLayoutVars>
          <dgm:chMax val="0"/>
          <dgm:chPref val="0"/>
        </dgm:presLayoutVars>
      </dgm:prSet>
      <dgm:spPr/>
    </dgm:pt>
    <dgm:pt modelId="{DB0175C7-9F45-462C-BF7C-B0DBE5E0EF51}" type="pres">
      <dgm:prSet presAssocID="{409DAF71-6FAB-4F2B-9C16-037271484376}" presName="txSpace" presStyleCnt="0"/>
      <dgm:spPr/>
    </dgm:pt>
    <dgm:pt modelId="{2CF0A8C3-21EA-4159-A674-9F52C9AD509F}" type="pres">
      <dgm:prSet presAssocID="{409DAF71-6FAB-4F2B-9C16-037271484376}" presName="desTx" presStyleLbl="revTx" presStyleIdx="3" presStyleCnt="4">
        <dgm:presLayoutVars/>
      </dgm:prSet>
      <dgm:spPr/>
    </dgm:pt>
  </dgm:ptLst>
  <dgm:cxnLst>
    <dgm:cxn modelId="{FC2D6D08-EF76-47D1-B4C4-EF1E359ABB5B}" type="presOf" srcId="{665E85A5-C1CF-4AAC-A888-B9A66BD1E603}" destId="{2CF0A8C3-21EA-4159-A674-9F52C9AD509F}" srcOrd="0" destOrd="1" presId="urn:microsoft.com/office/officeart/2018/2/layout/IconLabelDescriptionList"/>
    <dgm:cxn modelId="{F6104415-8964-42B2-AC8B-8A920E9327EC}" type="presOf" srcId="{CB08AC76-89E8-414A-B5C9-4E624AE5A22B}" destId="{4DBEC163-6BA9-4F1A-828C-5F35DD467889}" srcOrd="0" destOrd="1" presId="urn:microsoft.com/office/officeart/2018/2/layout/IconLabelDescriptionList"/>
    <dgm:cxn modelId="{6D70C925-A76D-4BCE-B1BD-3E8A8CA30A52}" srcId="{3692C6D9-02ED-4100-BCEF-2989FB6191D2}" destId="{CB08AC76-89E8-414A-B5C9-4E624AE5A22B}" srcOrd="1" destOrd="0" parTransId="{033716B6-D244-48C9-9C81-B99E16ADA53E}" sibTransId="{41471A2E-C646-4993-B9E4-50E2BBD6B250}"/>
    <dgm:cxn modelId="{CE3F6F27-E5D7-461E-8F38-B5F53DC11D53}" type="presOf" srcId="{B767B8A7-F997-4182-A7F4-498033BD7AE9}" destId="{4DBEC163-6BA9-4F1A-828C-5F35DD467889}" srcOrd="0" destOrd="0" presId="urn:microsoft.com/office/officeart/2018/2/layout/IconLabelDescriptionList"/>
    <dgm:cxn modelId="{53C95E57-42C8-4EF2-BC95-2253FD9F75EA}" srcId="{F9871BA7-95DA-4038-B1CD-2BAE36C9E32C}" destId="{3692C6D9-02ED-4100-BCEF-2989FB6191D2}" srcOrd="0" destOrd="0" parTransId="{EA31FE25-BCD2-40A1-89D0-2AF369360C7F}" sibTransId="{73D6FDEF-9730-4E2D-8A0A-BD6A50690053}"/>
    <dgm:cxn modelId="{E24C9E5E-B868-40A4-B60D-F6AF0A7D9325}" srcId="{409DAF71-6FAB-4F2B-9C16-037271484376}" destId="{32A28D8B-D891-47BD-99E6-B8EC997563C5}" srcOrd="0" destOrd="0" parTransId="{AACDF682-A19F-4968-B06B-B3511AAB9E12}" sibTransId="{E1FCE864-0F9A-476B-B326-CAAE30ABE109}"/>
    <dgm:cxn modelId="{9710817C-8FCE-4B3A-AB7A-098A75030F33}" type="presOf" srcId="{F9871BA7-95DA-4038-B1CD-2BAE36C9E32C}" destId="{CF394787-9914-4C3B-BF55-785D39567EFE}" srcOrd="0" destOrd="0" presId="urn:microsoft.com/office/officeart/2018/2/layout/IconLabelDescriptionList"/>
    <dgm:cxn modelId="{4381EF8A-EFF9-4E79-88D9-B4E0D9E55B99}" srcId="{409DAF71-6FAB-4F2B-9C16-037271484376}" destId="{282C0BD5-213C-480C-869A-2825CBC9AF98}" srcOrd="2" destOrd="0" parTransId="{08140D4A-9F90-42FB-8352-26654F579295}" sibTransId="{C061BC8C-E09B-40D1-AF0A-10E6B733B252}"/>
    <dgm:cxn modelId="{8E3786B3-66D3-4C61-AD36-9635171E0593}" type="presOf" srcId="{3692C6D9-02ED-4100-BCEF-2989FB6191D2}" destId="{154CA626-9C45-489F-917E-81EC8F39CF97}" srcOrd="0" destOrd="0" presId="urn:microsoft.com/office/officeart/2018/2/layout/IconLabelDescriptionList"/>
    <dgm:cxn modelId="{D68ACDCB-B496-4BE4-8CCC-70C50A45A991}" srcId="{409DAF71-6FAB-4F2B-9C16-037271484376}" destId="{665E85A5-C1CF-4AAC-A888-B9A66BD1E603}" srcOrd="1" destOrd="0" parTransId="{214A9E6F-02B3-46D7-B68A-B644A9E3C0C2}" sibTransId="{38647EA0-1515-4FFB-9B47-8F5AC900299A}"/>
    <dgm:cxn modelId="{33F0B4CC-79D2-468B-8D9C-8C3360F39EBD}" srcId="{F9871BA7-95DA-4038-B1CD-2BAE36C9E32C}" destId="{409DAF71-6FAB-4F2B-9C16-037271484376}" srcOrd="1" destOrd="0" parTransId="{82DB6F58-5AEB-4AA7-AEDA-A3BCA758C9B3}" sibTransId="{E5282976-0DAC-4D15-8E00-F14586680CAD}"/>
    <dgm:cxn modelId="{9EC22DD9-F70B-42FE-BB7B-651669330785}" type="presOf" srcId="{32A28D8B-D891-47BD-99E6-B8EC997563C5}" destId="{2CF0A8C3-21EA-4159-A674-9F52C9AD509F}" srcOrd="0" destOrd="0" presId="urn:microsoft.com/office/officeart/2018/2/layout/IconLabelDescriptionList"/>
    <dgm:cxn modelId="{6BAAD4E2-C31F-4060-8D29-8B8F4E7FB4DD}" srcId="{3692C6D9-02ED-4100-BCEF-2989FB6191D2}" destId="{B767B8A7-F997-4182-A7F4-498033BD7AE9}" srcOrd="0" destOrd="0" parTransId="{007CDD3F-E418-4730-B5E2-ADC5F7F35373}" sibTransId="{34DAB9FD-2900-445E-B703-14E3E216BCEE}"/>
    <dgm:cxn modelId="{24D616F1-076A-4FA6-BFF5-1A061A372ADA}" type="presOf" srcId="{409DAF71-6FAB-4F2B-9C16-037271484376}" destId="{39A82676-23B8-40B0-B704-7E0CD74C9D88}" srcOrd="0" destOrd="0" presId="urn:microsoft.com/office/officeart/2018/2/layout/IconLabelDescriptionList"/>
    <dgm:cxn modelId="{84B57EFE-A137-4D9F-AA18-5E752A6E315B}" type="presOf" srcId="{282C0BD5-213C-480C-869A-2825CBC9AF98}" destId="{2CF0A8C3-21EA-4159-A674-9F52C9AD509F}" srcOrd="0" destOrd="2" presId="urn:microsoft.com/office/officeart/2018/2/layout/IconLabelDescriptionList"/>
    <dgm:cxn modelId="{9ACF8F83-28A3-4948-90A8-ECE9E4AAE3DF}" type="presParOf" srcId="{CF394787-9914-4C3B-BF55-785D39567EFE}" destId="{EAD2E157-B467-4034-B9E6-65A5D80E8AD6}" srcOrd="0" destOrd="0" presId="urn:microsoft.com/office/officeart/2018/2/layout/IconLabelDescriptionList"/>
    <dgm:cxn modelId="{A8BFFE21-1BD4-4558-86CE-CF522677ADC4}" type="presParOf" srcId="{EAD2E157-B467-4034-B9E6-65A5D80E8AD6}" destId="{17601A79-B889-4649-A5B1-C5A542B3485D}" srcOrd="0" destOrd="0" presId="urn:microsoft.com/office/officeart/2018/2/layout/IconLabelDescriptionList"/>
    <dgm:cxn modelId="{08C6C20B-B947-4761-A862-5831D1B44BE0}" type="presParOf" srcId="{EAD2E157-B467-4034-B9E6-65A5D80E8AD6}" destId="{846006EC-6DDA-4D4E-B4C4-49AA8453D91C}" srcOrd="1" destOrd="0" presId="urn:microsoft.com/office/officeart/2018/2/layout/IconLabelDescriptionList"/>
    <dgm:cxn modelId="{72728228-EB30-42E4-BEF4-0EBC95349BF3}" type="presParOf" srcId="{EAD2E157-B467-4034-B9E6-65A5D80E8AD6}" destId="{154CA626-9C45-489F-917E-81EC8F39CF97}" srcOrd="2" destOrd="0" presId="urn:microsoft.com/office/officeart/2018/2/layout/IconLabelDescriptionList"/>
    <dgm:cxn modelId="{E31D69F5-8D96-4DC9-89DD-9FA11F0BD6DC}" type="presParOf" srcId="{EAD2E157-B467-4034-B9E6-65A5D80E8AD6}" destId="{75DBB9B5-766B-490F-A680-55D01A877B17}" srcOrd="3" destOrd="0" presId="urn:microsoft.com/office/officeart/2018/2/layout/IconLabelDescriptionList"/>
    <dgm:cxn modelId="{E1C8D2E7-2C98-4FF7-8630-50351B246E2C}" type="presParOf" srcId="{EAD2E157-B467-4034-B9E6-65A5D80E8AD6}" destId="{4DBEC163-6BA9-4F1A-828C-5F35DD467889}" srcOrd="4" destOrd="0" presId="urn:microsoft.com/office/officeart/2018/2/layout/IconLabelDescriptionList"/>
    <dgm:cxn modelId="{8CEC6CB6-412A-4F55-B7EE-AE5340583902}" type="presParOf" srcId="{CF394787-9914-4C3B-BF55-785D39567EFE}" destId="{967B6526-18AB-4E1C-BFF2-5EF8E1D5F283}" srcOrd="1" destOrd="0" presId="urn:microsoft.com/office/officeart/2018/2/layout/IconLabelDescriptionList"/>
    <dgm:cxn modelId="{5CF8F364-A533-4630-9282-2B97A61E02FB}" type="presParOf" srcId="{CF394787-9914-4C3B-BF55-785D39567EFE}" destId="{097EC229-6DCD-4C31-86A7-AD4C04C7DCCD}" srcOrd="2" destOrd="0" presId="urn:microsoft.com/office/officeart/2018/2/layout/IconLabelDescriptionList"/>
    <dgm:cxn modelId="{AE5C9378-52A2-41AE-85FE-098A6ED88329}" type="presParOf" srcId="{097EC229-6DCD-4C31-86A7-AD4C04C7DCCD}" destId="{1DC85161-BE51-4C0E-B33F-739B8447CDDF}" srcOrd="0" destOrd="0" presId="urn:microsoft.com/office/officeart/2018/2/layout/IconLabelDescriptionList"/>
    <dgm:cxn modelId="{0A7F89B4-BA54-44FC-85F3-4FDA88B387B6}" type="presParOf" srcId="{097EC229-6DCD-4C31-86A7-AD4C04C7DCCD}" destId="{EFD22205-32B4-430A-BB09-9C85B456F61C}" srcOrd="1" destOrd="0" presId="urn:microsoft.com/office/officeart/2018/2/layout/IconLabelDescriptionList"/>
    <dgm:cxn modelId="{A1C4FB15-E8C0-405A-B140-192E3BE197E0}" type="presParOf" srcId="{097EC229-6DCD-4C31-86A7-AD4C04C7DCCD}" destId="{39A82676-23B8-40B0-B704-7E0CD74C9D88}" srcOrd="2" destOrd="0" presId="urn:microsoft.com/office/officeart/2018/2/layout/IconLabelDescriptionList"/>
    <dgm:cxn modelId="{093E9688-06CA-4700-854F-31BAC61DA814}" type="presParOf" srcId="{097EC229-6DCD-4C31-86A7-AD4C04C7DCCD}" destId="{DB0175C7-9F45-462C-BF7C-B0DBE5E0EF51}" srcOrd="3" destOrd="0" presId="urn:microsoft.com/office/officeart/2018/2/layout/IconLabelDescriptionList"/>
    <dgm:cxn modelId="{C231A181-3182-4809-A19C-65188AD86212}" type="presParOf" srcId="{097EC229-6DCD-4C31-86A7-AD4C04C7DCCD}" destId="{2CF0A8C3-21EA-4159-A674-9F52C9AD509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74419C-2A95-4ECF-A0CB-9E4709115E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56243C-B6A8-42D9-A205-9BD05E31E559}">
      <dgm:prSet custT="1"/>
      <dgm:spPr>
        <a:solidFill>
          <a:srgbClr val="18365E"/>
        </a:solidFill>
      </dgm:spPr>
      <dgm:t>
        <a:bodyPr/>
        <a:lstStyle/>
        <a:p>
          <a:r>
            <a:rPr lang="en-US" sz="6000" dirty="0"/>
            <a:t>Avoided Costs and Measured Benefits</a:t>
          </a:r>
        </a:p>
      </dgm:t>
    </dgm:pt>
    <dgm:pt modelId="{0A0EA14A-81BC-4332-B6DE-D96C4E0BBD4D}" type="parTrans" cxnId="{3AC4DB40-0AC8-4A6D-9137-5EA346FB18D3}">
      <dgm:prSet/>
      <dgm:spPr/>
      <dgm:t>
        <a:bodyPr/>
        <a:lstStyle/>
        <a:p>
          <a:endParaRPr lang="en-US" sz="1600"/>
        </a:p>
      </dgm:t>
    </dgm:pt>
    <dgm:pt modelId="{049513CA-8436-416E-B44A-FC20BD895FBB}" type="sibTrans" cxnId="{3AC4DB40-0AC8-4A6D-9137-5EA346FB18D3}">
      <dgm:prSet/>
      <dgm:spPr/>
      <dgm:t>
        <a:bodyPr/>
        <a:lstStyle/>
        <a:p>
          <a:endParaRPr lang="en-US" sz="1600"/>
        </a:p>
      </dgm:t>
    </dgm:pt>
    <dgm:pt modelId="{96351A39-95CD-41DC-882F-583D130ACADA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4800" dirty="0"/>
            <a:t>Uses established research methods</a:t>
          </a:r>
        </a:p>
      </dgm:t>
    </dgm:pt>
    <dgm:pt modelId="{E0B091F8-E23E-4184-92F4-88009B487363}" type="parTrans" cxnId="{C4CE6362-1879-4DFF-9BCF-2FC8D2907E78}">
      <dgm:prSet/>
      <dgm:spPr/>
      <dgm:t>
        <a:bodyPr/>
        <a:lstStyle/>
        <a:p>
          <a:endParaRPr lang="en-US" sz="1600"/>
        </a:p>
      </dgm:t>
    </dgm:pt>
    <dgm:pt modelId="{745518C7-F8AE-42D9-9277-732F0D3F26EE}" type="sibTrans" cxnId="{C4CE6362-1879-4DFF-9BCF-2FC8D2907E78}">
      <dgm:prSet/>
      <dgm:spPr/>
      <dgm:t>
        <a:bodyPr/>
        <a:lstStyle/>
        <a:p>
          <a:endParaRPr lang="en-US" sz="1600"/>
        </a:p>
      </dgm:t>
    </dgm:pt>
    <dgm:pt modelId="{E726AB56-10FB-46E5-A463-055FDF9E88FC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4800" dirty="0"/>
            <a:t>Quantifiable and based on clear line of reasoning </a:t>
          </a:r>
        </a:p>
      </dgm:t>
    </dgm:pt>
    <dgm:pt modelId="{626E12B8-2746-4F30-8669-E79B2DB16AE7}" type="parTrans" cxnId="{D98C8155-1A54-45E1-9C26-FAFB4823CA30}">
      <dgm:prSet/>
      <dgm:spPr/>
      <dgm:t>
        <a:bodyPr/>
        <a:lstStyle/>
        <a:p>
          <a:endParaRPr lang="en-US" sz="1600"/>
        </a:p>
      </dgm:t>
    </dgm:pt>
    <dgm:pt modelId="{2898A757-186B-496A-80F5-97B7DCA10BC9}" type="sibTrans" cxnId="{D98C8155-1A54-45E1-9C26-FAFB4823CA30}">
      <dgm:prSet/>
      <dgm:spPr/>
      <dgm:t>
        <a:bodyPr/>
        <a:lstStyle/>
        <a:p>
          <a:endParaRPr lang="en-US" sz="1600"/>
        </a:p>
      </dgm:t>
    </dgm:pt>
    <dgm:pt modelId="{35B0CEC2-D092-47A4-8B83-C10919DA88A6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4800" dirty="0"/>
            <a:t>Not inherently biased</a:t>
          </a:r>
        </a:p>
      </dgm:t>
    </dgm:pt>
    <dgm:pt modelId="{638743DB-5240-4D2B-A78C-B2525C80CF48}" type="parTrans" cxnId="{6B4DBE70-9EEE-4C64-A334-D23E7EB9B1B6}">
      <dgm:prSet/>
      <dgm:spPr/>
      <dgm:t>
        <a:bodyPr/>
        <a:lstStyle/>
        <a:p>
          <a:endParaRPr lang="en-US" sz="1600"/>
        </a:p>
      </dgm:t>
    </dgm:pt>
    <dgm:pt modelId="{D75A2F35-F784-4BAC-A26F-5FBCE7F7A200}" type="sibTrans" cxnId="{6B4DBE70-9EEE-4C64-A334-D23E7EB9B1B6}">
      <dgm:prSet/>
      <dgm:spPr/>
      <dgm:t>
        <a:bodyPr/>
        <a:lstStyle/>
        <a:p>
          <a:endParaRPr lang="en-US" sz="1600"/>
        </a:p>
      </dgm:t>
    </dgm:pt>
    <dgm:pt modelId="{6EE47C0B-3DDE-4442-A1EC-783A58E14EA8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4800" dirty="0"/>
            <a:t>Surveys</a:t>
          </a:r>
        </a:p>
      </dgm:t>
    </dgm:pt>
    <dgm:pt modelId="{DD6B94FF-71FA-C449-BA5F-0299057E6504}" type="parTrans" cxnId="{11AD9989-6C8D-7C4D-9087-74A922750266}">
      <dgm:prSet/>
      <dgm:spPr/>
      <dgm:t>
        <a:bodyPr/>
        <a:lstStyle/>
        <a:p>
          <a:endParaRPr lang="en-US" sz="1600"/>
        </a:p>
      </dgm:t>
    </dgm:pt>
    <dgm:pt modelId="{FB63E911-DD3E-274A-9595-AD76DA3EA1AE}" type="sibTrans" cxnId="{11AD9989-6C8D-7C4D-9087-74A922750266}">
      <dgm:prSet/>
      <dgm:spPr/>
      <dgm:t>
        <a:bodyPr/>
        <a:lstStyle/>
        <a:p>
          <a:endParaRPr lang="en-US" sz="1600"/>
        </a:p>
      </dgm:t>
    </dgm:pt>
    <dgm:pt modelId="{898C3C49-325A-E34C-909D-65B6DA91FADF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en-US" sz="4800" dirty="0"/>
            <a:t>Findings from peer-reviewed journals</a:t>
          </a:r>
        </a:p>
      </dgm:t>
    </dgm:pt>
    <dgm:pt modelId="{9B3B38AA-2174-3140-8E16-81FFA0772CB3}" type="parTrans" cxnId="{DBBD7EE9-ECF9-A64E-8345-3586B4711062}">
      <dgm:prSet/>
      <dgm:spPr/>
      <dgm:t>
        <a:bodyPr/>
        <a:lstStyle/>
        <a:p>
          <a:endParaRPr lang="en-US" sz="1600"/>
        </a:p>
      </dgm:t>
    </dgm:pt>
    <dgm:pt modelId="{CED635E7-255D-F94B-8927-7F1DB0896411}" type="sibTrans" cxnId="{DBBD7EE9-ECF9-A64E-8345-3586B4711062}">
      <dgm:prSet/>
      <dgm:spPr/>
      <dgm:t>
        <a:bodyPr/>
        <a:lstStyle/>
        <a:p>
          <a:endParaRPr lang="en-US" sz="1600"/>
        </a:p>
      </dgm:t>
    </dgm:pt>
    <dgm:pt modelId="{5089D30E-9EA8-DE41-9C02-27335C4480CF}" type="pres">
      <dgm:prSet presAssocID="{8A74419C-2A95-4ECF-A0CB-9E4709115E02}" presName="linear" presStyleCnt="0">
        <dgm:presLayoutVars>
          <dgm:animLvl val="lvl"/>
          <dgm:resizeHandles val="exact"/>
        </dgm:presLayoutVars>
      </dgm:prSet>
      <dgm:spPr/>
    </dgm:pt>
    <dgm:pt modelId="{26AAFDC7-CED4-F048-B86D-94AD71365CF0}" type="pres">
      <dgm:prSet presAssocID="{B556243C-B6A8-42D9-A205-9BD05E31E55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A565C9A-B176-A84D-809D-53612258876E}" type="pres">
      <dgm:prSet presAssocID="{B556243C-B6A8-42D9-A205-9BD05E31E559}" presName="childText" presStyleLbl="revTx" presStyleIdx="0" presStyleCnt="1" custLinFactNeighborY="27773">
        <dgm:presLayoutVars>
          <dgm:bulletEnabled val="1"/>
        </dgm:presLayoutVars>
      </dgm:prSet>
      <dgm:spPr/>
    </dgm:pt>
  </dgm:ptLst>
  <dgm:cxnLst>
    <dgm:cxn modelId="{8AE96022-13DE-2A40-BF86-5762A3A0C118}" type="presOf" srcId="{898C3C49-325A-E34C-909D-65B6DA91FADF}" destId="{AA565C9A-B176-A84D-809D-53612258876E}" srcOrd="0" destOrd="2" presId="urn:microsoft.com/office/officeart/2005/8/layout/vList2"/>
    <dgm:cxn modelId="{3AC4DB40-0AC8-4A6D-9137-5EA346FB18D3}" srcId="{8A74419C-2A95-4ECF-A0CB-9E4709115E02}" destId="{B556243C-B6A8-42D9-A205-9BD05E31E559}" srcOrd="0" destOrd="0" parTransId="{0A0EA14A-81BC-4332-B6DE-D96C4E0BBD4D}" sibTransId="{049513CA-8436-416E-B44A-FC20BD895FBB}"/>
    <dgm:cxn modelId="{5438224F-CA8D-2144-8F74-F916DEA57E84}" type="presOf" srcId="{B556243C-B6A8-42D9-A205-9BD05E31E559}" destId="{26AAFDC7-CED4-F048-B86D-94AD71365CF0}" srcOrd="0" destOrd="0" presId="urn:microsoft.com/office/officeart/2005/8/layout/vList2"/>
    <dgm:cxn modelId="{D98C8155-1A54-45E1-9C26-FAFB4823CA30}" srcId="{B556243C-B6A8-42D9-A205-9BD05E31E559}" destId="{E726AB56-10FB-46E5-A463-055FDF9E88FC}" srcOrd="1" destOrd="0" parTransId="{626E12B8-2746-4F30-8669-E79B2DB16AE7}" sibTransId="{2898A757-186B-496A-80F5-97B7DCA10BC9}"/>
    <dgm:cxn modelId="{3CFC1359-4B0D-F843-B416-A89F768593F4}" type="presOf" srcId="{6EE47C0B-3DDE-4442-A1EC-783A58E14EA8}" destId="{AA565C9A-B176-A84D-809D-53612258876E}" srcOrd="0" destOrd="1" presId="urn:microsoft.com/office/officeart/2005/8/layout/vList2"/>
    <dgm:cxn modelId="{C4CE6362-1879-4DFF-9BCF-2FC8D2907E78}" srcId="{B556243C-B6A8-42D9-A205-9BD05E31E559}" destId="{96351A39-95CD-41DC-882F-583D130ACADA}" srcOrd="0" destOrd="0" parTransId="{E0B091F8-E23E-4184-92F4-88009B487363}" sibTransId="{745518C7-F8AE-42D9-9277-732F0D3F26EE}"/>
    <dgm:cxn modelId="{6B4DBE70-9EEE-4C64-A334-D23E7EB9B1B6}" srcId="{B556243C-B6A8-42D9-A205-9BD05E31E559}" destId="{35B0CEC2-D092-47A4-8B83-C10919DA88A6}" srcOrd="2" destOrd="0" parTransId="{638743DB-5240-4D2B-A78C-B2525C80CF48}" sibTransId="{D75A2F35-F784-4BAC-A26F-5FBCE7F7A200}"/>
    <dgm:cxn modelId="{AF812474-1990-6C4D-9887-807253FED7CE}" type="presOf" srcId="{8A74419C-2A95-4ECF-A0CB-9E4709115E02}" destId="{5089D30E-9EA8-DE41-9C02-27335C4480CF}" srcOrd="0" destOrd="0" presId="urn:microsoft.com/office/officeart/2005/8/layout/vList2"/>
    <dgm:cxn modelId="{11AD9989-6C8D-7C4D-9087-74A922750266}" srcId="{96351A39-95CD-41DC-882F-583D130ACADA}" destId="{6EE47C0B-3DDE-4442-A1EC-783A58E14EA8}" srcOrd="0" destOrd="0" parTransId="{DD6B94FF-71FA-C449-BA5F-0299057E6504}" sibTransId="{FB63E911-DD3E-274A-9595-AD76DA3EA1AE}"/>
    <dgm:cxn modelId="{ADC514C0-0B04-E844-BE71-D0C05EE7CE8A}" type="presOf" srcId="{E726AB56-10FB-46E5-A463-055FDF9E88FC}" destId="{AA565C9A-B176-A84D-809D-53612258876E}" srcOrd="0" destOrd="3" presId="urn:microsoft.com/office/officeart/2005/8/layout/vList2"/>
    <dgm:cxn modelId="{E2BF6DCE-89EE-4943-B2C3-0C98CE33C458}" type="presOf" srcId="{96351A39-95CD-41DC-882F-583D130ACADA}" destId="{AA565C9A-B176-A84D-809D-53612258876E}" srcOrd="0" destOrd="0" presId="urn:microsoft.com/office/officeart/2005/8/layout/vList2"/>
    <dgm:cxn modelId="{C9DB4FDD-1641-3B47-B3EB-9568DD505D16}" type="presOf" srcId="{35B0CEC2-D092-47A4-8B83-C10919DA88A6}" destId="{AA565C9A-B176-A84D-809D-53612258876E}" srcOrd="0" destOrd="4" presId="urn:microsoft.com/office/officeart/2005/8/layout/vList2"/>
    <dgm:cxn modelId="{DBBD7EE9-ECF9-A64E-8345-3586B4711062}" srcId="{96351A39-95CD-41DC-882F-583D130ACADA}" destId="{898C3C49-325A-E34C-909D-65B6DA91FADF}" srcOrd="1" destOrd="0" parTransId="{9B3B38AA-2174-3140-8E16-81FFA0772CB3}" sibTransId="{CED635E7-255D-F94B-8927-7F1DB0896411}"/>
    <dgm:cxn modelId="{FC16E4B8-36B8-2047-A04E-519B159D94DD}" type="presParOf" srcId="{5089D30E-9EA8-DE41-9C02-27335C4480CF}" destId="{26AAFDC7-CED4-F048-B86D-94AD71365CF0}" srcOrd="0" destOrd="0" presId="urn:microsoft.com/office/officeart/2005/8/layout/vList2"/>
    <dgm:cxn modelId="{7078EA05-C1B2-1E47-9AA5-AE9470118781}" type="presParOf" srcId="{5089D30E-9EA8-DE41-9C02-27335C4480CF}" destId="{AA565C9A-B176-A84D-809D-5361225887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E337A4-39AE-48E8-BE92-EA91E870443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B6B44D-4492-425E-9BBB-846F07592B2C}">
      <dgm:prSet/>
      <dgm:spPr/>
      <dgm:t>
        <a:bodyPr/>
        <a:lstStyle/>
        <a:p>
          <a:r>
            <a:rPr lang="en-US" dirty="0"/>
            <a:t>Businesses, schools, factories, public or government buildings, and more</a:t>
          </a:r>
        </a:p>
      </dgm:t>
    </dgm:pt>
    <dgm:pt modelId="{487E5AEA-E95C-4A80-BAB6-155C975C1CD7}" type="parTrans" cxnId="{0A7BDE85-B82E-4AF2-811B-8B001B4EFC10}">
      <dgm:prSet/>
      <dgm:spPr/>
      <dgm:t>
        <a:bodyPr/>
        <a:lstStyle/>
        <a:p>
          <a:endParaRPr lang="en-US"/>
        </a:p>
      </dgm:t>
    </dgm:pt>
    <dgm:pt modelId="{DB87C110-BA78-45E6-BC8C-06F4601931E0}" type="sibTrans" cxnId="{0A7BDE85-B82E-4AF2-811B-8B001B4EFC10}">
      <dgm:prSet/>
      <dgm:spPr/>
      <dgm:t>
        <a:bodyPr/>
        <a:lstStyle/>
        <a:p>
          <a:endParaRPr lang="en-US"/>
        </a:p>
      </dgm:t>
    </dgm:pt>
    <dgm:pt modelId="{9506627E-4833-49F0-961C-37CCBC44C059}">
      <dgm:prSet/>
      <dgm:spPr/>
      <dgm:t>
        <a:bodyPr/>
        <a:lstStyle/>
        <a:p>
          <a:r>
            <a:rPr lang="en-US" dirty="0"/>
            <a:t>Improved lighting may increase worker productivity and reduce accidents, theft, and vandalism </a:t>
          </a:r>
        </a:p>
      </dgm:t>
    </dgm:pt>
    <dgm:pt modelId="{ABCEFCEE-3A7E-4663-BF5E-3193B68660F6}" type="parTrans" cxnId="{868739E2-0AD5-45DE-BED8-691D9DEA8FFD}">
      <dgm:prSet/>
      <dgm:spPr/>
      <dgm:t>
        <a:bodyPr/>
        <a:lstStyle/>
        <a:p>
          <a:endParaRPr lang="en-US"/>
        </a:p>
      </dgm:t>
    </dgm:pt>
    <dgm:pt modelId="{63600CE4-3554-4219-AEAE-F7C9A501D5F1}" type="sibTrans" cxnId="{868739E2-0AD5-45DE-BED8-691D9DEA8FFD}">
      <dgm:prSet/>
      <dgm:spPr/>
      <dgm:t>
        <a:bodyPr/>
        <a:lstStyle/>
        <a:p>
          <a:endParaRPr lang="en-US"/>
        </a:p>
      </dgm:t>
    </dgm:pt>
    <dgm:pt modelId="{149A9C88-0BC9-45A6-A38B-186F8AA8F757}">
      <dgm:prSet/>
      <dgm:spPr/>
      <dgm:t>
        <a:bodyPr/>
        <a:lstStyle/>
        <a:p>
          <a:r>
            <a:rPr lang="en-US"/>
            <a:t>Improved ventilation and air sealing can reduce sick building syndrome (SBS), airborne infections, and exposure to air pollutants </a:t>
          </a:r>
        </a:p>
      </dgm:t>
    </dgm:pt>
    <dgm:pt modelId="{E4BDBDF7-B5FB-4A34-BB58-BC3704518469}" type="parTrans" cxnId="{9AF1B307-53AB-440D-9ADA-9DE19788C2CB}">
      <dgm:prSet/>
      <dgm:spPr/>
      <dgm:t>
        <a:bodyPr/>
        <a:lstStyle/>
        <a:p>
          <a:endParaRPr lang="en-US"/>
        </a:p>
      </dgm:t>
    </dgm:pt>
    <dgm:pt modelId="{2D1D25F9-2DFD-44A7-B596-4AF1C623AEE0}" type="sibTrans" cxnId="{9AF1B307-53AB-440D-9ADA-9DE19788C2CB}">
      <dgm:prSet/>
      <dgm:spPr/>
      <dgm:t>
        <a:bodyPr/>
        <a:lstStyle/>
        <a:p>
          <a:endParaRPr lang="en-US"/>
        </a:p>
      </dgm:t>
    </dgm:pt>
    <dgm:pt modelId="{57754FEF-CCAF-431B-865E-CEE148D08CD0}">
      <dgm:prSet/>
      <dgm:spPr/>
      <dgm:t>
        <a:bodyPr/>
        <a:lstStyle/>
        <a:p>
          <a:r>
            <a:rPr lang="en-US" dirty="0"/>
            <a:t>Improved thermal comfort can improve productivity and student learning and test scores</a:t>
          </a:r>
        </a:p>
      </dgm:t>
    </dgm:pt>
    <dgm:pt modelId="{81A917B7-CF6A-413B-A201-3232D9A18767}" type="parTrans" cxnId="{1E24B7A0-1106-41F1-98A1-C87647DD3B63}">
      <dgm:prSet/>
      <dgm:spPr/>
      <dgm:t>
        <a:bodyPr/>
        <a:lstStyle/>
        <a:p>
          <a:endParaRPr lang="en-US"/>
        </a:p>
      </dgm:t>
    </dgm:pt>
    <dgm:pt modelId="{5C19B08C-96B0-4E89-8791-BA248481C1E8}" type="sibTrans" cxnId="{1E24B7A0-1106-41F1-98A1-C87647DD3B63}">
      <dgm:prSet/>
      <dgm:spPr/>
      <dgm:t>
        <a:bodyPr/>
        <a:lstStyle/>
        <a:p>
          <a:endParaRPr lang="en-US"/>
        </a:p>
      </dgm:t>
    </dgm:pt>
    <dgm:pt modelId="{716EEB52-EC5F-B34D-AD2B-E160861A674F}" type="pres">
      <dgm:prSet presAssocID="{16E337A4-39AE-48E8-BE92-EA91E8704432}" presName="linear" presStyleCnt="0">
        <dgm:presLayoutVars>
          <dgm:animLvl val="lvl"/>
          <dgm:resizeHandles val="exact"/>
        </dgm:presLayoutVars>
      </dgm:prSet>
      <dgm:spPr/>
    </dgm:pt>
    <dgm:pt modelId="{2F38DFA8-D373-DC49-A01B-A074988C53F3}" type="pres">
      <dgm:prSet presAssocID="{55B6B44D-4492-425E-9BBB-846F07592B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7EBA47-2FA7-8044-8272-A88C66353571}" type="pres">
      <dgm:prSet presAssocID="{DB87C110-BA78-45E6-BC8C-06F4601931E0}" presName="spacer" presStyleCnt="0"/>
      <dgm:spPr/>
    </dgm:pt>
    <dgm:pt modelId="{3F473DCF-9DD9-8745-A3D7-BB0459FF3B89}" type="pres">
      <dgm:prSet presAssocID="{9506627E-4833-49F0-961C-37CCBC44C0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EC2C8E-AAF5-1F47-BA41-EAF664499208}" type="pres">
      <dgm:prSet presAssocID="{63600CE4-3554-4219-AEAE-F7C9A501D5F1}" presName="spacer" presStyleCnt="0"/>
      <dgm:spPr/>
    </dgm:pt>
    <dgm:pt modelId="{CFBC3BBE-795A-D843-A04B-1C1AF300D28E}" type="pres">
      <dgm:prSet presAssocID="{149A9C88-0BC9-45A6-A38B-186F8AA8F7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8C4685-B5D1-2148-853D-E30D51FA69A7}" type="pres">
      <dgm:prSet presAssocID="{2D1D25F9-2DFD-44A7-B596-4AF1C623AEE0}" presName="spacer" presStyleCnt="0"/>
      <dgm:spPr/>
    </dgm:pt>
    <dgm:pt modelId="{BAE8A175-B62D-404B-95A5-C1501BB1CCCE}" type="pres">
      <dgm:prSet presAssocID="{57754FEF-CCAF-431B-865E-CEE148D08CD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F1B307-53AB-440D-9ADA-9DE19788C2CB}" srcId="{16E337A4-39AE-48E8-BE92-EA91E8704432}" destId="{149A9C88-0BC9-45A6-A38B-186F8AA8F757}" srcOrd="2" destOrd="0" parTransId="{E4BDBDF7-B5FB-4A34-BB58-BC3704518469}" sibTransId="{2D1D25F9-2DFD-44A7-B596-4AF1C623AEE0}"/>
    <dgm:cxn modelId="{CF183029-1157-514E-8547-EA3216360136}" type="presOf" srcId="{55B6B44D-4492-425E-9BBB-846F07592B2C}" destId="{2F38DFA8-D373-DC49-A01B-A074988C53F3}" srcOrd="0" destOrd="0" presId="urn:microsoft.com/office/officeart/2005/8/layout/vList2"/>
    <dgm:cxn modelId="{0A7BDE85-B82E-4AF2-811B-8B001B4EFC10}" srcId="{16E337A4-39AE-48E8-BE92-EA91E8704432}" destId="{55B6B44D-4492-425E-9BBB-846F07592B2C}" srcOrd="0" destOrd="0" parTransId="{487E5AEA-E95C-4A80-BAB6-155C975C1CD7}" sibTransId="{DB87C110-BA78-45E6-BC8C-06F4601931E0}"/>
    <dgm:cxn modelId="{8907C595-815A-1945-A97F-9B96ED441643}" type="presOf" srcId="{16E337A4-39AE-48E8-BE92-EA91E8704432}" destId="{716EEB52-EC5F-B34D-AD2B-E160861A674F}" srcOrd="0" destOrd="0" presId="urn:microsoft.com/office/officeart/2005/8/layout/vList2"/>
    <dgm:cxn modelId="{0ED4149A-FA88-EE49-A3C5-3652AAB49D4E}" type="presOf" srcId="{57754FEF-CCAF-431B-865E-CEE148D08CD0}" destId="{BAE8A175-B62D-404B-95A5-C1501BB1CCCE}" srcOrd="0" destOrd="0" presId="urn:microsoft.com/office/officeart/2005/8/layout/vList2"/>
    <dgm:cxn modelId="{1E24B7A0-1106-41F1-98A1-C87647DD3B63}" srcId="{16E337A4-39AE-48E8-BE92-EA91E8704432}" destId="{57754FEF-CCAF-431B-865E-CEE148D08CD0}" srcOrd="3" destOrd="0" parTransId="{81A917B7-CF6A-413B-A201-3232D9A18767}" sibTransId="{5C19B08C-96B0-4E89-8791-BA248481C1E8}"/>
    <dgm:cxn modelId="{FE7E6FB9-005E-FD4D-9875-8F81EBAE82B9}" type="presOf" srcId="{9506627E-4833-49F0-961C-37CCBC44C059}" destId="{3F473DCF-9DD9-8745-A3D7-BB0459FF3B89}" srcOrd="0" destOrd="0" presId="urn:microsoft.com/office/officeart/2005/8/layout/vList2"/>
    <dgm:cxn modelId="{2606D2D9-D6B6-D94B-B1D3-25578F021B6D}" type="presOf" srcId="{149A9C88-0BC9-45A6-A38B-186F8AA8F757}" destId="{CFBC3BBE-795A-D843-A04B-1C1AF300D28E}" srcOrd="0" destOrd="0" presId="urn:microsoft.com/office/officeart/2005/8/layout/vList2"/>
    <dgm:cxn modelId="{868739E2-0AD5-45DE-BED8-691D9DEA8FFD}" srcId="{16E337A4-39AE-48E8-BE92-EA91E8704432}" destId="{9506627E-4833-49F0-961C-37CCBC44C059}" srcOrd="1" destOrd="0" parTransId="{ABCEFCEE-3A7E-4663-BF5E-3193B68660F6}" sibTransId="{63600CE4-3554-4219-AEAE-F7C9A501D5F1}"/>
    <dgm:cxn modelId="{0E5628EF-A129-6045-BED6-5586132D1E7F}" type="presParOf" srcId="{716EEB52-EC5F-B34D-AD2B-E160861A674F}" destId="{2F38DFA8-D373-DC49-A01B-A074988C53F3}" srcOrd="0" destOrd="0" presId="urn:microsoft.com/office/officeart/2005/8/layout/vList2"/>
    <dgm:cxn modelId="{54475015-7B00-B44E-A4F8-A09356625955}" type="presParOf" srcId="{716EEB52-EC5F-B34D-AD2B-E160861A674F}" destId="{737EBA47-2FA7-8044-8272-A88C66353571}" srcOrd="1" destOrd="0" presId="urn:microsoft.com/office/officeart/2005/8/layout/vList2"/>
    <dgm:cxn modelId="{083530E6-2FDC-4343-8E2F-F6B26D0DD702}" type="presParOf" srcId="{716EEB52-EC5F-B34D-AD2B-E160861A674F}" destId="{3F473DCF-9DD9-8745-A3D7-BB0459FF3B89}" srcOrd="2" destOrd="0" presId="urn:microsoft.com/office/officeart/2005/8/layout/vList2"/>
    <dgm:cxn modelId="{A7E4326D-0B9B-DF45-9F83-7EBD0D820D0D}" type="presParOf" srcId="{716EEB52-EC5F-B34D-AD2B-E160861A674F}" destId="{19EC2C8E-AAF5-1F47-BA41-EAF664499208}" srcOrd="3" destOrd="0" presId="urn:microsoft.com/office/officeart/2005/8/layout/vList2"/>
    <dgm:cxn modelId="{09440A36-A57C-1341-A0AE-65024573A78E}" type="presParOf" srcId="{716EEB52-EC5F-B34D-AD2B-E160861A674F}" destId="{CFBC3BBE-795A-D843-A04B-1C1AF300D28E}" srcOrd="4" destOrd="0" presId="urn:microsoft.com/office/officeart/2005/8/layout/vList2"/>
    <dgm:cxn modelId="{9B44680C-5EB4-AF44-A8D6-4B62D109F161}" type="presParOf" srcId="{716EEB52-EC5F-B34D-AD2B-E160861A674F}" destId="{798C4685-B5D1-2148-853D-E30D51FA69A7}" srcOrd="5" destOrd="0" presId="urn:microsoft.com/office/officeart/2005/8/layout/vList2"/>
    <dgm:cxn modelId="{4D6CC92A-2237-B946-884F-A8F995F95295}" type="presParOf" srcId="{716EEB52-EC5F-B34D-AD2B-E160861A674F}" destId="{BAE8A175-B62D-404B-95A5-C1501BB1CC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337A4-39AE-48E8-BE92-EA91E870443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B6B44D-4492-425E-9BBB-846F07592B2C}">
      <dgm:prSet/>
      <dgm:spPr/>
      <dgm:t>
        <a:bodyPr/>
        <a:lstStyle/>
        <a:p>
          <a:pPr algn="ctr"/>
          <a:r>
            <a:rPr lang="en-US" dirty="0"/>
            <a:t>Solar Panels/On-Site Renewable Energy</a:t>
          </a:r>
        </a:p>
      </dgm:t>
    </dgm:pt>
    <dgm:pt modelId="{487E5AEA-E95C-4A80-BAB6-155C975C1CD7}" type="parTrans" cxnId="{0A7BDE85-B82E-4AF2-811B-8B001B4EFC10}">
      <dgm:prSet/>
      <dgm:spPr/>
      <dgm:t>
        <a:bodyPr/>
        <a:lstStyle/>
        <a:p>
          <a:endParaRPr lang="en-US"/>
        </a:p>
      </dgm:t>
    </dgm:pt>
    <dgm:pt modelId="{DB87C110-BA78-45E6-BC8C-06F4601931E0}" type="sibTrans" cxnId="{0A7BDE85-B82E-4AF2-811B-8B001B4EFC10}">
      <dgm:prSet/>
      <dgm:spPr/>
      <dgm:t>
        <a:bodyPr/>
        <a:lstStyle/>
        <a:p>
          <a:endParaRPr lang="en-US"/>
        </a:p>
      </dgm:t>
    </dgm:pt>
    <dgm:pt modelId="{9506627E-4833-49F0-961C-37CCBC44C059}">
      <dgm:prSet/>
      <dgm:spPr/>
      <dgm:t>
        <a:bodyPr/>
        <a:lstStyle/>
        <a:p>
          <a:pPr algn="ctr"/>
          <a:r>
            <a:rPr lang="en-US" dirty="0"/>
            <a:t>In-Home Battery Storage</a:t>
          </a:r>
        </a:p>
      </dgm:t>
    </dgm:pt>
    <dgm:pt modelId="{ABCEFCEE-3A7E-4663-BF5E-3193B68660F6}" type="parTrans" cxnId="{868739E2-0AD5-45DE-BED8-691D9DEA8FFD}">
      <dgm:prSet/>
      <dgm:spPr/>
      <dgm:t>
        <a:bodyPr/>
        <a:lstStyle/>
        <a:p>
          <a:endParaRPr lang="en-US"/>
        </a:p>
      </dgm:t>
    </dgm:pt>
    <dgm:pt modelId="{63600CE4-3554-4219-AEAE-F7C9A501D5F1}" type="sibTrans" cxnId="{868739E2-0AD5-45DE-BED8-691D9DEA8FFD}">
      <dgm:prSet/>
      <dgm:spPr/>
      <dgm:t>
        <a:bodyPr/>
        <a:lstStyle/>
        <a:p>
          <a:endParaRPr lang="en-US"/>
        </a:p>
      </dgm:t>
    </dgm:pt>
    <dgm:pt modelId="{149A9C88-0BC9-45A6-A38B-186F8AA8F757}">
      <dgm:prSet/>
      <dgm:spPr/>
      <dgm:t>
        <a:bodyPr/>
        <a:lstStyle/>
        <a:p>
          <a:pPr algn="ctr"/>
          <a:r>
            <a:rPr lang="en-US" dirty="0"/>
            <a:t>Buildings that can Resist Severe Storms</a:t>
          </a:r>
        </a:p>
      </dgm:t>
    </dgm:pt>
    <dgm:pt modelId="{E4BDBDF7-B5FB-4A34-BB58-BC3704518469}" type="parTrans" cxnId="{9AF1B307-53AB-440D-9ADA-9DE19788C2CB}">
      <dgm:prSet/>
      <dgm:spPr/>
      <dgm:t>
        <a:bodyPr/>
        <a:lstStyle/>
        <a:p>
          <a:endParaRPr lang="en-US"/>
        </a:p>
      </dgm:t>
    </dgm:pt>
    <dgm:pt modelId="{2D1D25F9-2DFD-44A7-B596-4AF1C623AEE0}" type="sibTrans" cxnId="{9AF1B307-53AB-440D-9ADA-9DE19788C2CB}">
      <dgm:prSet/>
      <dgm:spPr/>
      <dgm:t>
        <a:bodyPr/>
        <a:lstStyle/>
        <a:p>
          <a:endParaRPr lang="en-US"/>
        </a:p>
      </dgm:t>
    </dgm:pt>
    <dgm:pt modelId="{716EEB52-EC5F-B34D-AD2B-E160861A674F}" type="pres">
      <dgm:prSet presAssocID="{16E337A4-39AE-48E8-BE92-EA91E8704432}" presName="linear" presStyleCnt="0">
        <dgm:presLayoutVars>
          <dgm:animLvl val="lvl"/>
          <dgm:resizeHandles val="exact"/>
        </dgm:presLayoutVars>
      </dgm:prSet>
      <dgm:spPr/>
    </dgm:pt>
    <dgm:pt modelId="{2F38DFA8-D373-DC49-A01B-A074988C53F3}" type="pres">
      <dgm:prSet presAssocID="{55B6B44D-4492-425E-9BBB-846F07592B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7EBA47-2FA7-8044-8272-A88C66353571}" type="pres">
      <dgm:prSet presAssocID="{DB87C110-BA78-45E6-BC8C-06F4601931E0}" presName="spacer" presStyleCnt="0"/>
      <dgm:spPr/>
    </dgm:pt>
    <dgm:pt modelId="{3F473DCF-9DD9-8745-A3D7-BB0459FF3B89}" type="pres">
      <dgm:prSet presAssocID="{9506627E-4833-49F0-961C-37CCBC44C0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EC2C8E-AAF5-1F47-BA41-EAF664499208}" type="pres">
      <dgm:prSet presAssocID="{63600CE4-3554-4219-AEAE-F7C9A501D5F1}" presName="spacer" presStyleCnt="0"/>
      <dgm:spPr/>
    </dgm:pt>
    <dgm:pt modelId="{CFBC3BBE-795A-D843-A04B-1C1AF300D28E}" type="pres">
      <dgm:prSet presAssocID="{149A9C88-0BC9-45A6-A38B-186F8AA8F7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F1B307-53AB-440D-9ADA-9DE19788C2CB}" srcId="{16E337A4-39AE-48E8-BE92-EA91E8704432}" destId="{149A9C88-0BC9-45A6-A38B-186F8AA8F757}" srcOrd="2" destOrd="0" parTransId="{E4BDBDF7-B5FB-4A34-BB58-BC3704518469}" sibTransId="{2D1D25F9-2DFD-44A7-B596-4AF1C623AEE0}"/>
    <dgm:cxn modelId="{CF183029-1157-514E-8547-EA3216360136}" type="presOf" srcId="{55B6B44D-4492-425E-9BBB-846F07592B2C}" destId="{2F38DFA8-D373-DC49-A01B-A074988C53F3}" srcOrd="0" destOrd="0" presId="urn:microsoft.com/office/officeart/2005/8/layout/vList2"/>
    <dgm:cxn modelId="{0A7BDE85-B82E-4AF2-811B-8B001B4EFC10}" srcId="{16E337A4-39AE-48E8-BE92-EA91E8704432}" destId="{55B6B44D-4492-425E-9BBB-846F07592B2C}" srcOrd="0" destOrd="0" parTransId="{487E5AEA-E95C-4A80-BAB6-155C975C1CD7}" sibTransId="{DB87C110-BA78-45E6-BC8C-06F4601931E0}"/>
    <dgm:cxn modelId="{8907C595-815A-1945-A97F-9B96ED441643}" type="presOf" srcId="{16E337A4-39AE-48E8-BE92-EA91E8704432}" destId="{716EEB52-EC5F-B34D-AD2B-E160861A674F}" srcOrd="0" destOrd="0" presId="urn:microsoft.com/office/officeart/2005/8/layout/vList2"/>
    <dgm:cxn modelId="{FE7E6FB9-005E-FD4D-9875-8F81EBAE82B9}" type="presOf" srcId="{9506627E-4833-49F0-961C-37CCBC44C059}" destId="{3F473DCF-9DD9-8745-A3D7-BB0459FF3B89}" srcOrd="0" destOrd="0" presId="urn:microsoft.com/office/officeart/2005/8/layout/vList2"/>
    <dgm:cxn modelId="{2606D2D9-D6B6-D94B-B1D3-25578F021B6D}" type="presOf" srcId="{149A9C88-0BC9-45A6-A38B-186F8AA8F757}" destId="{CFBC3BBE-795A-D843-A04B-1C1AF300D28E}" srcOrd="0" destOrd="0" presId="urn:microsoft.com/office/officeart/2005/8/layout/vList2"/>
    <dgm:cxn modelId="{868739E2-0AD5-45DE-BED8-691D9DEA8FFD}" srcId="{16E337A4-39AE-48E8-BE92-EA91E8704432}" destId="{9506627E-4833-49F0-961C-37CCBC44C059}" srcOrd="1" destOrd="0" parTransId="{ABCEFCEE-3A7E-4663-BF5E-3193B68660F6}" sibTransId="{63600CE4-3554-4219-AEAE-F7C9A501D5F1}"/>
    <dgm:cxn modelId="{0E5628EF-A129-6045-BED6-5586132D1E7F}" type="presParOf" srcId="{716EEB52-EC5F-B34D-AD2B-E160861A674F}" destId="{2F38DFA8-D373-DC49-A01B-A074988C53F3}" srcOrd="0" destOrd="0" presId="urn:microsoft.com/office/officeart/2005/8/layout/vList2"/>
    <dgm:cxn modelId="{54475015-7B00-B44E-A4F8-A09356625955}" type="presParOf" srcId="{716EEB52-EC5F-B34D-AD2B-E160861A674F}" destId="{737EBA47-2FA7-8044-8272-A88C66353571}" srcOrd="1" destOrd="0" presId="urn:microsoft.com/office/officeart/2005/8/layout/vList2"/>
    <dgm:cxn modelId="{083530E6-2FDC-4343-8E2F-F6B26D0DD702}" type="presParOf" srcId="{716EEB52-EC5F-B34D-AD2B-E160861A674F}" destId="{3F473DCF-9DD9-8745-A3D7-BB0459FF3B89}" srcOrd="2" destOrd="0" presId="urn:microsoft.com/office/officeart/2005/8/layout/vList2"/>
    <dgm:cxn modelId="{A7E4326D-0B9B-DF45-9F83-7EBD0D820D0D}" type="presParOf" srcId="{716EEB52-EC5F-B34D-AD2B-E160861A674F}" destId="{19EC2C8E-AAF5-1F47-BA41-EAF664499208}" srcOrd="3" destOrd="0" presId="urn:microsoft.com/office/officeart/2005/8/layout/vList2"/>
    <dgm:cxn modelId="{09440A36-A57C-1341-A0AE-65024573A78E}" type="presParOf" srcId="{716EEB52-EC5F-B34D-AD2B-E160861A674F}" destId="{CFBC3BBE-795A-D843-A04B-1C1AF300D2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337A4-39AE-48E8-BE92-EA91E870443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B6B44D-4492-425E-9BBB-846F07592B2C}">
      <dgm:prSet/>
      <dgm:spPr/>
      <dgm:t>
        <a:bodyPr/>
        <a:lstStyle/>
        <a:p>
          <a:r>
            <a:rPr lang="en-US" dirty="0"/>
            <a:t>What NEIs might be especially relevant where you live or work?</a:t>
          </a:r>
        </a:p>
      </dgm:t>
    </dgm:pt>
    <dgm:pt modelId="{487E5AEA-E95C-4A80-BAB6-155C975C1CD7}" type="parTrans" cxnId="{0A7BDE85-B82E-4AF2-811B-8B001B4EFC10}">
      <dgm:prSet/>
      <dgm:spPr/>
      <dgm:t>
        <a:bodyPr/>
        <a:lstStyle/>
        <a:p>
          <a:endParaRPr lang="en-US"/>
        </a:p>
      </dgm:t>
    </dgm:pt>
    <dgm:pt modelId="{DB87C110-BA78-45E6-BC8C-06F4601931E0}" type="sibTrans" cxnId="{0A7BDE85-B82E-4AF2-811B-8B001B4EFC10}">
      <dgm:prSet/>
      <dgm:spPr/>
      <dgm:t>
        <a:bodyPr/>
        <a:lstStyle/>
        <a:p>
          <a:endParaRPr lang="en-US"/>
        </a:p>
      </dgm:t>
    </dgm:pt>
    <dgm:pt modelId="{9506627E-4833-49F0-961C-37CCBC44C059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4400" dirty="0"/>
            <a:t>Protecting people indoors from outdoor air pollution or smog?</a:t>
          </a:r>
        </a:p>
      </dgm:t>
    </dgm:pt>
    <dgm:pt modelId="{ABCEFCEE-3A7E-4663-BF5E-3193B68660F6}" type="parTrans" cxnId="{868739E2-0AD5-45DE-BED8-691D9DEA8FFD}">
      <dgm:prSet/>
      <dgm:spPr/>
      <dgm:t>
        <a:bodyPr/>
        <a:lstStyle/>
        <a:p>
          <a:endParaRPr lang="en-US"/>
        </a:p>
      </dgm:t>
    </dgm:pt>
    <dgm:pt modelId="{63600CE4-3554-4219-AEAE-F7C9A501D5F1}" type="sibTrans" cxnId="{868739E2-0AD5-45DE-BED8-691D9DEA8FFD}">
      <dgm:prSet/>
      <dgm:spPr/>
      <dgm:t>
        <a:bodyPr/>
        <a:lstStyle/>
        <a:p>
          <a:endParaRPr lang="en-US"/>
        </a:p>
      </dgm:t>
    </dgm:pt>
    <dgm:pt modelId="{149A9C88-0BC9-45A6-A38B-186F8AA8F757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4400" dirty="0"/>
            <a:t>Replacing coal or biomass-burning heaters and cookstoves with electric equipment to reduce indoor air pollution?</a:t>
          </a:r>
        </a:p>
      </dgm:t>
    </dgm:pt>
    <dgm:pt modelId="{E4BDBDF7-B5FB-4A34-BB58-BC3704518469}" type="parTrans" cxnId="{9AF1B307-53AB-440D-9ADA-9DE19788C2CB}">
      <dgm:prSet/>
      <dgm:spPr/>
      <dgm:t>
        <a:bodyPr/>
        <a:lstStyle/>
        <a:p>
          <a:endParaRPr lang="en-US"/>
        </a:p>
      </dgm:t>
    </dgm:pt>
    <dgm:pt modelId="{2D1D25F9-2DFD-44A7-B596-4AF1C623AEE0}" type="sibTrans" cxnId="{9AF1B307-53AB-440D-9ADA-9DE19788C2CB}">
      <dgm:prSet/>
      <dgm:spPr/>
      <dgm:t>
        <a:bodyPr/>
        <a:lstStyle/>
        <a:p>
          <a:endParaRPr lang="en-US"/>
        </a:p>
      </dgm:t>
    </dgm:pt>
    <dgm:pt modelId="{70B11A6E-4C0A-C34D-9B3B-38A50368977B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4400" dirty="0"/>
            <a:t>Providing backup power during rolling blackouts?</a:t>
          </a:r>
        </a:p>
      </dgm:t>
    </dgm:pt>
    <dgm:pt modelId="{0283834E-DB50-8945-8186-28A081662AAF}" type="parTrans" cxnId="{0630A7AF-072A-DA44-9AF3-F4CE9910B718}">
      <dgm:prSet/>
      <dgm:spPr/>
      <dgm:t>
        <a:bodyPr/>
        <a:lstStyle/>
        <a:p>
          <a:endParaRPr lang="en-US"/>
        </a:p>
      </dgm:t>
    </dgm:pt>
    <dgm:pt modelId="{6CFC7E42-9A71-4C43-A84A-BDB75836B11B}" type="sibTrans" cxnId="{0630A7AF-072A-DA44-9AF3-F4CE9910B718}">
      <dgm:prSet/>
      <dgm:spPr/>
      <dgm:t>
        <a:bodyPr/>
        <a:lstStyle/>
        <a:p>
          <a:endParaRPr lang="en-US"/>
        </a:p>
      </dgm:t>
    </dgm:pt>
    <dgm:pt modelId="{C71284AF-AC1F-B748-827C-CB2C1457D25A}">
      <dgm:prSet custT="1"/>
      <dgm:spPr/>
      <dgm:t>
        <a:bodyPr/>
        <a:lstStyle/>
        <a:p>
          <a:pPr>
            <a:spcBef>
              <a:spcPts val="600"/>
            </a:spcBef>
          </a:pPr>
          <a:r>
            <a:rPr lang="en-US" sz="4400" dirty="0"/>
            <a:t>Protecting people against extreme heat and storms?</a:t>
          </a:r>
        </a:p>
      </dgm:t>
    </dgm:pt>
    <dgm:pt modelId="{0148D2D3-D751-5A48-8C37-212F9FA21731}" type="parTrans" cxnId="{A5382629-EFEB-E749-9C38-F3A54A0CEE25}">
      <dgm:prSet/>
      <dgm:spPr/>
      <dgm:t>
        <a:bodyPr/>
        <a:lstStyle/>
        <a:p>
          <a:endParaRPr lang="en-US"/>
        </a:p>
      </dgm:t>
    </dgm:pt>
    <dgm:pt modelId="{DD0906FA-158F-6A47-8D8F-09B1ED9C39C0}" type="sibTrans" cxnId="{A5382629-EFEB-E749-9C38-F3A54A0CEE25}">
      <dgm:prSet/>
      <dgm:spPr/>
      <dgm:t>
        <a:bodyPr/>
        <a:lstStyle/>
        <a:p>
          <a:endParaRPr lang="en-US"/>
        </a:p>
      </dgm:t>
    </dgm:pt>
    <dgm:pt modelId="{716EEB52-EC5F-B34D-AD2B-E160861A674F}" type="pres">
      <dgm:prSet presAssocID="{16E337A4-39AE-48E8-BE92-EA91E8704432}" presName="linear" presStyleCnt="0">
        <dgm:presLayoutVars>
          <dgm:animLvl val="lvl"/>
          <dgm:resizeHandles val="exact"/>
        </dgm:presLayoutVars>
      </dgm:prSet>
      <dgm:spPr/>
    </dgm:pt>
    <dgm:pt modelId="{2F38DFA8-D373-DC49-A01B-A074988C53F3}" type="pres">
      <dgm:prSet presAssocID="{55B6B44D-4492-425E-9BBB-846F07592B2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963B532-2D6E-9C45-BD8C-2095ECBCDAF5}" type="pres">
      <dgm:prSet presAssocID="{55B6B44D-4492-425E-9BBB-846F07592B2C}" presName="childText" presStyleLbl="revTx" presStyleIdx="0" presStyleCnt="1" custLinFactNeighborY="12217">
        <dgm:presLayoutVars>
          <dgm:bulletEnabled val="1"/>
        </dgm:presLayoutVars>
      </dgm:prSet>
      <dgm:spPr/>
    </dgm:pt>
  </dgm:ptLst>
  <dgm:cxnLst>
    <dgm:cxn modelId="{9AF1B307-53AB-440D-9ADA-9DE19788C2CB}" srcId="{55B6B44D-4492-425E-9BBB-846F07592B2C}" destId="{149A9C88-0BC9-45A6-A38B-186F8AA8F757}" srcOrd="1" destOrd="0" parTransId="{E4BDBDF7-B5FB-4A34-BB58-BC3704518469}" sibTransId="{2D1D25F9-2DFD-44A7-B596-4AF1C623AEE0}"/>
    <dgm:cxn modelId="{566B8E14-C874-4147-93DA-818624E34915}" type="presOf" srcId="{C71284AF-AC1F-B748-827C-CB2C1457D25A}" destId="{3963B532-2D6E-9C45-BD8C-2095ECBCDAF5}" srcOrd="0" destOrd="3" presId="urn:microsoft.com/office/officeart/2005/8/layout/vList2"/>
    <dgm:cxn modelId="{A5382629-EFEB-E749-9C38-F3A54A0CEE25}" srcId="{55B6B44D-4492-425E-9BBB-846F07592B2C}" destId="{C71284AF-AC1F-B748-827C-CB2C1457D25A}" srcOrd="3" destOrd="0" parTransId="{0148D2D3-D751-5A48-8C37-212F9FA21731}" sibTransId="{DD0906FA-158F-6A47-8D8F-09B1ED9C39C0}"/>
    <dgm:cxn modelId="{CF183029-1157-514E-8547-EA3216360136}" type="presOf" srcId="{55B6B44D-4492-425E-9BBB-846F07592B2C}" destId="{2F38DFA8-D373-DC49-A01B-A074988C53F3}" srcOrd="0" destOrd="0" presId="urn:microsoft.com/office/officeart/2005/8/layout/vList2"/>
    <dgm:cxn modelId="{EAEDB12D-7E4F-7443-B567-A8F2EED05066}" type="presOf" srcId="{149A9C88-0BC9-45A6-A38B-186F8AA8F757}" destId="{3963B532-2D6E-9C45-BD8C-2095ECBCDAF5}" srcOrd="0" destOrd="1" presId="urn:microsoft.com/office/officeart/2005/8/layout/vList2"/>
    <dgm:cxn modelId="{0A7BDE85-B82E-4AF2-811B-8B001B4EFC10}" srcId="{16E337A4-39AE-48E8-BE92-EA91E8704432}" destId="{55B6B44D-4492-425E-9BBB-846F07592B2C}" srcOrd="0" destOrd="0" parTransId="{487E5AEA-E95C-4A80-BAB6-155C975C1CD7}" sibTransId="{DB87C110-BA78-45E6-BC8C-06F4601931E0}"/>
    <dgm:cxn modelId="{8907C595-815A-1945-A97F-9B96ED441643}" type="presOf" srcId="{16E337A4-39AE-48E8-BE92-EA91E8704432}" destId="{716EEB52-EC5F-B34D-AD2B-E160861A674F}" srcOrd="0" destOrd="0" presId="urn:microsoft.com/office/officeart/2005/8/layout/vList2"/>
    <dgm:cxn modelId="{FDD6169B-7FF9-3E4D-840D-A7D9689701DE}" type="presOf" srcId="{9506627E-4833-49F0-961C-37CCBC44C059}" destId="{3963B532-2D6E-9C45-BD8C-2095ECBCDAF5}" srcOrd="0" destOrd="0" presId="urn:microsoft.com/office/officeart/2005/8/layout/vList2"/>
    <dgm:cxn modelId="{0630A7AF-072A-DA44-9AF3-F4CE9910B718}" srcId="{55B6B44D-4492-425E-9BBB-846F07592B2C}" destId="{70B11A6E-4C0A-C34D-9B3B-38A50368977B}" srcOrd="2" destOrd="0" parTransId="{0283834E-DB50-8945-8186-28A081662AAF}" sibTransId="{6CFC7E42-9A71-4C43-A84A-BDB75836B11B}"/>
    <dgm:cxn modelId="{868739E2-0AD5-45DE-BED8-691D9DEA8FFD}" srcId="{55B6B44D-4492-425E-9BBB-846F07592B2C}" destId="{9506627E-4833-49F0-961C-37CCBC44C059}" srcOrd="0" destOrd="0" parTransId="{ABCEFCEE-3A7E-4663-BF5E-3193B68660F6}" sibTransId="{63600CE4-3554-4219-AEAE-F7C9A501D5F1}"/>
    <dgm:cxn modelId="{840202F7-CE5D-D944-838A-DF406FC61FE3}" type="presOf" srcId="{70B11A6E-4C0A-C34D-9B3B-38A50368977B}" destId="{3963B532-2D6E-9C45-BD8C-2095ECBCDAF5}" srcOrd="0" destOrd="2" presId="urn:microsoft.com/office/officeart/2005/8/layout/vList2"/>
    <dgm:cxn modelId="{0E5628EF-A129-6045-BED6-5586132D1E7F}" type="presParOf" srcId="{716EEB52-EC5F-B34D-AD2B-E160861A674F}" destId="{2F38DFA8-D373-DC49-A01B-A074988C53F3}" srcOrd="0" destOrd="0" presId="urn:microsoft.com/office/officeart/2005/8/layout/vList2"/>
    <dgm:cxn modelId="{9B6628BE-7B34-1F4F-AE6B-BC0F3C8EAA4F}" type="presParOf" srcId="{716EEB52-EC5F-B34D-AD2B-E160861A674F}" destId="{3963B532-2D6E-9C45-BD8C-2095ECBCDA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74419C-2A95-4ECF-A0CB-9E4709115E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240526-8F88-420C-A0BA-16C3D530F122}">
      <dgm:prSet/>
      <dgm:spPr/>
      <dgm:t>
        <a:bodyPr/>
        <a:lstStyle/>
        <a:p>
          <a:r>
            <a:rPr lang="en-US"/>
            <a:t>Willingness to Pay</a:t>
          </a:r>
        </a:p>
      </dgm:t>
    </dgm:pt>
    <dgm:pt modelId="{7A2A3D62-29E3-4A7A-9DF8-CA225AE1A63C}" type="parTrans" cxnId="{CC21FBED-D3EC-4AFF-BFC2-1B9238D3A268}">
      <dgm:prSet/>
      <dgm:spPr/>
      <dgm:t>
        <a:bodyPr/>
        <a:lstStyle/>
        <a:p>
          <a:endParaRPr lang="en-US"/>
        </a:p>
      </dgm:t>
    </dgm:pt>
    <dgm:pt modelId="{D08E26C0-BE99-4AF9-98F9-3FE6A4979DBE}" type="sibTrans" cxnId="{CC21FBED-D3EC-4AFF-BFC2-1B9238D3A268}">
      <dgm:prSet/>
      <dgm:spPr/>
      <dgm:t>
        <a:bodyPr/>
        <a:lstStyle/>
        <a:p>
          <a:endParaRPr lang="en-US"/>
        </a:p>
      </dgm:t>
    </dgm:pt>
    <dgm:pt modelId="{2EFAC78E-4E26-443E-9C9F-6B494526A18F}">
      <dgm:prSet/>
      <dgm:spPr/>
      <dgm:t>
        <a:bodyPr/>
        <a:lstStyle/>
        <a:p>
          <a:r>
            <a:rPr lang="en-US"/>
            <a:t>Uses survey methods to measure how much someone would pay to achieve a good outcome or avoid a bad outcome</a:t>
          </a:r>
        </a:p>
      </dgm:t>
    </dgm:pt>
    <dgm:pt modelId="{6953E3D7-D204-4539-B254-01A3B0E61A84}" type="parTrans" cxnId="{944378C5-C103-40B7-A79F-50E5F712095A}">
      <dgm:prSet/>
      <dgm:spPr/>
      <dgm:t>
        <a:bodyPr/>
        <a:lstStyle/>
        <a:p>
          <a:endParaRPr lang="en-US"/>
        </a:p>
      </dgm:t>
    </dgm:pt>
    <dgm:pt modelId="{0E5B2765-C2DA-426A-AE8E-D70B9A7DDEEE}" type="sibTrans" cxnId="{944378C5-C103-40B7-A79F-50E5F712095A}">
      <dgm:prSet/>
      <dgm:spPr/>
      <dgm:t>
        <a:bodyPr/>
        <a:lstStyle/>
        <a:p>
          <a:endParaRPr lang="en-US"/>
        </a:p>
      </dgm:t>
    </dgm:pt>
    <dgm:pt modelId="{BB0018D5-47C0-432B-AA3C-ABAFFA251920}">
      <dgm:prSet/>
      <dgm:spPr/>
      <dgm:t>
        <a:bodyPr/>
        <a:lstStyle/>
        <a:p>
          <a:r>
            <a:rPr lang="en-US"/>
            <a:t>If survey respondents say they are willing to pay a lot to avoid a power outage, for example, then this result can be weighed against the cost of investing in grid resilience </a:t>
          </a:r>
        </a:p>
      </dgm:t>
    </dgm:pt>
    <dgm:pt modelId="{A5135653-F159-42C5-B66A-06A17B20FC67}" type="parTrans" cxnId="{FB67DB89-E649-4309-953A-6FDF5A0872DF}">
      <dgm:prSet/>
      <dgm:spPr/>
      <dgm:t>
        <a:bodyPr/>
        <a:lstStyle/>
        <a:p>
          <a:endParaRPr lang="en-US"/>
        </a:p>
      </dgm:t>
    </dgm:pt>
    <dgm:pt modelId="{E5351C5A-846B-4DCE-B056-2C2B8F012C65}" type="sibTrans" cxnId="{FB67DB89-E649-4309-953A-6FDF5A0872DF}">
      <dgm:prSet/>
      <dgm:spPr/>
      <dgm:t>
        <a:bodyPr/>
        <a:lstStyle/>
        <a:p>
          <a:endParaRPr lang="en-US"/>
        </a:p>
      </dgm:t>
    </dgm:pt>
    <dgm:pt modelId="{A76A354D-D903-44E4-8256-208D9324B40A}">
      <dgm:prSet/>
      <dgm:spPr/>
      <dgm:t>
        <a:bodyPr/>
        <a:lstStyle/>
        <a:p>
          <a:r>
            <a:rPr lang="en-US"/>
            <a:t>Highly subjective and not clear how respondents come up with their answers</a:t>
          </a:r>
        </a:p>
      </dgm:t>
    </dgm:pt>
    <dgm:pt modelId="{11FA86FE-C3F4-416D-B876-A0339FFC9B91}" type="parTrans" cxnId="{A5C61ED9-88E8-444C-BAFA-CF5B64E34BE6}">
      <dgm:prSet/>
      <dgm:spPr/>
      <dgm:t>
        <a:bodyPr/>
        <a:lstStyle/>
        <a:p>
          <a:endParaRPr lang="en-US"/>
        </a:p>
      </dgm:t>
    </dgm:pt>
    <dgm:pt modelId="{42FD671F-24E6-4422-A649-BCCC27E63BEA}" type="sibTrans" cxnId="{A5C61ED9-88E8-444C-BAFA-CF5B64E34BE6}">
      <dgm:prSet/>
      <dgm:spPr/>
      <dgm:t>
        <a:bodyPr/>
        <a:lstStyle/>
        <a:p>
          <a:endParaRPr lang="en-US"/>
        </a:p>
      </dgm:t>
    </dgm:pt>
    <dgm:pt modelId="{A0327423-416D-49A8-9422-8AE516A9E592}">
      <dgm:prSet/>
      <dgm:spPr/>
      <dgm:t>
        <a:bodyPr/>
        <a:lstStyle/>
        <a:p>
          <a:r>
            <a:rPr lang="en-US"/>
            <a:t>Lower income residents cannot afford the same level of “willingness” as higher income residents – that does not mean they deserve to experience worse service</a:t>
          </a:r>
        </a:p>
      </dgm:t>
    </dgm:pt>
    <dgm:pt modelId="{0A59B41A-B415-485A-81AA-681EE59A1246}" type="parTrans" cxnId="{F18A0C13-E089-4A48-910F-12C17B929FCC}">
      <dgm:prSet/>
      <dgm:spPr/>
      <dgm:t>
        <a:bodyPr/>
        <a:lstStyle/>
        <a:p>
          <a:endParaRPr lang="en-US"/>
        </a:p>
      </dgm:t>
    </dgm:pt>
    <dgm:pt modelId="{0538F572-D26C-4C2C-B50E-BD255A5F3D06}" type="sibTrans" cxnId="{F18A0C13-E089-4A48-910F-12C17B929FCC}">
      <dgm:prSet/>
      <dgm:spPr/>
      <dgm:t>
        <a:bodyPr/>
        <a:lstStyle/>
        <a:p>
          <a:endParaRPr lang="en-US"/>
        </a:p>
      </dgm:t>
    </dgm:pt>
    <dgm:pt modelId="{B1CB59B2-65DB-48D0-9C70-305892CDCF07}">
      <dgm:prSet/>
      <dgm:spPr/>
      <dgm:t>
        <a:bodyPr/>
        <a:lstStyle/>
        <a:p>
          <a:r>
            <a:rPr lang="en-US" dirty="0"/>
            <a:t>Willingness to pay is not the same as the value derived by the customer </a:t>
          </a:r>
        </a:p>
      </dgm:t>
    </dgm:pt>
    <dgm:pt modelId="{3F9753E4-F0B4-481B-B947-EA8CB9F560AB}" type="parTrans" cxnId="{780EE2A8-6AB9-4D9E-BE1E-C99C1C6E4F63}">
      <dgm:prSet/>
      <dgm:spPr/>
      <dgm:t>
        <a:bodyPr/>
        <a:lstStyle/>
        <a:p>
          <a:endParaRPr lang="en-US"/>
        </a:p>
      </dgm:t>
    </dgm:pt>
    <dgm:pt modelId="{9E52B99D-0445-4400-81B0-4503A31F6C65}" type="sibTrans" cxnId="{780EE2A8-6AB9-4D9E-BE1E-C99C1C6E4F63}">
      <dgm:prSet/>
      <dgm:spPr/>
      <dgm:t>
        <a:bodyPr/>
        <a:lstStyle/>
        <a:p>
          <a:endParaRPr lang="en-US"/>
        </a:p>
      </dgm:t>
    </dgm:pt>
    <dgm:pt modelId="{5089D30E-9EA8-DE41-9C02-27335C4480CF}" type="pres">
      <dgm:prSet presAssocID="{8A74419C-2A95-4ECF-A0CB-9E4709115E02}" presName="linear" presStyleCnt="0">
        <dgm:presLayoutVars>
          <dgm:animLvl val="lvl"/>
          <dgm:resizeHandles val="exact"/>
        </dgm:presLayoutVars>
      </dgm:prSet>
      <dgm:spPr/>
    </dgm:pt>
    <dgm:pt modelId="{1A86BC9A-8679-D641-8B06-00AC67C3EF87}" type="pres">
      <dgm:prSet presAssocID="{AB240526-8F88-420C-A0BA-16C3D530F12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1EE26B9-E629-BB4E-8620-AFEAF37C0840}" type="pres">
      <dgm:prSet presAssocID="{AB240526-8F88-420C-A0BA-16C3D530F12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8A0C13-E089-4A48-910F-12C17B929FCC}" srcId="{AB240526-8F88-420C-A0BA-16C3D530F122}" destId="{A0327423-416D-49A8-9422-8AE516A9E592}" srcOrd="3" destOrd="0" parTransId="{0A59B41A-B415-485A-81AA-681EE59A1246}" sibTransId="{0538F572-D26C-4C2C-B50E-BD255A5F3D06}"/>
    <dgm:cxn modelId="{0F6ED137-643C-A44E-80C9-EAB07D13D69A}" type="presOf" srcId="{A76A354D-D903-44E4-8256-208D9324B40A}" destId="{91EE26B9-E629-BB4E-8620-AFEAF37C0840}" srcOrd="0" destOrd="2" presId="urn:microsoft.com/office/officeart/2005/8/layout/vList2"/>
    <dgm:cxn modelId="{AE442B43-5645-7241-B216-48263398B7A9}" type="presOf" srcId="{2EFAC78E-4E26-443E-9C9F-6B494526A18F}" destId="{91EE26B9-E629-BB4E-8620-AFEAF37C0840}" srcOrd="0" destOrd="0" presId="urn:microsoft.com/office/officeart/2005/8/layout/vList2"/>
    <dgm:cxn modelId="{38CFD557-D88B-0D4F-89C2-B5668A545CFA}" type="presOf" srcId="{BB0018D5-47C0-432B-AA3C-ABAFFA251920}" destId="{91EE26B9-E629-BB4E-8620-AFEAF37C0840}" srcOrd="0" destOrd="1" presId="urn:microsoft.com/office/officeart/2005/8/layout/vList2"/>
    <dgm:cxn modelId="{BFBF5372-5BCB-CB43-8FA6-1219C842A567}" type="presOf" srcId="{A0327423-416D-49A8-9422-8AE516A9E592}" destId="{91EE26B9-E629-BB4E-8620-AFEAF37C0840}" srcOrd="0" destOrd="3" presId="urn:microsoft.com/office/officeart/2005/8/layout/vList2"/>
    <dgm:cxn modelId="{AF812474-1990-6C4D-9887-807253FED7CE}" type="presOf" srcId="{8A74419C-2A95-4ECF-A0CB-9E4709115E02}" destId="{5089D30E-9EA8-DE41-9C02-27335C4480CF}" srcOrd="0" destOrd="0" presId="urn:microsoft.com/office/officeart/2005/8/layout/vList2"/>
    <dgm:cxn modelId="{FB67DB89-E649-4309-953A-6FDF5A0872DF}" srcId="{AB240526-8F88-420C-A0BA-16C3D530F122}" destId="{BB0018D5-47C0-432B-AA3C-ABAFFA251920}" srcOrd="1" destOrd="0" parTransId="{A5135653-F159-42C5-B66A-06A17B20FC67}" sibTransId="{E5351C5A-846B-4DCE-B056-2C2B8F012C65}"/>
    <dgm:cxn modelId="{780EE2A8-6AB9-4D9E-BE1E-C99C1C6E4F63}" srcId="{AB240526-8F88-420C-A0BA-16C3D530F122}" destId="{B1CB59B2-65DB-48D0-9C70-305892CDCF07}" srcOrd="4" destOrd="0" parTransId="{3F9753E4-F0B4-481B-B947-EA8CB9F560AB}" sibTransId="{9E52B99D-0445-4400-81B0-4503A31F6C65}"/>
    <dgm:cxn modelId="{944378C5-C103-40B7-A79F-50E5F712095A}" srcId="{AB240526-8F88-420C-A0BA-16C3D530F122}" destId="{2EFAC78E-4E26-443E-9C9F-6B494526A18F}" srcOrd="0" destOrd="0" parTransId="{6953E3D7-D204-4539-B254-01A3B0E61A84}" sibTransId="{0E5B2765-C2DA-426A-AE8E-D70B9A7DDEEE}"/>
    <dgm:cxn modelId="{3E8428D0-D1A6-F34B-B8C6-4B9D42019EDB}" type="presOf" srcId="{B1CB59B2-65DB-48D0-9C70-305892CDCF07}" destId="{91EE26B9-E629-BB4E-8620-AFEAF37C0840}" srcOrd="0" destOrd="4" presId="urn:microsoft.com/office/officeart/2005/8/layout/vList2"/>
    <dgm:cxn modelId="{C102A7D3-0F78-BB4D-B65F-B17F60B6F099}" type="presOf" srcId="{AB240526-8F88-420C-A0BA-16C3D530F122}" destId="{1A86BC9A-8679-D641-8B06-00AC67C3EF87}" srcOrd="0" destOrd="0" presId="urn:microsoft.com/office/officeart/2005/8/layout/vList2"/>
    <dgm:cxn modelId="{A5C61ED9-88E8-444C-BAFA-CF5B64E34BE6}" srcId="{AB240526-8F88-420C-A0BA-16C3D530F122}" destId="{A76A354D-D903-44E4-8256-208D9324B40A}" srcOrd="2" destOrd="0" parTransId="{11FA86FE-C3F4-416D-B876-A0339FFC9B91}" sibTransId="{42FD671F-24E6-4422-A649-BCCC27E63BEA}"/>
    <dgm:cxn modelId="{CC21FBED-D3EC-4AFF-BFC2-1B9238D3A268}" srcId="{8A74419C-2A95-4ECF-A0CB-9E4709115E02}" destId="{AB240526-8F88-420C-A0BA-16C3D530F122}" srcOrd="0" destOrd="0" parTransId="{7A2A3D62-29E3-4A7A-9DF8-CA225AE1A63C}" sibTransId="{D08E26C0-BE99-4AF9-98F9-3FE6A4979DBE}"/>
    <dgm:cxn modelId="{F27AEE77-6FAD-C24D-AFE5-8A7A8702E852}" type="presParOf" srcId="{5089D30E-9EA8-DE41-9C02-27335C4480CF}" destId="{1A86BC9A-8679-D641-8B06-00AC67C3EF87}" srcOrd="0" destOrd="0" presId="urn:microsoft.com/office/officeart/2005/8/layout/vList2"/>
    <dgm:cxn modelId="{577B06AC-E833-A04F-ABCD-69BAAAE918D5}" type="presParOf" srcId="{5089D30E-9EA8-DE41-9C02-27335C4480CF}" destId="{91EE26B9-E629-BB4E-8620-AFEAF37C08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01A79-B889-4649-A5B1-C5A542B3485D}">
      <dsp:nvSpPr>
        <dsp:cNvPr id="0" name=""/>
        <dsp:cNvSpPr/>
      </dsp:nvSpPr>
      <dsp:spPr>
        <a:xfrm>
          <a:off x="3053512" y="5728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CA626-9C45-489F-917E-81EC8F39CF97}">
      <dsp:nvSpPr>
        <dsp:cNvPr id="0" name=""/>
        <dsp:cNvSpPr/>
      </dsp:nvSpPr>
      <dsp:spPr>
        <a:xfrm>
          <a:off x="3053512" y="1826644"/>
          <a:ext cx="432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To balance out cost-benefit analyses </a:t>
          </a:r>
        </a:p>
      </dsp:txBody>
      <dsp:txXfrm>
        <a:off x="3053512" y="1826644"/>
        <a:ext cx="4320000" cy="1012500"/>
      </dsp:txXfrm>
    </dsp:sp>
    <dsp:sp modelId="{4DBEC163-6BA9-4F1A-828C-5F35DD467889}">
      <dsp:nvSpPr>
        <dsp:cNvPr id="0" name=""/>
        <dsp:cNvSpPr/>
      </dsp:nvSpPr>
      <dsp:spPr>
        <a:xfrm>
          <a:off x="3053512" y="2958846"/>
          <a:ext cx="4320000" cy="30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Policy analysis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Program evaluation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Utility financial planning</a:t>
          </a:r>
        </a:p>
      </dsp:txBody>
      <dsp:txXfrm>
        <a:off x="3053512" y="2958846"/>
        <a:ext cx="4320000" cy="3083514"/>
      </dsp:txXfrm>
    </dsp:sp>
    <dsp:sp modelId="{1DC85161-BE51-4C0E-B33F-739B8447CDDF}">
      <dsp:nvSpPr>
        <dsp:cNvPr id="0" name=""/>
        <dsp:cNvSpPr/>
      </dsp:nvSpPr>
      <dsp:spPr>
        <a:xfrm>
          <a:off x="8129512" y="5728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82676-23B8-40B0-B704-7E0CD74C9D88}">
      <dsp:nvSpPr>
        <dsp:cNvPr id="0" name=""/>
        <dsp:cNvSpPr/>
      </dsp:nvSpPr>
      <dsp:spPr>
        <a:xfrm>
          <a:off x="8129512" y="1826644"/>
          <a:ext cx="432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To promote equitable investments </a:t>
          </a:r>
        </a:p>
      </dsp:txBody>
      <dsp:txXfrm>
        <a:off x="8129512" y="1826644"/>
        <a:ext cx="4320000" cy="1012500"/>
      </dsp:txXfrm>
    </dsp:sp>
    <dsp:sp modelId="{2CF0A8C3-21EA-4159-A674-9F52C9AD509F}">
      <dsp:nvSpPr>
        <dsp:cNvPr id="0" name=""/>
        <dsp:cNvSpPr/>
      </dsp:nvSpPr>
      <dsp:spPr>
        <a:xfrm>
          <a:off x="8129512" y="2958846"/>
          <a:ext cx="4320000" cy="3083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Support funding for programs that serve lower income residents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Support climate mitigation and resilience investments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Contribute to healthier built environment</a:t>
          </a:r>
        </a:p>
      </dsp:txBody>
      <dsp:txXfrm>
        <a:off x="8129512" y="2958846"/>
        <a:ext cx="4320000" cy="3083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FDC7-CED4-F048-B86D-94AD71365CF0}">
      <dsp:nvSpPr>
        <dsp:cNvPr id="0" name=""/>
        <dsp:cNvSpPr/>
      </dsp:nvSpPr>
      <dsp:spPr>
        <a:xfrm>
          <a:off x="0" y="416652"/>
          <a:ext cx="15929899" cy="1444949"/>
        </a:xfrm>
        <a:prstGeom prst="roundRect">
          <a:avLst/>
        </a:prstGeom>
        <a:solidFill>
          <a:srgbClr val="1836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Avoided Costs and Measured Benefits</a:t>
          </a:r>
        </a:p>
      </dsp:txBody>
      <dsp:txXfrm>
        <a:off x="70537" y="487189"/>
        <a:ext cx="15788825" cy="1303875"/>
      </dsp:txXfrm>
    </dsp:sp>
    <dsp:sp modelId="{AA565C9A-B176-A84D-809D-53612258876E}">
      <dsp:nvSpPr>
        <dsp:cNvPr id="0" name=""/>
        <dsp:cNvSpPr/>
      </dsp:nvSpPr>
      <dsp:spPr>
        <a:xfrm>
          <a:off x="0" y="2262907"/>
          <a:ext cx="15929899" cy="4103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774" tIns="60960" rIns="341376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 dirty="0"/>
            <a:t>Uses established research methods</a:t>
          </a:r>
        </a:p>
        <a:p>
          <a:pPr marL="571500" lvl="2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 dirty="0"/>
            <a:t>Surveys</a:t>
          </a:r>
        </a:p>
        <a:p>
          <a:pPr marL="571500" lvl="2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 dirty="0"/>
            <a:t>Findings from peer-reviewed journals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 dirty="0"/>
            <a:t>Quantifiable and based on clear line of reasoning 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 dirty="0"/>
            <a:t>Not inherently biased</a:t>
          </a:r>
        </a:p>
      </dsp:txBody>
      <dsp:txXfrm>
        <a:off x="0" y="2262907"/>
        <a:ext cx="15929899" cy="4103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8DFA8-D373-DC49-A01B-A074988C53F3}">
      <dsp:nvSpPr>
        <dsp:cNvPr id="0" name=""/>
        <dsp:cNvSpPr/>
      </dsp:nvSpPr>
      <dsp:spPr>
        <a:xfrm>
          <a:off x="0" y="28403"/>
          <a:ext cx="15806987" cy="16287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Businesses, schools, factories, public or government buildings, and more</a:t>
          </a:r>
        </a:p>
      </dsp:txBody>
      <dsp:txXfrm>
        <a:off x="79508" y="107911"/>
        <a:ext cx="15647971" cy="1469715"/>
      </dsp:txXfrm>
    </dsp:sp>
    <dsp:sp modelId="{3F473DCF-9DD9-8745-A3D7-BB0459FF3B89}">
      <dsp:nvSpPr>
        <dsp:cNvPr id="0" name=""/>
        <dsp:cNvSpPr/>
      </dsp:nvSpPr>
      <dsp:spPr>
        <a:xfrm>
          <a:off x="0" y="1775214"/>
          <a:ext cx="15806987" cy="16287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Improved lighting may increase worker productivity and reduce accidents, theft, and vandalism </a:t>
          </a:r>
        </a:p>
      </dsp:txBody>
      <dsp:txXfrm>
        <a:off x="79508" y="1854722"/>
        <a:ext cx="15647971" cy="1469715"/>
      </dsp:txXfrm>
    </dsp:sp>
    <dsp:sp modelId="{CFBC3BBE-795A-D843-A04B-1C1AF300D28E}">
      <dsp:nvSpPr>
        <dsp:cNvPr id="0" name=""/>
        <dsp:cNvSpPr/>
      </dsp:nvSpPr>
      <dsp:spPr>
        <a:xfrm>
          <a:off x="0" y="3522026"/>
          <a:ext cx="15806987" cy="16287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Improved ventilation and air sealing can reduce sick building syndrome (SBS), airborne infections, and exposure to air pollutants </a:t>
          </a:r>
        </a:p>
      </dsp:txBody>
      <dsp:txXfrm>
        <a:off x="79508" y="3601534"/>
        <a:ext cx="15647971" cy="1469715"/>
      </dsp:txXfrm>
    </dsp:sp>
    <dsp:sp modelId="{BAE8A175-B62D-404B-95A5-C1501BB1CCCE}">
      <dsp:nvSpPr>
        <dsp:cNvPr id="0" name=""/>
        <dsp:cNvSpPr/>
      </dsp:nvSpPr>
      <dsp:spPr>
        <a:xfrm>
          <a:off x="0" y="5268837"/>
          <a:ext cx="15806987" cy="162873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Improved thermal comfort can improve productivity and student learning and test scores</a:t>
          </a:r>
        </a:p>
      </dsp:txBody>
      <dsp:txXfrm>
        <a:off x="79508" y="5348345"/>
        <a:ext cx="15647971" cy="1469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8DFA8-D373-DC49-A01B-A074988C53F3}">
      <dsp:nvSpPr>
        <dsp:cNvPr id="0" name=""/>
        <dsp:cNvSpPr/>
      </dsp:nvSpPr>
      <dsp:spPr>
        <a:xfrm>
          <a:off x="0" y="937248"/>
          <a:ext cx="15806987" cy="1559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Solar Panels/On-Site Renewable Energy</a:t>
          </a:r>
        </a:p>
      </dsp:txBody>
      <dsp:txXfrm>
        <a:off x="76105" y="1013353"/>
        <a:ext cx="15654777" cy="1406815"/>
      </dsp:txXfrm>
    </dsp:sp>
    <dsp:sp modelId="{3F473DCF-9DD9-8745-A3D7-BB0459FF3B89}">
      <dsp:nvSpPr>
        <dsp:cNvPr id="0" name=""/>
        <dsp:cNvSpPr/>
      </dsp:nvSpPr>
      <dsp:spPr>
        <a:xfrm>
          <a:off x="0" y="2683473"/>
          <a:ext cx="15806987" cy="1559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In-Home Battery Storage</a:t>
          </a:r>
        </a:p>
      </dsp:txBody>
      <dsp:txXfrm>
        <a:off x="76105" y="2759578"/>
        <a:ext cx="15654777" cy="1406815"/>
      </dsp:txXfrm>
    </dsp:sp>
    <dsp:sp modelId="{CFBC3BBE-795A-D843-A04B-1C1AF300D28E}">
      <dsp:nvSpPr>
        <dsp:cNvPr id="0" name=""/>
        <dsp:cNvSpPr/>
      </dsp:nvSpPr>
      <dsp:spPr>
        <a:xfrm>
          <a:off x="0" y="4429698"/>
          <a:ext cx="15806987" cy="15590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Buildings that can Resist Severe Storms</a:t>
          </a:r>
        </a:p>
      </dsp:txBody>
      <dsp:txXfrm>
        <a:off x="76105" y="4505803"/>
        <a:ext cx="15654777" cy="1406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8DFA8-D373-DC49-A01B-A074988C53F3}">
      <dsp:nvSpPr>
        <dsp:cNvPr id="0" name=""/>
        <dsp:cNvSpPr/>
      </dsp:nvSpPr>
      <dsp:spPr>
        <a:xfrm>
          <a:off x="0" y="252798"/>
          <a:ext cx="15806987" cy="25857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What NEIs might be especially relevant where you live or work?</a:t>
          </a:r>
        </a:p>
      </dsp:txBody>
      <dsp:txXfrm>
        <a:off x="126223" y="379021"/>
        <a:ext cx="15554541" cy="2333254"/>
      </dsp:txXfrm>
    </dsp:sp>
    <dsp:sp modelId="{3963B532-2D6E-9C45-BD8C-2095ECBCDAF5}">
      <dsp:nvSpPr>
        <dsp:cNvPr id="0" name=""/>
        <dsp:cNvSpPr/>
      </dsp:nvSpPr>
      <dsp:spPr>
        <a:xfrm>
          <a:off x="0" y="3091296"/>
          <a:ext cx="15806987" cy="383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1872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Protecting people indoors from outdoor air pollution or smog?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Replacing coal or biomass-burning heaters and cookstoves with electric equipment to reduce indoor air pollution?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Providing backup power during rolling blackouts?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Protecting people against extreme heat and storms?</a:t>
          </a:r>
        </a:p>
      </dsp:txBody>
      <dsp:txXfrm>
        <a:off x="0" y="3091296"/>
        <a:ext cx="15806987" cy="3834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6BC9A-8679-D641-8B06-00AC67C3EF87}">
      <dsp:nvSpPr>
        <dsp:cNvPr id="0" name=""/>
        <dsp:cNvSpPr/>
      </dsp:nvSpPr>
      <dsp:spPr>
        <a:xfrm>
          <a:off x="0" y="271753"/>
          <a:ext cx="10424160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Willingness to Pay</a:t>
          </a:r>
        </a:p>
      </dsp:txBody>
      <dsp:txXfrm>
        <a:off x="49176" y="320929"/>
        <a:ext cx="10325808" cy="909018"/>
      </dsp:txXfrm>
    </dsp:sp>
    <dsp:sp modelId="{91EE26B9-E629-BB4E-8620-AFEAF37C0840}">
      <dsp:nvSpPr>
        <dsp:cNvPr id="0" name=""/>
        <dsp:cNvSpPr/>
      </dsp:nvSpPr>
      <dsp:spPr>
        <a:xfrm>
          <a:off x="0" y="1279123"/>
          <a:ext cx="10424160" cy="712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967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Uses survey methods to measure how much someone would pay to achieve a good outcome or avoid a bad outcome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If survey respondents say they are willing to pay a lot to avoid a power outage, for example, then this result can be weighed against the cost of investing in grid resilience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Highly subjective and not clear how respondents come up with their answers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Lower income residents cannot afford the same level of “willingness” as higher income residents – that does not mean they deserve to experience worse service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 dirty="0"/>
            <a:t>Willingness to pay is not the same as the value derived by the customer </a:t>
          </a:r>
        </a:p>
      </dsp:txBody>
      <dsp:txXfrm>
        <a:off x="0" y="1279123"/>
        <a:ext cx="10424160" cy="712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6F80-87CF-4ACE-8EA6-2C7CA1640428}" type="datetimeFigureOut">
              <a:rPr lang="en-US" smtClean="0"/>
              <a:t>8/5/25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850CB-E068-4C4C-A49A-4E5F0684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850CB-E068-4C4C-A49A-4E5F0684DB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2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marincic@threecucbed.org" TargetMode="External"/><Relationship Id="rId4" Type="http://schemas.openxmlformats.org/officeDocument/2006/relationships/hyperlink" Target="mailto:btonn@threecubed.or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260602"/>
            <a:ext cx="18288000" cy="9609057"/>
          </a:xfrm>
          <a:custGeom>
            <a:avLst/>
            <a:gdLst/>
            <a:ahLst/>
            <a:cxnLst/>
            <a:rect l="l" t="t" r="r" b="b"/>
            <a:pathLst>
              <a:path w="18288000" h="9609057">
                <a:moveTo>
                  <a:pt x="0" y="0"/>
                </a:moveTo>
                <a:lnTo>
                  <a:pt x="18288000" y="0"/>
                </a:lnTo>
                <a:lnTo>
                  <a:pt x="18288000" y="9609057"/>
                </a:lnTo>
                <a:lnTo>
                  <a:pt x="0" y="9609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4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7595235"/>
            <a:ext cx="16230600" cy="1550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>
                <a:latin typeface="Helveticish"/>
                <a:ea typeface="Helveticish"/>
                <a:cs typeface="Helveticish"/>
                <a:sym typeface="Helveticish"/>
              </a:rPr>
              <a:t>Bruce Tonn, Michaela Marincic</a:t>
            </a:r>
          </a:p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latin typeface="Helveticish"/>
                <a:ea typeface="Helveticish"/>
                <a:cs typeface="Helveticish"/>
                <a:sym typeface="Helveticish"/>
              </a:rPr>
              <a:t>EEAP Webinar</a:t>
            </a:r>
          </a:p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latin typeface="Helveticish"/>
                <a:ea typeface="Helveticish"/>
                <a:cs typeface="Helveticish"/>
                <a:sym typeface="Helveticish"/>
              </a:rPr>
              <a:t>August 5, 2025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6242" y="5119577"/>
            <a:ext cx="16230600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dirty="0">
                <a:latin typeface="Helveticish Bold"/>
                <a:ea typeface="Helveticish Bold"/>
                <a:cs typeface="Helveticish Bold"/>
                <a:sym typeface="Helveticish Bold"/>
              </a:rPr>
              <a:t>Non-Energy Impacts of Weatherization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733FD0-9A95-C523-0355-4FC79605AC82}"/>
              </a:ext>
            </a:extLst>
          </p:cNvPr>
          <p:cNvCxnSpPr/>
          <p:nvPr/>
        </p:nvCxnSpPr>
        <p:spPr>
          <a:xfrm>
            <a:off x="0" y="4610100"/>
            <a:ext cx="18288000" cy="0"/>
          </a:xfrm>
          <a:prstGeom prst="line">
            <a:avLst/>
          </a:prstGeom>
          <a:ln w="635000">
            <a:solidFill>
              <a:srgbClr val="0576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2F01CE08-FEAC-BA7D-0AC1-ADBFFEFD8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322" y="8724909"/>
            <a:ext cx="3975678" cy="1562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D428D-B07C-65B2-201E-DDF9DF8F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694083-BE77-6C6A-7A01-6A931ED52E36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09D6EA28-1A6D-835B-1BA0-5997693FBE59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867C4C3-A202-35BA-C03B-BB4319628072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F5CA640-F0A3-7C50-28D7-DE9BC4237FB2}"/>
                </a:ext>
              </a:extLst>
            </p:cNvPr>
            <p:cNvSpPr txBox="1"/>
            <p:nvPr/>
          </p:nvSpPr>
          <p:spPr>
            <a:xfrm>
              <a:off x="1923269" y="4996324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Reductions in drafts, dust, mold, mildew, and standing water.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674723-C507-0C98-C321-B55A483479A5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DC07EC4-9C94-79FE-EDC1-CDC87554383F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92B1905-FB46-59C6-78B8-A5E9F77F73F1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4820289-CC47-1FE6-BAEA-5AC19C1ACC69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Reduction in noise, odors, and allergens from outside.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8A2A77FB-6927-B9CF-FC12-EF9FC20A5D32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Home Conditions: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2A5EABDE-77D0-CD18-D5B5-41B00F3AC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4D19B795-CB31-D6F1-DAF8-FD027174F942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DB5184-023D-C477-BEA0-CD74412C2285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EE728D25-0A53-1C4E-A35A-9A61F578CE7D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8C682959-801C-BF46-9CEF-E32A0BD348C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E247904-E115-06CE-1EF4-F547CC60BD95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Temperature less frequently kept at unsafe levels.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15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BE805-99EF-7482-0535-DF195EF96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4130F2-098D-E7ED-CAD7-FF23FB7ABCDF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45845493-01E8-51F8-BD4D-C875F73221D7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67DBD734-8D9E-672A-EA11-F4905011552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7E1AE69-6EE6-D7CF-A0FA-E9CB16F9FB20}"/>
                </a:ext>
              </a:extLst>
            </p:cNvPr>
            <p:cNvSpPr txBox="1"/>
            <p:nvPr/>
          </p:nvSpPr>
          <p:spPr>
            <a:xfrm>
              <a:off x="1923269" y="4996324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rest and sleep.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ED56FF-DEAD-5059-F0D2-D2BCCC8A7FE1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FF7CF580-D498-E603-2C80-CF9722D45F13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A2F76A1-C297-A75E-2B07-298C99E9337F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AE5C33C-BB2A-9C62-621B-A9ADC1F1EFD6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Fewer headaches and respiratory illnesses.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85CCF7A-980C-DBA1-87F5-8DCA06F082C7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General Health: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0CA551A8-F63E-C9C5-6827-7204D2C3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A02F82DE-648F-CFCC-9BD8-E4F267B4C9F9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EDFEE5-B541-59D9-5EFB-D5452D966913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73786AD7-861C-333D-06D7-4CF4A4F9E3C8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80387DC4-9C3C-D024-ED8A-B47FBF9AF078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BD31F3ED-D577-A024-5EA8-63C60A8C4916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physical and mental health.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02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BF82-1AC2-264F-F60B-AA269DCA1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F93A77A-4BC3-8BF9-3F50-FE794876D08E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72C0C894-84ED-E81D-C8A9-699FF2F7E9E2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0A44141-E25D-3352-0EA9-2B23A66731FB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56D5BE2-44E1-3EB1-7C66-A2972315F266}"/>
                </a:ext>
              </a:extLst>
            </p:cNvPr>
            <p:cNvSpPr txBox="1"/>
            <p:nvPr/>
          </p:nvSpPr>
          <p:spPr>
            <a:xfrm>
              <a:off x="1923269" y="4977274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Fewer deaths from carbon monoxide poisoning and fires. 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5ABEBF0C-DE26-ACEB-B67B-7165DB25829F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Acute Health Events: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CFCF5427-1B75-23DA-6C4C-8EC3295FBF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B7EE3CD7-F71A-1B02-BD3B-80F88EC5547E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3AE846-8C3D-7306-FE48-C96CD53D193B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1E431D86-5700-D7D5-6E9C-FCCBE8381591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E1964348-C9E8-8DA5-10F9-D89565080919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46C821FC-70CF-BF08-429D-542BE3626A92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Fewer medical interventions for thermal stress, arthritis and asthma.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41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9A5AA-396A-D606-D15D-83B40D09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E14ACB-BC20-FDC2-635F-9A6995F3E8C6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0603AD67-0525-3E5E-9D68-584172D70EF3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55D7DEC4-4B29-40F0-FA45-319877C434BF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EE7B90E-1F4C-FD67-3A1D-CD23BA32C19D}"/>
                </a:ext>
              </a:extLst>
            </p:cNvPr>
            <p:cNvSpPr txBox="1"/>
            <p:nvPr/>
          </p:nvSpPr>
          <p:spPr>
            <a:xfrm>
              <a:off x="1923269" y="4786774"/>
              <a:ext cx="14274544" cy="115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Households are less likely to tradeoff buying food and prescriptions to pay utility bills and vice versa.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28B7E4-9568-AC1E-2CB5-4A63D6F195B4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4EDA339-773B-38F7-CCE8-EABAA5BCF081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5A5E5A3-7756-31EC-5DC9-1011DBDAB563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7237FF6-70E1-4716-2A27-E5BB503CF5AE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Reductions in utility disconnection notices and disconnections.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74E1B35-9C17-38ED-FB4F-FF2A493554A4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Household Finances: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E41EC251-9A0B-707F-3CD6-E2D9A9E16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EC1EA221-32CA-0E13-690E-CB96EF2F5381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082E29-676A-C01C-D153-2E5326D95948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4F008DAC-FF35-1745-AB98-03EDC1A90286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E9CB6FC2-F18D-7ED6-AE6F-E148F3467B27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94ADC035-7981-5D82-1962-AEABCD96D8CE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Utility bills are more affordable.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81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2F57D-3B4A-2B32-D46F-A696F7DCC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59F11BC-9AB7-37C5-9DF4-0F2CFECD836A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C5C479CD-7A26-22C9-5046-A6E3D7FCE848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703D0B88-4822-4137-CAED-51BEF3485A78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4066E0A-93CC-E19A-78E6-C8F3E934FB75}"/>
                </a:ext>
              </a:extLst>
            </p:cNvPr>
            <p:cNvSpPr txBox="1"/>
            <p:nvPr/>
          </p:nvSpPr>
          <p:spPr>
            <a:xfrm>
              <a:off x="1923269" y="500543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Improved satisfaction with quality of life.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0A132B8-B1C2-58B2-31EA-D77188AD0255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132199D-E300-2061-2BE7-A909224BC3A7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E4CF6CF-D9AB-D5BA-C233-EEA2308106E4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345830B-17C3-8DF2-D05E-F9A61B491724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Improved satisfaction with neighborhood.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E55E824-4CC8-6582-0B1D-BDE81B05C03C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Life Satisfaction: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876538C9-5422-42FD-26A7-1D163D3E09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733C4D3A-3310-8417-D535-EE11BE702CCB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2C54B0-3402-6682-3ECE-E386330693A2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2F44F6F4-F1FC-5269-C2B9-96B084448CF6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225A45EB-4F44-46EA-652B-84943A565B02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52604B25-C75A-4963-C395-7678B164D6FA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Improved satisfaction with life in general.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770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F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E0D1B-2D0B-4123-4589-E2DB0E882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E20516-E15A-47E7-3571-87EB82B41B62}"/>
              </a:ext>
            </a:extLst>
          </p:cNvPr>
          <p:cNvGrpSpPr/>
          <p:nvPr/>
        </p:nvGrpSpPr>
        <p:grpSpPr>
          <a:xfrm>
            <a:off x="37752" y="177478"/>
            <a:ext cx="5601048" cy="10096500"/>
            <a:chOff x="0" y="0"/>
            <a:chExt cx="2762063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F70DCDB-12EB-9240-DB6E-57435F875F83}"/>
                </a:ext>
              </a:extLst>
            </p:cNvPr>
            <p:cNvSpPr/>
            <p:nvPr/>
          </p:nvSpPr>
          <p:spPr>
            <a:xfrm>
              <a:off x="0" y="0"/>
              <a:ext cx="2762063" cy="2709333"/>
            </a:xfrm>
            <a:custGeom>
              <a:avLst/>
              <a:gdLst/>
              <a:ahLst/>
              <a:cxnLst/>
              <a:rect l="l" t="t" r="r" b="b"/>
              <a:pathLst>
                <a:path w="2762063" h="2709333">
                  <a:moveTo>
                    <a:pt x="0" y="0"/>
                  </a:moveTo>
                  <a:lnTo>
                    <a:pt x="2762063" y="0"/>
                  </a:lnTo>
                  <a:lnTo>
                    <a:pt x="276206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10DFAD-4727-1F8B-B171-002E7F979673}"/>
                </a:ext>
              </a:extLst>
            </p:cNvPr>
            <p:cNvSpPr txBox="1"/>
            <p:nvPr/>
          </p:nvSpPr>
          <p:spPr>
            <a:xfrm>
              <a:off x="0" y="-47625"/>
              <a:ext cx="276206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9A0F40A-A874-B47E-B3D4-B48DB3353E29}"/>
              </a:ext>
            </a:extLst>
          </p:cNvPr>
          <p:cNvSpPr txBox="1"/>
          <p:nvPr/>
        </p:nvSpPr>
        <p:spPr>
          <a:xfrm>
            <a:off x="190153" y="890523"/>
            <a:ext cx="4077047" cy="21014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Weatherization’s non-energy impacts can cascade through this household system. </a:t>
            </a:r>
            <a:endParaRPr lang="en-US" sz="2799" dirty="0">
              <a:solidFill>
                <a:schemeClr val="bg1"/>
              </a:solidFill>
              <a:latin typeface="Helveticish"/>
              <a:ea typeface="Helveticish"/>
              <a:cs typeface="Helveticish"/>
              <a:sym typeface="Helveticish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6C382-98B6-EC69-AD1A-C735BB93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3022"/>
            <a:ext cx="12763848" cy="10260956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A6EF9942-E9D5-8D0D-AAFF-C289B2A9A2CF}"/>
              </a:ext>
            </a:extLst>
          </p:cNvPr>
          <p:cNvSpPr txBox="1"/>
          <p:nvPr/>
        </p:nvSpPr>
        <p:spPr>
          <a:xfrm>
            <a:off x="190153" y="3763337"/>
            <a:ext cx="4077047" cy="210147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Please note that the central node of this system is general health. </a:t>
            </a:r>
            <a:endParaRPr lang="en-US" sz="2799" dirty="0">
              <a:solidFill>
                <a:schemeClr val="bg1"/>
              </a:solidFill>
              <a:latin typeface="Helveticish"/>
              <a:ea typeface="Helveticish"/>
              <a:cs typeface="Helveticish"/>
              <a:sym typeface="Helveticish"/>
            </a:endParaRPr>
          </a:p>
        </p:txBody>
      </p:sp>
    </p:spTree>
    <p:extLst>
      <p:ext uri="{BB962C8B-B14F-4D97-AF65-F5344CB8AC3E}">
        <p14:creationId xmlns:p14="http://schemas.microsoft.com/office/powerpoint/2010/main" val="811057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9526A-5968-DD0D-78D1-5CFA3F70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D9DEAD2-9306-91DA-D0A3-37E6CC3BC82B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1443A59A-2B41-00EC-E744-20B17AB9BB3D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344C6BE-B6BD-034D-E2E7-27A518D09FDF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07639AA-F083-0F74-D6A2-2E1F2E8BEBEF}"/>
                </a:ext>
              </a:extLst>
            </p:cNvPr>
            <p:cNvSpPr txBox="1"/>
            <p:nvPr/>
          </p:nvSpPr>
          <p:spPr>
            <a:xfrm>
              <a:off x="1923269" y="4747018"/>
              <a:ext cx="14274544" cy="115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NEIs can be enhanced through blending healthy homes and climate change resilience programs with weatherization.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094A25-CFE7-627C-531C-46CA4B5DAB92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C9E3E27-CD99-5FD5-2321-78DCF60F5AE5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236288C-374B-CC7C-2EF6-FDA776C59B6C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A6060E2-7FB8-DDC9-E9C0-4CCF9851B1F5}"/>
                </a:ext>
              </a:extLst>
            </p:cNvPr>
            <p:cNvSpPr txBox="1"/>
            <p:nvPr/>
          </p:nvSpPr>
          <p:spPr>
            <a:xfrm>
              <a:off x="1959555" y="6496785"/>
              <a:ext cx="13890045" cy="115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It is important to encourage healthcare and public health organizations to invest in weatherization. 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763BD4D1-1754-B070-D82E-8B3C70C41334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Concluding Thoughts: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66D0A807-778F-8C64-7688-0C748538E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FB5E03F2-F5CE-F319-0705-728C134BF107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A69A57-0A87-D5D6-8D2F-D9772049B2F6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9896CC3A-A764-49B3-F422-C2A6948933EF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5EC26C10-044B-A7EA-7943-4223A4198571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FF3B099C-D8E1-5A23-EDAE-B7161BF2B4BF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NEIs attributable to weatherization are considerable.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38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A0B90-36E5-CF48-FF4C-07355DBA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44CDA5-A883-5DBE-7252-F92EA45DE663}"/>
              </a:ext>
            </a:extLst>
          </p:cNvPr>
          <p:cNvGrpSpPr/>
          <p:nvPr/>
        </p:nvGrpSpPr>
        <p:grpSpPr>
          <a:xfrm>
            <a:off x="9992" y="190500"/>
            <a:ext cx="19159157" cy="10096500"/>
            <a:chOff x="0" y="0"/>
            <a:chExt cx="2762063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6AB9E3-9202-300A-B7F7-BFD0A424CCA3}"/>
                </a:ext>
              </a:extLst>
            </p:cNvPr>
            <p:cNvSpPr/>
            <p:nvPr/>
          </p:nvSpPr>
          <p:spPr>
            <a:xfrm>
              <a:off x="0" y="0"/>
              <a:ext cx="2762063" cy="2709333"/>
            </a:xfrm>
            <a:custGeom>
              <a:avLst/>
              <a:gdLst/>
              <a:ahLst/>
              <a:cxnLst/>
              <a:rect l="l" t="t" r="r" b="b"/>
              <a:pathLst>
                <a:path w="2762063" h="2709333">
                  <a:moveTo>
                    <a:pt x="0" y="0"/>
                  </a:moveTo>
                  <a:lnTo>
                    <a:pt x="2762063" y="0"/>
                  </a:lnTo>
                  <a:lnTo>
                    <a:pt x="276206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4171DE-B557-3425-2D31-FA1B7AB4D357}"/>
                </a:ext>
              </a:extLst>
            </p:cNvPr>
            <p:cNvSpPr txBox="1"/>
            <p:nvPr/>
          </p:nvSpPr>
          <p:spPr>
            <a:xfrm>
              <a:off x="0" y="-47625"/>
              <a:ext cx="276206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2C7EA0B-F1B5-E4E5-058B-C5D98865F8A4}"/>
              </a:ext>
            </a:extLst>
          </p:cNvPr>
          <p:cNvSpPr txBox="1"/>
          <p:nvPr/>
        </p:nvSpPr>
        <p:spPr>
          <a:xfrm>
            <a:off x="1765150" y="2787567"/>
            <a:ext cx="14757701" cy="4711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Economic Valuation and Monetization of Non-Energy Impacts</a:t>
            </a:r>
            <a:endParaRPr lang="en-US" sz="10400" b="1" baseline="30000" dirty="0">
              <a:solidFill>
                <a:schemeClr val="bg1"/>
              </a:solidFill>
              <a:latin typeface="Helveticish Bold"/>
              <a:ea typeface="Helveticish Bold"/>
              <a:cs typeface="Helveticish Bold"/>
              <a:sym typeface="Helveticish Bold"/>
            </a:endParaRP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C6BF49CD-D045-ACFC-421F-57E862DC5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23E13F1A-C144-3CB7-73F8-D66E2F65E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89128"/>
              </p:ext>
            </p:extLst>
          </p:nvPr>
        </p:nvGraphicFramePr>
        <p:xfrm>
          <a:off x="1396314" y="3056710"/>
          <a:ext cx="15503025" cy="609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13">
            <a:extLst>
              <a:ext uri="{FF2B5EF4-FFF2-40B4-BE49-F238E27FC236}">
                <a16:creationId xmlns:a16="http://schemas.microsoft.com/office/drawing/2014/main" id="{0FB46F75-88B1-869D-20C4-4D84054641B2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Why do we monetize NEIs?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8117D6-B287-D189-B3EC-0F325DB0738B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083C364D-85F1-425E-D5CE-5E96BF0D0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51839F14-4DC0-177B-0DD0-B6F56318F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273245"/>
              </p:ext>
            </p:extLst>
          </p:nvPr>
        </p:nvGraphicFramePr>
        <p:xfrm>
          <a:off x="1406630" y="3120887"/>
          <a:ext cx="15929899" cy="6382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13">
            <a:extLst>
              <a:ext uri="{FF2B5EF4-FFF2-40B4-BE49-F238E27FC236}">
                <a16:creationId xmlns:a16="http://schemas.microsoft.com/office/drawing/2014/main" id="{3C8E2652-DA8E-25EB-C03F-A9067D9E8BEB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How do we monetize NEIs?</a:t>
            </a: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F07F5ED6-AEB5-03A1-545A-66969EE36B57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CFCE1144-EF0D-7EFF-9FF3-4E03ED9E6D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3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2" y="190500"/>
            <a:ext cx="10581807" cy="10096500"/>
            <a:chOff x="0" y="0"/>
            <a:chExt cx="2762063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762063" cy="2709333"/>
            </a:xfrm>
            <a:custGeom>
              <a:avLst/>
              <a:gdLst/>
              <a:ahLst/>
              <a:cxnLst/>
              <a:rect l="l" t="t" r="r" b="b"/>
              <a:pathLst>
                <a:path w="2762063" h="2709333">
                  <a:moveTo>
                    <a:pt x="0" y="0"/>
                  </a:moveTo>
                  <a:lnTo>
                    <a:pt x="2762063" y="0"/>
                  </a:lnTo>
                  <a:lnTo>
                    <a:pt x="276206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6206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224161" y="1251709"/>
            <a:ext cx="6035139" cy="8564781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Three</a:t>
            </a:r>
            <a:r>
              <a:rPr lang="en-US" sz="3200" b="1" baseline="30000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3</a:t>
            </a:r>
            <a:r>
              <a:rPr lang="en-US" sz="3200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 (“Three Cubed”) is a 501(c)3 research nonprofit dedicated to fostering equitable, sustainable futures located in Knoxville, Tennessee, USA.</a:t>
            </a:r>
          </a:p>
          <a:p>
            <a:pPr algn="l">
              <a:lnSpc>
                <a:spcPts val="4199"/>
              </a:lnSpc>
            </a:pPr>
            <a:endParaRPr lang="en-US" sz="2799" b="1" dirty="0">
              <a:solidFill>
                <a:schemeClr val="bg1"/>
              </a:solidFill>
              <a:latin typeface="Helveticish Bold"/>
              <a:ea typeface="Helveticish Bold"/>
              <a:cs typeface="Helveticish Bold"/>
              <a:sym typeface="Helveticish Bold"/>
            </a:endParaRP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chemeClr val="bg1"/>
                </a:solidFill>
                <a:latin typeface="Helveticish"/>
                <a:ea typeface="Helveticish"/>
                <a:cs typeface="Helveticish"/>
                <a:sym typeface="Helveticish"/>
              </a:rPr>
              <a:t>We conduct innovative social science research and facilitate stakeholder workshops on complex social issues.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chemeClr val="bg1"/>
              </a:solidFill>
              <a:latin typeface="Helveticish"/>
              <a:ea typeface="Helveticish"/>
              <a:cs typeface="Helveticish"/>
              <a:sym typeface="Helveticish"/>
            </a:endParaRP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chemeClr val="bg1"/>
                </a:solidFill>
                <a:latin typeface="Helveticish"/>
                <a:ea typeface="Helveticish"/>
                <a:cs typeface="Helveticish"/>
                <a:sym typeface="Helveticish"/>
              </a:rPr>
              <a:t>We are deeply embedded in community-driven initiatives that aim to advance transformative social outcomes for historically underserved individuals and populations.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34750" y="3171754"/>
            <a:ext cx="7132290" cy="3108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About </a:t>
            </a:r>
          </a:p>
          <a:p>
            <a:pPr marL="0" lvl="0" indent="0" algn="l">
              <a:lnSpc>
                <a:spcPts val="12480"/>
              </a:lnSpc>
              <a:spcBef>
                <a:spcPct val="0"/>
              </a:spcBef>
            </a:pPr>
            <a:r>
              <a:rPr lang="en-US" sz="10400" b="1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Three</a:t>
            </a:r>
            <a:r>
              <a:rPr lang="en-US" sz="10400" b="1" baseline="3000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3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D477ABD2-FB81-9677-6226-BCB33B2C4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2006728" y="4541533"/>
            <a:ext cx="14929658" cy="557140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2800" dirty="0"/>
              <a:t>Thermal stress refers to medical conditions caused by extreme temperatures, either heat or cold.</a:t>
            </a:r>
          </a:p>
        </p:txBody>
      </p:sp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713AB824-5CDD-4E3F-6F45-33879F629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3AC77888-7FD4-5BA2-3906-BFFD54C619F8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Residential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A1500752-5A28-DBD5-8CDC-887DD1F1FFBD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1BDCD7-E0D9-7CE4-1345-0FFEF800B8E3}"/>
              </a:ext>
            </a:extLst>
          </p:cNvPr>
          <p:cNvGrpSpPr/>
          <p:nvPr/>
        </p:nvGrpSpPr>
        <p:grpSpPr>
          <a:xfrm>
            <a:off x="2006728" y="2962883"/>
            <a:ext cx="14274544" cy="1345357"/>
            <a:chOff x="1959555" y="4646439"/>
            <a:chExt cx="14274544" cy="134535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5411B62C-6AF9-8B79-FECF-80FFA642CB3F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BD6BD391-5A20-243E-EB24-617E648BE797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5AF5E3-2E67-4107-8545-EA34F6591C4C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b="1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Example: Thermal Stress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93D7CD-EF44-5A41-CF77-1B422B5F2F89}"/>
              </a:ext>
            </a:extLst>
          </p:cNvPr>
          <p:cNvGrpSpPr/>
          <p:nvPr/>
        </p:nvGrpSpPr>
        <p:grpSpPr>
          <a:xfrm>
            <a:off x="1970442" y="5863803"/>
            <a:ext cx="14310830" cy="1345357"/>
            <a:chOff x="1923269" y="4646439"/>
            <a:chExt cx="14310830" cy="1345357"/>
          </a:xfrm>
        </p:grpSpPr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3049F0F1-7BD0-7712-D9EF-DBCD0474B253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9A651984-0566-C9CD-2A13-B34A65F919F5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4930D1DD-5FDF-DD95-AE31-AD5FEE37F015}"/>
                </a:ext>
              </a:extLst>
            </p:cNvPr>
            <p:cNvSpPr txBox="1"/>
            <p:nvPr/>
          </p:nvSpPr>
          <p:spPr>
            <a:xfrm>
              <a:off x="1923269" y="4747018"/>
              <a:ext cx="14274544" cy="115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Measure how often people need medical care for thermal stress before vs. after weatherization*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7E28B-3470-481A-79C6-76494BB00548}"/>
              </a:ext>
            </a:extLst>
          </p:cNvPr>
          <p:cNvGrpSpPr/>
          <p:nvPr/>
        </p:nvGrpSpPr>
        <p:grpSpPr>
          <a:xfrm>
            <a:off x="2006728" y="7442453"/>
            <a:ext cx="14274544" cy="1345357"/>
            <a:chOff x="1959555" y="6204658"/>
            <a:chExt cx="14274544" cy="1345357"/>
          </a:xfrm>
        </p:grpSpPr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6B76729E-315E-EAD7-54DA-419CBC126714}"/>
                </a:ext>
              </a:extLst>
            </p:cNvPr>
            <p:cNvGrpSpPr/>
            <p:nvPr/>
          </p:nvGrpSpPr>
          <p:grpSpPr>
            <a:xfrm>
              <a:off x="1959555" y="6204658"/>
              <a:ext cx="14274544" cy="1345357"/>
              <a:chOff x="0" y="-14521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8372E7E1-66D2-D130-37E4-54174A4AC30F}"/>
                  </a:ext>
                </a:extLst>
              </p:cNvPr>
              <p:cNvSpPr/>
              <p:nvPr/>
            </p:nvSpPr>
            <p:spPr>
              <a:xfrm>
                <a:off x="0" y="-14521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4C74391B-4427-71FA-03E6-85E09D36F2F1}"/>
                </a:ext>
              </a:extLst>
            </p:cNvPr>
            <p:cNvSpPr txBox="1"/>
            <p:nvPr/>
          </p:nvSpPr>
          <p:spPr>
            <a:xfrm>
              <a:off x="1959555" y="6496785"/>
              <a:ext cx="13890045" cy="5571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Multiply the change by the average cost of care for thermal stress</a:t>
              </a:r>
            </a:p>
          </p:txBody>
        </p:sp>
      </p:grpSp>
      <p:sp>
        <p:nvSpPr>
          <p:cNvPr id="21" name="Content Placeholder">
            <a:extLst>
              <a:ext uri="{FF2B5EF4-FFF2-40B4-BE49-F238E27FC236}">
                <a16:creationId xmlns:a16="http://schemas.microsoft.com/office/drawing/2014/main" id="{547BAB69-CC15-5B75-9742-7E3E0498CD71}"/>
              </a:ext>
            </a:extLst>
          </p:cNvPr>
          <p:cNvSpPr txBox="1">
            <a:spLocks/>
          </p:cNvSpPr>
          <p:nvPr/>
        </p:nvSpPr>
        <p:spPr>
          <a:xfrm>
            <a:off x="2102856" y="8904859"/>
            <a:ext cx="14929658" cy="55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sz="2800" dirty="0"/>
              <a:t>*Surveys or other research methods should ideally have a control group</a:t>
            </a:r>
          </a:p>
        </p:txBody>
      </p:sp>
    </p:spTree>
    <p:extLst>
      <p:ext uri="{BB962C8B-B14F-4D97-AF65-F5344CB8AC3E}">
        <p14:creationId xmlns:p14="http://schemas.microsoft.com/office/powerpoint/2010/main" val="4000361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B3AD-6D16-25B9-87E4-D7A38F0EF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A27FA21F-7B49-FA77-1013-11A458BA4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699725F9-1C8E-793C-92F4-8AB51CC6F617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Residential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206BE15-2874-B7FD-7AEB-1A94AC5F0475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510F4B-4C2A-0763-9B11-7229A8A565C5}"/>
              </a:ext>
            </a:extLst>
          </p:cNvPr>
          <p:cNvGrpSpPr/>
          <p:nvPr/>
        </p:nvGrpSpPr>
        <p:grpSpPr>
          <a:xfrm>
            <a:off x="2006728" y="2962883"/>
            <a:ext cx="14274544" cy="1345357"/>
            <a:chOff x="1959555" y="4646439"/>
            <a:chExt cx="14274544" cy="134535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B3E1B52B-B6DC-21D3-9CBF-152B45186697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4EB7121C-FE89-0E99-C5CA-888D4BE675C4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52B5F-8B27-2E99-DE12-8AF820D9F86A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Example: Thermal Stress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E9339-E352-3791-C024-D25ED41A7231}"/>
                  </a:ext>
                </a:extLst>
              </p:cNvPr>
              <p:cNvSpPr txBox="1"/>
              <p:nvPr/>
            </p:nvSpPr>
            <p:spPr>
              <a:xfrm>
                <a:off x="2205947" y="4826391"/>
                <a:ext cx="138555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𝑁𝐸𝐼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𝐶h𝑎𝑛𝑔𝑒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𝑡h𝑒𝑟𝑚𝑎𝑙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𝑠𝑡𝑟𝑒𝑠𝑠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𝑟𝑒𝑙𝑎𝑡𝑒𝑑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h𝑜𝑠𝑝𝑖𝑡𝑎𝑙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𝑣𝑖𝑠𝑖𝑡𝑠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FE9339-E352-3791-C024-D25ED41A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47" y="4826391"/>
                <a:ext cx="13855523" cy="553998"/>
              </a:xfrm>
              <a:prstGeom prst="rect">
                <a:avLst/>
              </a:prstGeom>
              <a:blipFill>
                <a:blip r:embed="rId3"/>
                <a:stretch>
                  <a:fillRect l="-275" t="-9091" r="-183" b="-3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B815AC-2601-4384-AF81-56D17F8C30E4}"/>
                  </a:ext>
                </a:extLst>
              </p:cNvPr>
              <p:cNvSpPr txBox="1"/>
              <p:nvPr/>
            </p:nvSpPr>
            <p:spPr>
              <a:xfrm>
                <a:off x="3835242" y="5898540"/>
                <a:ext cx="118415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*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𝐴𝑣𝑒𝑟𝑎𝑔𝑒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𝑡h𝑒𝑟𝑚𝑎𝑙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𝑠𝑡𝑟𝑒𝑠𝑠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𝑟𝑒𝑙𝑎𝑡𝑒𝑑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h𝑜𝑠𝑝𝑖𝑡𝑎𝑙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𝑣𝑖𝑠𝑖𝑡𝑠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B815AC-2601-4384-AF81-56D17F8C3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2" y="5898540"/>
                <a:ext cx="11841575" cy="553998"/>
              </a:xfrm>
              <a:prstGeom prst="rect">
                <a:avLst/>
              </a:prstGeom>
              <a:blipFill>
                <a:blip r:embed="rId4"/>
                <a:stretch>
                  <a:fillRect l="-2248" t="-25000" r="-1178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E5250B-91BD-15C7-0380-E78C1011D1AD}"/>
                  </a:ext>
                </a:extLst>
              </p:cNvPr>
              <p:cNvSpPr txBox="1"/>
              <p:nvPr/>
            </p:nvSpPr>
            <p:spPr>
              <a:xfrm>
                <a:off x="3835242" y="6800658"/>
                <a:ext cx="130029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*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𝑃𝑒𝑟𝑐𝑒𝑛𝑡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h𝑜𝑠𝑝𝑖𝑡𝑎𝑙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𝑣𝑖𝑠𝑖𝑡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𝑝𝑎𝑖𝑑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“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𝑝𝑜𝑐𝑘𝑒𝑡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”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𝑟𝑒𝑠𝑖𝑑𝑒𝑛𝑡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E5250B-91BD-15C7-0380-E78C1011D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2" y="6800658"/>
                <a:ext cx="13002919" cy="553998"/>
              </a:xfrm>
              <a:prstGeom prst="rect">
                <a:avLst/>
              </a:prstGeom>
              <a:blipFill>
                <a:blip r:embed="rId5"/>
                <a:stretch>
                  <a:fillRect l="-2049" t="-25000" r="-195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9C74FD-189F-4590-ACA6-143CA72125E6}"/>
                  </a:ext>
                </a:extLst>
              </p:cNvPr>
              <p:cNvSpPr txBox="1"/>
              <p:nvPr/>
            </p:nvSpPr>
            <p:spPr>
              <a:xfrm>
                <a:off x="4008025" y="7354656"/>
                <a:ext cx="7349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𝑐𝑜𝑣𝑒𝑟𝑒𝑑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𝑚𝑒𝑑𝑖𝑐𝑎𝑙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𝑖𝑛𝑠𝑢𝑟𝑎𝑛𝑐𝑒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9C74FD-189F-4590-ACA6-143CA7212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25" y="7354656"/>
                <a:ext cx="7349127" cy="492443"/>
              </a:xfrm>
              <a:prstGeom prst="rect">
                <a:avLst/>
              </a:prstGeom>
              <a:blipFill>
                <a:blip r:embed="rId6"/>
                <a:stretch>
                  <a:fillRect l="-1552" t="-5000" r="-1379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U-Turn Arrow 17">
            <a:extLst>
              <a:ext uri="{FF2B5EF4-FFF2-40B4-BE49-F238E27FC236}">
                <a16:creationId xmlns:a16="http://schemas.microsoft.com/office/drawing/2014/main" id="{6A8B4290-33C2-865E-D5C6-BE4799F0BC8E}"/>
              </a:ext>
            </a:extLst>
          </p:cNvPr>
          <p:cNvSpPr/>
          <p:nvPr/>
        </p:nvSpPr>
        <p:spPr>
          <a:xfrm rot="16200000" flipH="1">
            <a:off x="1550376" y="6812521"/>
            <a:ext cx="3113746" cy="1283204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0BCDE-50F5-2B96-DDD1-BBB9D6B30D11}"/>
                  </a:ext>
                </a:extLst>
              </p:cNvPr>
              <p:cNvSpPr txBox="1"/>
              <p:nvPr/>
            </p:nvSpPr>
            <p:spPr>
              <a:xfrm>
                <a:off x="3835242" y="8401097"/>
                <a:ext cx="109762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*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𝑙𝑖𝑣𝑖𝑛𝑔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𝑎𝑑𝑗𝑢𝑠𝑡𝑚𝑒𝑛𝑡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𝑒𝑠𝑡𝑖𝑚𝑎𝑡𝑒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𝑛𝑜𝑡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𝑙𝑜𝑐𝑎𝑙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60BCDE-50F5-2B96-DDD1-BBB9D6B30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2" y="8401097"/>
                <a:ext cx="10976275" cy="553998"/>
              </a:xfrm>
              <a:prstGeom prst="rect">
                <a:avLst/>
              </a:prstGeom>
              <a:blipFill>
                <a:blip r:embed="rId7"/>
                <a:stretch>
                  <a:fillRect l="-2425" t="-24444" r="-924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36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B0C15-586A-B22E-2135-F3EC0237E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585F0310-CD63-E52E-F9FA-C33125308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3B1CD1A6-251F-7D26-27DA-281873BBD8C6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Non-Residential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9A004E48-7BEB-9849-A918-E37A3F04F5B6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">
            <a:extLst>
              <a:ext uri="{FF2B5EF4-FFF2-40B4-BE49-F238E27FC236}">
                <a16:creationId xmlns:a16="http://schemas.microsoft.com/office/drawing/2014/main" id="{E4B67BC5-24C1-C8FC-D325-584C69419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244087"/>
              </p:ext>
            </p:extLst>
          </p:nvPr>
        </p:nvGraphicFramePr>
        <p:xfrm>
          <a:off x="1529542" y="2576945"/>
          <a:ext cx="15806987" cy="692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69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80A67-AF3F-D1A7-18C1-E4E99A58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5FFB3255-1B3A-E1CA-3512-70DEEBE44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0840A59A-4A9E-3AF5-0347-EEFF44C523A9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Non-Residential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654F8C78-3535-92BB-432D-01CFD75B0E13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AD7548-E7F6-213E-E979-B06B9C6E40EA}"/>
              </a:ext>
            </a:extLst>
          </p:cNvPr>
          <p:cNvGrpSpPr/>
          <p:nvPr/>
        </p:nvGrpSpPr>
        <p:grpSpPr>
          <a:xfrm>
            <a:off x="2006728" y="2962883"/>
            <a:ext cx="14274544" cy="1345357"/>
            <a:chOff x="1959555" y="4646439"/>
            <a:chExt cx="14274544" cy="134535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6F417B52-825E-AF93-6FCC-BB3388E97054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EBC48906-607C-D68A-2696-0AF8A557D13A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F03F72-417C-AFAC-1F78-3B777784673A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Example: Airborne Infections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40A395-173F-955D-69F2-B8FE2632D4F6}"/>
              </a:ext>
            </a:extLst>
          </p:cNvPr>
          <p:cNvSpPr txBox="1"/>
          <p:nvPr/>
        </p:nvSpPr>
        <p:spPr>
          <a:xfrm>
            <a:off x="2006728" y="4651353"/>
            <a:ext cx="1297280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Wells-Riley equation comes from the field of epidemiology</a:t>
            </a:r>
            <a:r>
              <a:rPr lang="en-US" sz="3200" baseline="30000" dirty="0"/>
              <a:t>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Estimates how many people will become infected with an airborne disease (e.g. COVID-19, influenza or “flu”) based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Size of the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Number of people in the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Amount of time spent in the 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How infectious the disease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Air exchange rate (amount of ventilation): May be influenced by upgrades to ventilation or the building envelope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A4643-86DC-817D-056C-94B7CCC94D08}"/>
              </a:ext>
            </a:extLst>
          </p:cNvPr>
          <p:cNvSpPr txBox="1"/>
          <p:nvPr/>
        </p:nvSpPr>
        <p:spPr>
          <a:xfrm>
            <a:off x="2006728" y="9484795"/>
            <a:ext cx="1226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Noakes CJ, Beggs CB, Sleigh PA, Kerr KG. Modelling the transmission of airborne infections in enclosed spaces. Epidemiol Infect. 2006 Oct;134(5):1082-91. </a:t>
            </a:r>
            <a:r>
              <a:rPr lang="en-US" dirty="0" err="1"/>
              <a:t>doi</a:t>
            </a:r>
            <a:r>
              <a:rPr lang="en-US" dirty="0"/>
              <a:t>: 10.1017/S0950268806005875. </a:t>
            </a:r>
            <a:r>
              <a:rPr lang="en-US" dirty="0" err="1"/>
              <a:t>Epub</a:t>
            </a:r>
            <a:r>
              <a:rPr lang="en-US" dirty="0"/>
              <a:t> 2006 Feb 14. PMID: 16476170; PMCID: PMC2870476.</a:t>
            </a:r>
          </a:p>
        </p:txBody>
      </p:sp>
    </p:spTree>
    <p:extLst>
      <p:ext uri="{BB962C8B-B14F-4D97-AF65-F5344CB8AC3E}">
        <p14:creationId xmlns:p14="http://schemas.microsoft.com/office/powerpoint/2010/main" val="2676741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B3838-E56C-2FB8-3F6C-DECA44ED4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2C8AAD5B-6A05-E214-0601-F7AAE9AEE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89F7F4A5-D091-7094-6313-FAD592894494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Resilience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B04BAD96-FBCF-2FA4-A069-92FA718762BA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">
            <a:extLst>
              <a:ext uri="{FF2B5EF4-FFF2-40B4-BE49-F238E27FC236}">
                <a16:creationId xmlns:a16="http://schemas.microsoft.com/office/drawing/2014/main" id="{9C70CC39-6D79-9B30-29C2-00D93AA92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914418"/>
              </p:ext>
            </p:extLst>
          </p:nvPr>
        </p:nvGraphicFramePr>
        <p:xfrm>
          <a:off x="1529542" y="2576945"/>
          <a:ext cx="15806987" cy="692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46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BC861-2567-2EA9-66E2-20CBF67BA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B66055A5-5FAC-9474-AA48-09176AD25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29450D00-3F68-5FB5-E580-FC02CC846E0F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Resilience NEIs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F697E46-59EF-C281-3B62-6E6BD39575A9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9F67FF-8F71-C51A-C8F5-731F2390154A}"/>
              </a:ext>
            </a:extLst>
          </p:cNvPr>
          <p:cNvGrpSpPr/>
          <p:nvPr/>
        </p:nvGrpSpPr>
        <p:grpSpPr>
          <a:xfrm>
            <a:off x="2006728" y="2962883"/>
            <a:ext cx="14274544" cy="1345357"/>
            <a:chOff x="1959555" y="4646439"/>
            <a:chExt cx="14274544" cy="134535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6B40F554-5B51-4A7A-E76E-5ADF33AB2BF8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C9589397-42F6-2528-3AA3-2AB439B7EA18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46E97-F5B7-14FF-29D3-8E51CCC2730E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Example: Battery Storage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541E0-0F3E-F97C-ECD2-0F8D593C8326}"/>
                  </a:ext>
                </a:extLst>
              </p:cNvPr>
              <p:cNvSpPr txBox="1"/>
              <p:nvPr/>
            </p:nvSpPr>
            <p:spPr>
              <a:xfrm>
                <a:off x="2205947" y="4826391"/>
                <a:ext cx="11736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𝑁𝐸𝐼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𝐻𝑜𝑢𝑟𝑠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𝑒𝑙𝑒𝑐𝑡𝑟𝑖𝑐𝑖𝑡𝑦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𝑝𝑟𝑜𝑣𝑖𝑑𝑒𝑑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𝑏𝑎𝑡𝑡𝑒𝑟𝑦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𝑠𝑡𝑜𝑟𝑎𝑔𝑒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F541E0-0F3E-F97C-ECD2-0F8D593C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47" y="4826391"/>
                <a:ext cx="11736803" cy="553998"/>
              </a:xfrm>
              <a:prstGeom prst="rect">
                <a:avLst/>
              </a:prstGeom>
              <a:blipFill>
                <a:blip r:embed="rId3"/>
                <a:stretch>
                  <a:fillRect l="-432" t="-9091" r="-649" b="-3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E01C2-E1FE-2722-DE9A-0DE935267811}"/>
                  </a:ext>
                </a:extLst>
              </p:cNvPr>
              <p:cNvSpPr txBox="1"/>
              <p:nvPr/>
            </p:nvSpPr>
            <p:spPr>
              <a:xfrm>
                <a:off x="3835242" y="5898540"/>
                <a:ext cx="1141440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*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𝐴𝑣𝑜𝑖𝑑𝑒𝑑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𝑐𝑜𝑠𝑡𝑠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𝑜𝑢𝑡𝑎𝑔𝑒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𝑓𝑜𝑜𝑑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𝑔𝑜𝑖𝑛𝑔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𝑏𝑎𝑑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6E01C2-E1FE-2722-DE9A-0DE93526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2" y="5898540"/>
                <a:ext cx="11414407" cy="553998"/>
              </a:xfrm>
              <a:prstGeom prst="rect">
                <a:avLst/>
              </a:prstGeom>
              <a:blipFill>
                <a:blip r:embed="rId4"/>
                <a:stretch>
                  <a:fillRect l="-2333" t="-25000" r="-889" b="-47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787DD9-6B90-5D7B-BAAA-09347A450271}"/>
                  </a:ext>
                </a:extLst>
              </p:cNvPr>
              <p:cNvSpPr txBox="1"/>
              <p:nvPr/>
            </p:nvSpPr>
            <p:spPr>
              <a:xfrm>
                <a:off x="3835242" y="7051949"/>
                <a:ext cx="779425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*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𝑝𝑜𝑤𝑒𝑟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𝑜𝑢𝑡𝑎𝑔𝑒𝑠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𝑦𝑒𝑎𝑟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3787DD9-6B90-5D7B-BAAA-09347A450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242" y="7051949"/>
                <a:ext cx="7794250" cy="553998"/>
              </a:xfrm>
              <a:prstGeom prst="rect">
                <a:avLst/>
              </a:prstGeom>
              <a:blipFill>
                <a:blip r:embed="rId5"/>
                <a:stretch>
                  <a:fillRect l="-3415" t="-24444" r="-976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4C81EF4-7CA9-08C5-0900-CF916BF79DBC}"/>
              </a:ext>
            </a:extLst>
          </p:cNvPr>
          <p:cNvSpPr txBox="1"/>
          <p:nvPr/>
        </p:nvSpPr>
        <p:spPr>
          <a:xfrm>
            <a:off x="3835242" y="8401097"/>
            <a:ext cx="96112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0" dirty="0"/>
              <a:t>Sometimes captured as “Value of Lost Load” (VOLL)</a:t>
            </a:r>
            <a:endParaRPr lang="en-US" sz="3600" dirty="0"/>
          </a:p>
        </p:txBody>
      </p:sp>
      <p:sp>
        <p:nvSpPr>
          <p:cNvPr id="2" name="U-Turn Arrow 1">
            <a:extLst>
              <a:ext uri="{FF2B5EF4-FFF2-40B4-BE49-F238E27FC236}">
                <a16:creationId xmlns:a16="http://schemas.microsoft.com/office/drawing/2014/main" id="{A30947F6-9351-EDD5-2B2D-DDF0A7CBDC6D}"/>
              </a:ext>
            </a:extLst>
          </p:cNvPr>
          <p:cNvSpPr/>
          <p:nvPr/>
        </p:nvSpPr>
        <p:spPr>
          <a:xfrm rot="16200000" flipH="1">
            <a:off x="1550376" y="6812521"/>
            <a:ext cx="3113746" cy="1283204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30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1323-7C4F-398A-B454-87C2E03C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691211AD-379B-6F76-4874-C73D3C996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5E03722B-9867-05EF-152D-53CC8DBB221D}"/>
              </a:ext>
            </a:extLst>
          </p:cNvPr>
          <p:cNvSpPr txBox="1"/>
          <p:nvPr/>
        </p:nvSpPr>
        <p:spPr>
          <a:xfrm>
            <a:off x="1406630" y="107512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Your Turn</a:t>
            </a: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488ECC12-134E-5066-D9A2-E4EFFCE56001}"/>
              </a:ext>
            </a:extLst>
          </p:cNvPr>
          <p:cNvSpPr/>
          <p:nvPr/>
        </p:nvSpPr>
        <p:spPr>
          <a:xfrm>
            <a:off x="0" y="-466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">
            <a:extLst>
              <a:ext uri="{FF2B5EF4-FFF2-40B4-BE49-F238E27FC236}">
                <a16:creationId xmlns:a16="http://schemas.microsoft.com/office/drawing/2014/main" id="{28CE9211-3C99-A95E-0DA1-46794DF103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38491"/>
              </p:ext>
            </p:extLst>
          </p:nvPr>
        </p:nvGraphicFramePr>
        <p:xfrm>
          <a:off x="1529542" y="2576945"/>
          <a:ext cx="15806987" cy="692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445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76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525" y="3649345"/>
            <a:ext cx="16744950" cy="251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160"/>
              </a:lnSpc>
              <a:spcBef>
                <a:spcPct val="0"/>
              </a:spcBef>
            </a:pPr>
            <a:r>
              <a:rPr lang="en-US" sz="14400" b="1" u="none">
                <a:solidFill>
                  <a:srgbClr val="E7ECEF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Thank you!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-6779799"/>
            <a:ext cx="18545059" cy="9709927"/>
          </a:xfrm>
          <a:custGeom>
            <a:avLst/>
            <a:gdLst/>
            <a:ahLst/>
            <a:cxnLst/>
            <a:rect l="l" t="t" r="r" b="b"/>
            <a:pathLst>
              <a:path w="18545059" h="9709927">
                <a:moveTo>
                  <a:pt x="0" y="0"/>
                </a:moveTo>
                <a:lnTo>
                  <a:pt x="18545059" y="0"/>
                </a:lnTo>
                <a:lnTo>
                  <a:pt x="18545059" y="9709927"/>
                </a:lnTo>
                <a:lnTo>
                  <a:pt x="0" y="97099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987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8B013951-4D0E-7772-6B0F-2C027E6AD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EC364A-9B20-6395-BF08-5D7AC4EADB68}"/>
              </a:ext>
            </a:extLst>
          </p:cNvPr>
          <p:cNvSpPr txBox="1"/>
          <p:nvPr/>
        </p:nvSpPr>
        <p:spPr>
          <a:xfrm>
            <a:off x="3143250" y="8115300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Contacts: Bruce Tonn, </a:t>
            </a:r>
            <a:r>
              <a:rPr lang="en-US" sz="3200" dirty="0">
                <a:hlinkClick r:id="rId4"/>
              </a:rPr>
              <a:t>btonn@threecubed.org</a:t>
            </a:r>
            <a:endParaRPr lang="en-US" sz="3200" dirty="0"/>
          </a:p>
          <a:p>
            <a:pPr algn="ctr"/>
            <a:r>
              <a:rPr lang="en-US" sz="3200" dirty="0"/>
              <a:t> Michaela Marincic, </a:t>
            </a:r>
            <a:r>
              <a:rPr lang="en-US" sz="3200" dirty="0">
                <a:hlinkClick r:id="rId5"/>
              </a:rPr>
              <a:t>mmarincic@threecucbed.org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ACA803C-EA66-29BE-EF43-8C6608C4C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9FACED3-BF29-0F05-1827-C54A3B81E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974" y="822959"/>
            <a:ext cx="5241471" cy="8679957"/>
          </a:xfrm>
        </p:spPr>
        <p:txBody>
          <a:bodyPr anchor="t">
            <a:normAutofit/>
          </a:bodyPr>
          <a:lstStyle/>
          <a:p>
            <a:r>
              <a:rPr lang="en-US" dirty="0"/>
              <a:t>Why do we not use willingness to pay?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3FB55CC0-20A4-5B5B-7457-4533D055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74698"/>
              </p:ext>
            </p:extLst>
          </p:nvPr>
        </p:nvGraphicFramePr>
        <p:xfrm>
          <a:off x="6912369" y="822961"/>
          <a:ext cx="10424160" cy="867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32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E9496-7644-5064-D822-680EAC15F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9EDC0A-5E23-7D69-D5D8-D3B90C00F244}"/>
              </a:ext>
            </a:extLst>
          </p:cNvPr>
          <p:cNvGrpSpPr/>
          <p:nvPr/>
        </p:nvGrpSpPr>
        <p:grpSpPr>
          <a:xfrm>
            <a:off x="0" y="228600"/>
            <a:ext cx="19159157" cy="10096500"/>
            <a:chOff x="0" y="0"/>
            <a:chExt cx="2762063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CFE829-933E-8132-6D00-8270EFDA9367}"/>
                </a:ext>
              </a:extLst>
            </p:cNvPr>
            <p:cNvSpPr/>
            <p:nvPr/>
          </p:nvSpPr>
          <p:spPr>
            <a:xfrm>
              <a:off x="0" y="0"/>
              <a:ext cx="2762063" cy="2709333"/>
            </a:xfrm>
            <a:custGeom>
              <a:avLst/>
              <a:gdLst/>
              <a:ahLst/>
              <a:cxnLst/>
              <a:rect l="l" t="t" r="r" b="b"/>
              <a:pathLst>
                <a:path w="2762063" h="2709333">
                  <a:moveTo>
                    <a:pt x="0" y="0"/>
                  </a:moveTo>
                  <a:lnTo>
                    <a:pt x="2762063" y="0"/>
                  </a:lnTo>
                  <a:lnTo>
                    <a:pt x="276206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7A59B9D-3701-3CE5-2BA4-E0ADF1DD8C6D}"/>
                </a:ext>
              </a:extLst>
            </p:cNvPr>
            <p:cNvSpPr txBox="1"/>
            <p:nvPr/>
          </p:nvSpPr>
          <p:spPr>
            <a:xfrm>
              <a:off x="0" y="-47625"/>
              <a:ext cx="276206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E917041F-5A67-4270-C4C1-623E69EDEBBE}"/>
              </a:ext>
            </a:extLst>
          </p:cNvPr>
          <p:cNvSpPr txBox="1"/>
          <p:nvPr/>
        </p:nvSpPr>
        <p:spPr>
          <a:xfrm>
            <a:off x="2311099" y="2081315"/>
            <a:ext cx="14757701" cy="6314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Non-Energy Impacts of Low-Income Weatherization: Overview</a:t>
            </a:r>
            <a:endParaRPr lang="en-US" sz="10400" b="1" baseline="30000" dirty="0">
              <a:solidFill>
                <a:schemeClr val="bg1"/>
              </a:solidFill>
              <a:latin typeface="Helveticish Bold"/>
              <a:ea typeface="Helveticish Bold"/>
              <a:cs typeface="Helveticish Bold"/>
              <a:sym typeface="Helveticish Bold"/>
            </a:endParaRP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CC3D0C96-A9D0-BE16-F148-6C414A530B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30B56-33F2-9B52-8F22-045518C74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7D3CE35-3CB6-E79D-E032-21EAA8EB514D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EDF77F9-29F6-6CEF-E7D8-F7F2A0C4A35D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0F1CD047-1869-BD44-6D25-A7CD22C25576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20402F3-574C-6578-012E-E98E62D78212}"/>
                </a:ext>
              </a:extLst>
            </p:cNvPr>
            <p:cNvSpPr txBox="1"/>
            <p:nvPr/>
          </p:nvSpPr>
          <p:spPr>
            <a:xfrm>
              <a:off x="1923269" y="4996324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Measure installation decisions are guided by energy audits.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D3F01D-7774-3BED-91C9-095DBF906CA8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A119F7D-04F1-3BED-9018-18754D429F9E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4E04022-0180-FD25-44B8-3434713EB7A9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28D2A28-219B-D663-C0DA-AB0863B8F10F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Weatherization is generally free to income eligible households.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A9BBEB5A-5A8B-E6FA-6594-30E252614D1B}"/>
              </a:ext>
            </a:extLst>
          </p:cNvPr>
          <p:cNvSpPr txBox="1"/>
          <p:nvPr/>
        </p:nvSpPr>
        <p:spPr>
          <a:xfrm>
            <a:off x="1406630" y="1146566"/>
            <a:ext cx="123665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What is low-income weatherization?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9A01AD02-8BA6-F982-4A36-D5FEDDBE0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AC603E60-D733-DE39-E4ED-15BBA41F112E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659069-5879-7BEC-1908-91428939D250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07C18089-3336-7496-70F2-6FD100DDFAAE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BD856B7E-11D5-A656-31D5-EAECF56CD3C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8EFB8C7C-90BF-022D-3B09-5176961EB3CA}"/>
                </a:ext>
              </a:extLst>
            </p:cNvPr>
            <p:cNvSpPr txBox="1"/>
            <p:nvPr/>
          </p:nvSpPr>
          <p:spPr>
            <a:xfrm>
              <a:off x="1959555" y="4741902"/>
              <a:ext cx="14274544" cy="115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Energy efficiency programs that install comprehensive sets of measures in low-income homes and affordable multifamily buildings.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93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5673E-61EA-3748-60BD-1A2A0C976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B72A04-1846-439A-5B47-F40D93D0F006}"/>
              </a:ext>
            </a:extLst>
          </p:cNvPr>
          <p:cNvGrpSpPr/>
          <p:nvPr/>
        </p:nvGrpSpPr>
        <p:grpSpPr>
          <a:xfrm>
            <a:off x="1959555" y="3674889"/>
            <a:ext cx="14274544" cy="1345357"/>
            <a:chOff x="0" y="0"/>
            <a:chExt cx="11052045" cy="1041641"/>
          </a:xfrm>
          <a:solidFill>
            <a:schemeClr val="tx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E021745-CD8F-3283-BFD0-A3F0B1CFD5D6}"/>
                </a:ext>
              </a:extLst>
            </p:cNvPr>
            <p:cNvSpPr/>
            <p:nvPr/>
          </p:nvSpPr>
          <p:spPr>
            <a:xfrm>
              <a:off x="0" y="0"/>
              <a:ext cx="11052045" cy="1041641"/>
            </a:xfrm>
            <a:custGeom>
              <a:avLst/>
              <a:gdLst/>
              <a:ahLst/>
              <a:cxnLst/>
              <a:rect l="l" t="t" r="r" b="b"/>
              <a:pathLst>
                <a:path w="11052045" h="1041641">
                  <a:moveTo>
                    <a:pt x="10927585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27585" y="0"/>
                  </a:lnTo>
                  <a:cubicBezTo>
                    <a:pt x="10996165" y="0"/>
                    <a:pt x="11052045" y="55880"/>
                    <a:pt x="11052045" y="124460"/>
                  </a:cubicBezTo>
                  <a:lnTo>
                    <a:pt x="11052045" y="917181"/>
                  </a:lnTo>
                  <a:cubicBezTo>
                    <a:pt x="11052045" y="985761"/>
                    <a:pt x="10996165" y="1041641"/>
                    <a:pt x="10927585" y="10416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7D53B9C-AE8B-D714-8A46-9CADF21D40D3}"/>
              </a:ext>
            </a:extLst>
          </p:cNvPr>
          <p:cNvGrpSpPr/>
          <p:nvPr/>
        </p:nvGrpSpPr>
        <p:grpSpPr>
          <a:xfrm>
            <a:off x="1959555" y="5420658"/>
            <a:ext cx="14274544" cy="1345357"/>
            <a:chOff x="0" y="0"/>
            <a:chExt cx="11052045" cy="1041641"/>
          </a:xfrm>
          <a:solidFill>
            <a:schemeClr val="tx2">
              <a:lumMod val="7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6754165-F542-55DA-2A1B-14E4AC58F923}"/>
                </a:ext>
              </a:extLst>
            </p:cNvPr>
            <p:cNvSpPr/>
            <p:nvPr/>
          </p:nvSpPr>
          <p:spPr>
            <a:xfrm>
              <a:off x="0" y="0"/>
              <a:ext cx="11052045" cy="1041641"/>
            </a:xfrm>
            <a:custGeom>
              <a:avLst/>
              <a:gdLst/>
              <a:ahLst/>
              <a:cxnLst/>
              <a:rect l="l" t="t" r="r" b="b"/>
              <a:pathLst>
                <a:path w="11052045" h="1041641">
                  <a:moveTo>
                    <a:pt x="10927585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27585" y="0"/>
                  </a:lnTo>
                  <a:cubicBezTo>
                    <a:pt x="10996165" y="0"/>
                    <a:pt x="11052045" y="55880"/>
                    <a:pt x="11052045" y="124460"/>
                  </a:cubicBezTo>
                  <a:lnTo>
                    <a:pt x="11052045" y="917181"/>
                  </a:lnTo>
                  <a:cubicBezTo>
                    <a:pt x="11052045" y="985761"/>
                    <a:pt x="10996165" y="1041641"/>
                    <a:pt x="10927585" y="10416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3B5F0C0-E7B6-7B0B-F575-3CEECC73E018}"/>
              </a:ext>
            </a:extLst>
          </p:cNvPr>
          <p:cNvGrpSpPr/>
          <p:nvPr/>
        </p:nvGrpSpPr>
        <p:grpSpPr>
          <a:xfrm>
            <a:off x="1959555" y="7166427"/>
            <a:ext cx="14274544" cy="1345357"/>
            <a:chOff x="0" y="0"/>
            <a:chExt cx="11052045" cy="1041641"/>
          </a:xfrm>
          <a:solidFill>
            <a:schemeClr val="tx2">
              <a:lumMod val="75000"/>
            </a:schemeClr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C6AD72F-A48D-EF66-2656-5A321896EBCC}"/>
                </a:ext>
              </a:extLst>
            </p:cNvPr>
            <p:cNvSpPr/>
            <p:nvPr/>
          </p:nvSpPr>
          <p:spPr>
            <a:xfrm>
              <a:off x="0" y="0"/>
              <a:ext cx="11052045" cy="1041641"/>
            </a:xfrm>
            <a:custGeom>
              <a:avLst/>
              <a:gdLst/>
              <a:ahLst/>
              <a:cxnLst/>
              <a:rect l="l" t="t" r="r" b="b"/>
              <a:pathLst>
                <a:path w="11052045" h="1041641">
                  <a:moveTo>
                    <a:pt x="10927585" y="1041640"/>
                  </a:moveTo>
                  <a:lnTo>
                    <a:pt x="124460" y="1041640"/>
                  </a:lnTo>
                  <a:cubicBezTo>
                    <a:pt x="55880" y="1041640"/>
                    <a:pt x="0" y="985761"/>
                    <a:pt x="0" y="9171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27585" y="0"/>
                  </a:lnTo>
                  <a:cubicBezTo>
                    <a:pt x="10996165" y="0"/>
                    <a:pt x="11052045" y="55880"/>
                    <a:pt x="11052045" y="124460"/>
                  </a:cubicBezTo>
                  <a:lnTo>
                    <a:pt x="11052045" y="917181"/>
                  </a:lnTo>
                  <a:cubicBezTo>
                    <a:pt x="11052045" y="985761"/>
                    <a:pt x="10996165" y="1041641"/>
                    <a:pt x="10927585" y="104164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63EDAAA-30D8-FED7-0EA0-A5E8DB9EA68F}"/>
              </a:ext>
            </a:extLst>
          </p:cNvPr>
          <p:cNvSpPr txBox="1"/>
          <p:nvPr/>
        </p:nvSpPr>
        <p:spPr>
          <a:xfrm>
            <a:off x="1959555" y="4018002"/>
            <a:ext cx="14274544" cy="55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E7ECEF"/>
                </a:solidFill>
                <a:latin typeface="Helveticish"/>
                <a:ea typeface="Helveticish"/>
                <a:cs typeface="Helveticish"/>
                <a:sym typeface="Helveticish"/>
              </a:rPr>
              <a:t>Changes in important variables that are not energy related.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044C214-5502-2E87-45D2-76F236046100}"/>
              </a:ext>
            </a:extLst>
          </p:cNvPr>
          <p:cNvSpPr txBox="1"/>
          <p:nvPr/>
        </p:nvSpPr>
        <p:spPr>
          <a:xfrm>
            <a:off x="1959555" y="5763771"/>
            <a:ext cx="14274544" cy="55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E7ECEF"/>
                </a:solidFill>
                <a:latin typeface="Helveticish"/>
                <a:ea typeface="Helveticish"/>
                <a:cs typeface="Helveticish"/>
                <a:sym typeface="Helveticish"/>
              </a:rPr>
              <a:t>The benefits could go to households, society, or ratepayers.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9549410-41A8-55D2-F0BD-48CE16B835FB}"/>
              </a:ext>
            </a:extLst>
          </p:cNvPr>
          <p:cNvSpPr txBox="1"/>
          <p:nvPr/>
        </p:nvSpPr>
        <p:spPr>
          <a:xfrm>
            <a:off x="1959555" y="7509541"/>
            <a:ext cx="14274544" cy="55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600" dirty="0">
                <a:solidFill>
                  <a:srgbClr val="E7ECEF"/>
                </a:solidFill>
                <a:latin typeface="Helveticish"/>
                <a:ea typeface="Helveticish"/>
                <a:cs typeface="Helveticish"/>
                <a:sym typeface="Helveticish"/>
              </a:rPr>
              <a:t>The benefits could last the lifetimes of the weatherization measures.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14E2E03-AE68-AC8A-3450-312AB7545E1A}"/>
              </a:ext>
            </a:extLst>
          </p:cNvPr>
          <p:cNvSpPr txBox="1"/>
          <p:nvPr/>
        </p:nvSpPr>
        <p:spPr>
          <a:xfrm>
            <a:off x="1200150" y="939777"/>
            <a:ext cx="1617345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What are non-energy impacts (NEIs) of weatherization?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5BA26C51-70B3-2658-82DC-C759BCBFE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EE38134F-9924-223A-9BD2-9FFC734AF38F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FB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95745-0A7F-F72E-4E45-2F2BDDCA1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0E8B65-A6D5-06E5-7D7D-ECE14025745D}"/>
              </a:ext>
            </a:extLst>
          </p:cNvPr>
          <p:cNvGrpSpPr/>
          <p:nvPr/>
        </p:nvGrpSpPr>
        <p:grpSpPr>
          <a:xfrm>
            <a:off x="0" y="166623"/>
            <a:ext cx="5601048" cy="10096500"/>
            <a:chOff x="0" y="0"/>
            <a:chExt cx="2762063" cy="2709333"/>
          </a:xfrm>
          <a:solidFill>
            <a:schemeClr val="tx2">
              <a:lumMod val="75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D6710C-CD09-734B-5802-12816EBB281D}"/>
                </a:ext>
              </a:extLst>
            </p:cNvPr>
            <p:cNvSpPr/>
            <p:nvPr/>
          </p:nvSpPr>
          <p:spPr>
            <a:xfrm>
              <a:off x="0" y="0"/>
              <a:ext cx="2762063" cy="2709333"/>
            </a:xfrm>
            <a:custGeom>
              <a:avLst/>
              <a:gdLst/>
              <a:ahLst/>
              <a:cxnLst/>
              <a:rect l="l" t="t" r="r" b="b"/>
              <a:pathLst>
                <a:path w="2762063" h="2709333">
                  <a:moveTo>
                    <a:pt x="0" y="0"/>
                  </a:moveTo>
                  <a:lnTo>
                    <a:pt x="2762063" y="0"/>
                  </a:lnTo>
                  <a:lnTo>
                    <a:pt x="2762063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72634CA-75AE-A53C-9ACA-549A9569AA7E}"/>
                </a:ext>
              </a:extLst>
            </p:cNvPr>
            <p:cNvSpPr txBox="1"/>
            <p:nvPr/>
          </p:nvSpPr>
          <p:spPr>
            <a:xfrm>
              <a:off x="0" y="-47625"/>
              <a:ext cx="2762063" cy="275695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A8BEF30-BDDA-663F-9E07-CC9DBE9A739C}"/>
              </a:ext>
            </a:extLst>
          </p:cNvPr>
          <p:cNvSpPr txBox="1"/>
          <p:nvPr/>
        </p:nvSpPr>
        <p:spPr>
          <a:xfrm>
            <a:off x="190153" y="890523"/>
            <a:ext cx="3753197" cy="74992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200" b="1" dirty="0">
                <a:solidFill>
                  <a:schemeClr val="bg1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How can weatherization produce non-energy impacts? It starts with physical changes in the home, which can directly improve health and save households (HH) money. Then there are indirect and positive feedback effects.  </a:t>
            </a:r>
            <a:endParaRPr lang="en-US" sz="3200" dirty="0">
              <a:solidFill>
                <a:schemeClr val="bg1"/>
              </a:solidFill>
              <a:latin typeface="Helveticish"/>
              <a:ea typeface="Helveticish"/>
              <a:cs typeface="Helveticish"/>
              <a:sym typeface="Helveticish"/>
            </a:endParaRPr>
          </a:p>
        </p:txBody>
      </p:sp>
      <p:pic>
        <p:nvPicPr>
          <p:cNvPr id="5" name="Picture 4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8CAB55FF-E763-627D-A513-4C711F6BC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pic>
        <p:nvPicPr>
          <p:cNvPr id="7" name="Picture 6" descr="A diagram of a health care system&#10;&#10;Description automatically generated with medium confidence">
            <a:extLst>
              <a:ext uri="{FF2B5EF4-FFF2-40B4-BE49-F238E27FC236}">
                <a16:creationId xmlns:a16="http://schemas.microsoft.com/office/drawing/2014/main" id="{C2B8F530-7DF1-4EF9-0443-27D77D3FD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6" t="2332" r="29521" b="33743"/>
          <a:stretch/>
        </p:blipFill>
        <p:spPr>
          <a:xfrm>
            <a:off x="4438650" y="-19050"/>
            <a:ext cx="13830997" cy="10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5800E-95FF-FB3F-278E-FAA44A189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ADDCD0-A856-97C6-5680-83A475B3F1A9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1AEBCD12-6EEF-3BDE-A8EE-C10FF5DB1F91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55F629AF-CE89-B202-D034-0A7A1E9F9974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4CBB4D9-A4BF-33CC-86EC-6CE396F6DBB7}"/>
                </a:ext>
              </a:extLst>
            </p:cNvPr>
            <p:cNvSpPr txBox="1"/>
            <p:nvPr/>
          </p:nvSpPr>
          <p:spPr>
            <a:xfrm>
              <a:off x="1923269" y="4786774"/>
              <a:ext cx="14274544" cy="1159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Direct measurements: e.g., sleep watches, blood pressure tests, medical records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6F7CF5-B5AC-222B-C047-AE986F792F50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0BEBA31-D6D5-655A-F23A-04EE9FA9A59D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348AE7A-8CF5-A1C2-58FE-D4D22CE0A919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F39036D-C054-4CF1-F148-E4F561AAFD74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Link measures installed to impacts captured in the literature.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FB773985-9602-A436-38B6-778E2D61214F}"/>
              </a:ext>
            </a:extLst>
          </p:cNvPr>
          <p:cNvSpPr txBox="1"/>
          <p:nvPr/>
        </p:nvSpPr>
        <p:spPr>
          <a:xfrm>
            <a:off x="1406630" y="1146566"/>
            <a:ext cx="156812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Approaches to measuring NEIs.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0D3B96A6-C55E-3270-D3F9-445CD03CD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EBDEF1B7-E6AF-D357-9DAB-5A6F2DAF728A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BB0510-3C9A-EB9B-F9A3-B046787AB25B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053B306B-AFB2-33C1-D864-06F8E0C22A1A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A640E5F8-1E6E-C1BB-6F45-652E45DD341A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23FF14AD-EBC9-F590-6407-A4280AD92307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Resident Survey: Pre-post weatherization with control group.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58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8DF3D-6158-BD36-D803-D486F67F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33B7942-316F-0F58-4675-E5CB54AFCC2E}"/>
              </a:ext>
            </a:extLst>
          </p:cNvPr>
          <p:cNvGrpSpPr/>
          <p:nvPr/>
        </p:nvGrpSpPr>
        <p:grpSpPr>
          <a:xfrm>
            <a:off x="1923269" y="5539027"/>
            <a:ext cx="14310830" cy="1345357"/>
            <a:chOff x="1923269" y="4646439"/>
            <a:chExt cx="14310830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5500B1E-2F9B-A436-7393-12EDF93C94FE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481E3D13-CE91-575A-CF95-FDB80035536C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393D798-EF66-B67A-E93A-FCE42EC77B70}"/>
                </a:ext>
              </a:extLst>
            </p:cNvPr>
            <p:cNvSpPr txBox="1"/>
            <p:nvPr/>
          </p:nvSpPr>
          <p:spPr>
            <a:xfrm>
              <a:off x="1923269" y="4977274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Tennessee Valley Authority’s Home Uplift Program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DBBAEE-4F11-E9ED-3D33-028455E041BE}"/>
              </a:ext>
            </a:extLst>
          </p:cNvPr>
          <p:cNvGrpSpPr/>
          <p:nvPr/>
        </p:nvGrpSpPr>
        <p:grpSpPr>
          <a:xfrm>
            <a:off x="1959555" y="7305227"/>
            <a:ext cx="14274544" cy="1345357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59B135-2539-6A30-F7BB-6955689D8168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C4D1FA04-A180-30C2-4BC6-D8C4A33BA2F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88EFF0B-E857-7FAF-362C-2B729B22A83A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Affordable Multifamily Buildings in the Northeast and Midwest U.S.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892AA2A-1379-181A-01EB-16E44E888B40}"/>
              </a:ext>
            </a:extLst>
          </p:cNvPr>
          <p:cNvSpPr txBox="1"/>
          <p:nvPr/>
        </p:nvSpPr>
        <p:spPr>
          <a:xfrm>
            <a:off x="1406630" y="11465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Our major </a:t>
            </a:r>
            <a:r>
              <a:rPr lang="en-US" sz="8000" b="1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NEI evaluations:  </a:t>
            </a:r>
            <a:endParaRPr lang="en-US" sz="8000" b="1" dirty="0">
              <a:solidFill>
                <a:srgbClr val="057658"/>
              </a:solidFill>
              <a:latin typeface="Helveticish Bold"/>
              <a:ea typeface="Helveticish Bold"/>
              <a:cs typeface="Helveticish Bold"/>
              <a:sym typeface="Helveticish Bold"/>
            </a:endParaRP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08100D93-04B9-C031-5145-490FC8D32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932892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5208EF55-8896-6459-DD9D-DE39881C577B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2D1E2E-957F-3D71-C89D-D960477214CE}"/>
              </a:ext>
            </a:extLst>
          </p:cNvPr>
          <p:cNvGrpSpPr/>
          <p:nvPr/>
        </p:nvGrpSpPr>
        <p:grpSpPr>
          <a:xfrm>
            <a:off x="1959555" y="3772827"/>
            <a:ext cx="14274544" cy="134535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7FEBA655-1DD7-3D3F-CF1D-947D681EB94F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28065769-88D5-9F85-EBF9-AFD6E44B38F1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58ED7AC8-FE90-607F-B87B-5A1408C6E935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U.S. Department of Energy’s Weatherization Assistance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08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51D0-A021-6D01-A504-7DA1FD96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2F7FE85-E092-46EE-6E18-C9B03A2B0DC2}"/>
              </a:ext>
            </a:extLst>
          </p:cNvPr>
          <p:cNvGrpSpPr/>
          <p:nvPr/>
        </p:nvGrpSpPr>
        <p:grpSpPr>
          <a:xfrm>
            <a:off x="1407105" y="4397685"/>
            <a:ext cx="14274544" cy="1124347"/>
            <a:chOff x="1921455" y="4648422"/>
            <a:chExt cx="14274544" cy="1345357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6F9020-6C89-2B41-F33D-4F571F560DA6}"/>
                </a:ext>
              </a:extLst>
            </p:cNvPr>
            <p:cNvGrpSpPr/>
            <p:nvPr/>
          </p:nvGrpSpPr>
          <p:grpSpPr>
            <a:xfrm>
              <a:off x="1921455" y="4648422"/>
              <a:ext cx="14274544" cy="1345357"/>
              <a:chOff x="-29499" y="1535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3C744F28-BFEF-E71F-6191-1D747FD4E31C}"/>
                  </a:ext>
                </a:extLst>
              </p:cNvPr>
              <p:cNvSpPr/>
              <p:nvPr/>
            </p:nvSpPr>
            <p:spPr>
              <a:xfrm>
                <a:off x="-29499" y="1535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997134A-E9C3-9ACF-FB61-B2A083E9F1A2}"/>
                </a:ext>
              </a:extLst>
            </p:cNvPr>
            <p:cNvSpPr txBox="1"/>
            <p:nvPr/>
          </p:nvSpPr>
          <p:spPr>
            <a:xfrm>
              <a:off x="1921455" y="4899936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General Health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826204-342B-61A5-7036-698219B53746}"/>
              </a:ext>
            </a:extLst>
          </p:cNvPr>
          <p:cNvGrpSpPr/>
          <p:nvPr/>
        </p:nvGrpSpPr>
        <p:grpSpPr>
          <a:xfrm>
            <a:off x="1445205" y="5666927"/>
            <a:ext cx="14274544" cy="1299683"/>
            <a:chOff x="1959555" y="6392208"/>
            <a:chExt cx="14274544" cy="1345357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E9C800A-A2CC-6CD6-3167-EA9F22D9735A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2DBC3D7-496F-037A-8925-FDCDF71B8F7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1119680-F3E5-19B2-D507-C41ED4F28F02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Reductions in Acute Health Events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B2E4B97E-F354-348F-527A-1FBE7D06F96D}"/>
              </a:ext>
            </a:extLst>
          </p:cNvPr>
          <p:cNvSpPr txBox="1"/>
          <p:nvPr/>
        </p:nvSpPr>
        <p:spPr>
          <a:xfrm>
            <a:off x="1406630" y="1070366"/>
            <a:ext cx="1335712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57658"/>
                </a:solidFill>
                <a:latin typeface="Helveticish Bold"/>
                <a:ea typeface="Helveticish Bold"/>
                <a:cs typeface="Helveticish Bold"/>
                <a:sym typeface="Helveticish Bold"/>
              </a:rPr>
              <a:t>Summary of NEI Results:  </a:t>
            </a:r>
          </a:p>
        </p:txBody>
      </p:sp>
      <p:pic>
        <p:nvPicPr>
          <p:cNvPr id="8" name="Picture 7" descr="A black background with purple and white text&#10;&#10;AI-generated content may be incorrect.">
            <a:extLst>
              <a:ext uri="{FF2B5EF4-FFF2-40B4-BE49-F238E27FC236}">
                <a16:creationId xmlns:a16="http://schemas.microsoft.com/office/drawing/2014/main" id="{D6B8B14F-D344-2A98-FFE6-C9C013D68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350" y="8433573"/>
            <a:ext cx="2438400" cy="958077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923B0BC0-34C8-6F4E-AD6A-EE28F98E58E1}"/>
              </a:ext>
            </a:extLst>
          </p:cNvPr>
          <p:cNvSpPr/>
          <p:nvPr/>
        </p:nvSpPr>
        <p:spPr>
          <a:xfrm>
            <a:off x="0" y="0"/>
            <a:ext cx="2813263" cy="2851786"/>
          </a:xfrm>
          <a:prstGeom prst="halfFrame">
            <a:avLst/>
          </a:prstGeom>
          <a:solidFill>
            <a:srgbClr val="057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7FEB7-02D7-3364-76DD-F3243563F015}"/>
              </a:ext>
            </a:extLst>
          </p:cNvPr>
          <p:cNvGrpSpPr/>
          <p:nvPr/>
        </p:nvGrpSpPr>
        <p:grpSpPr>
          <a:xfrm>
            <a:off x="1445205" y="2991727"/>
            <a:ext cx="14274544" cy="1266017"/>
            <a:chOff x="1959555" y="4646439"/>
            <a:chExt cx="14274544" cy="1345357"/>
          </a:xfrm>
        </p:grpSpPr>
        <p:grpSp>
          <p:nvGrpSpPr>
            <p:cNvPr id="16" name="Group 2">
              <a:extLst>
                <a:ext uri="{FF2B5EF4-FFF2-40B4-BE49-F238E27FC236}">
                  <a16:creationId xmlns:a16="http://schemas.microsoft.com/office/drawing/2014/main" id="{D6ABC770-E23E-68D9-72F5-285601457142}"/>
                </a:ext>
              </a:extLst>
            </p:cNvPr>
            <p:cNvGrpSpPr/>
            <p:nvPr/>
          </p:nvGrpSpPr>
          <p:grpSpPr>
            <a:xfrm>
              <a:off x="1959555" y="4646439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CDD5F20F-3845-F20F-B2E1-E9EB519D0E40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90697F2C-9E10-9229-F432-123D840D1F22}"/>
                </a:ext>
              </a:extLst>
            </p:cNvPr>
            <p:cNvSpPr txBox="1"/>
            <p:nvPr/>
          </p:nvSpPr>
          <p:spPr>
            <a:xfrm>
              <a:off x="1959555" y="4989552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Home Conditions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D16E05-FC5D-86D7-30A7-AC231FC4B6D3}"/>
              </a:ext>
            </a:extLst>
          </p:cNvPr>
          <p:cNvGrpSpPr/>
          <p:nvPr/>
        </p:nvGrpSpPr>
        <p:grpSpPr>
          <a:xfrm>
            <a:off x="1426155" y="7095678"/>
            <a:ext cx="14274544" cy="1337896"/>
            <a:chOff x="1959555" y="6392208"/>
            <a:chExt cx="14274544" cy="134535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1C9BDC83-8916-80E0-5A68-3853F72C606F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DEBAA659-4F75-484E-6908-BD5425C62087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4D40D4-8B7B-25B0-DA84-8E6676AD18D8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35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Household Finances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5882130-793A-0BBF-BFA5-1373D911D31C}"/>
              </a:ext>
            </a:extLst>
          </p:cNvPr>
          <p:cNvGrpSpPr/>
          <p:nvPr/>
        </p:nvGrpSpPr>
        <p:grpSpPr>
          <a:xfrm>
            <a:off x="1407105" y="8600627"/>
            <a:ext cx="14274544" cy="1172023"/>
            <a:chOff x="1959555" y="6392208"/>
            <a:chExt cx="14274544" cy="1345357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EFD721DA-7655-9C27-6A84-E1089238B258}"/>
                </a:ext>
              </a:extLst>
            </p:cNvPr>
            <p:cNvGrpSpPr/>
            <p:nvPr/>
          </p:nvGrpSpPr>
          <p:grpSpPr>
            <a:xfrm>
              <a:off x="1959555" y="6392208"/>
              <a:ext cx="14274544" cy="1345357"/>
              <a:chOff x="0" y="0"/>
              <a:chExt cx="11052045" cy="1041641"/>
            </a:xfrm>
            <a:solidFill>
              <a:schemeClr val="tx2">
                <a:lumMod val="75000"/>
              </a:schemeClr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A46D9BE6-6827-8972-2DC1-86FEB655E2FA}"/>
                  </a:ext>
                </a:extLst>
              </p:cNvPr>
              <p:cNvSpPr/>
              <p:nvPr/>
            </p:nvSpPr>
            <p:spPr>
              <a:xfrm>
                <a:off x="0" y="0"/>
                <a:ext cx="11052045" cy="1041641"/>
              </a:xfrm>
              <a:custGeom>
                <a:avLst/>
                <a:gdLst/>
                <a:ahLst/>
                <a:cxnLst/>
                <a:rect l="l" t="t" r="r" b="b"/>
                <a:pathLst>
                  <a:path w="11052045" h="1041641">
                    <a:moveTo>
                      <a:pt x="10927585" y="1041640"/>
                    </a:moveTo>
                    <a:lnTo>
                      <a:pt x="124460" y="1041640"/>
                    </a:lnTo>
                    <a:cubicBezTo>
                      <a:pt x="55880" y="1041640"/>
                      <a:pt x="0" y="985761"/>
                      <a:pt x="0" y="9171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927585" y="0"/>
                    </a:lnTo>
                    <a:cubicBezTo>
                      <a:pt x="10996165" y="0"/>
                      <a:pt x="11052045" y="55880"/>
                      <a:pt x="11052045" y="124460"/>
                    </a:cubicBezTo>
                    <a:lnTo>
                      <a:pt x="11052045" y="917181"/>
                    </a:lnTo>
                    <a:cubicBezTo>
                      <a:pt x="11052045" y="985761"/>
                      <a:pt x="10996165" y="1041641"/>
                      <a:pt x="10927585" y="1041641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BA725F-49A6-4DE6-CB0A-CE14965237C0}"/>
                </a:ext>
              </a:extLst>
            </p:cNvPr>
            <p:cNvSpPr txBox="1"/>
            <p:nvPr/>
          </p:nvSpPr>
          <p:spPr>
            <a:xfrm>
              <a:off x="1959555" y="6735321"/>
              <a:ext cx="14274544" cy="557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6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E7ECEF"/>
                  </a:solidFill>
                  <a:latin typeface="Helveticish"/>
                  <a:ea typeface="Helveticish"/>
                  <a:cs typeface="Helveticish"/>
                  <a:sym typeface="Helveticish"/>
                </a:rPr>
                <a:t>Improvements in Life Satisfaction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43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E6E6C6AAE0654882287CA25233B389" ma:contentTypeVersion="15" ma:contentTypeDescription="Create a new document." ma:contentTypeScope="" ma:versionID="8e20043fc95d1c082cb31bdbef74119d">
  <xsd:schema xmlns:xsd="http://www.w3.org/2001/XMLSchema" xmlns:xs="http://www.w3.org/2001/XMLSchema" xmlns:p="http://schemas.microsoft.com/office/2006/metadata/properties" xmlns:ns2="139c3abd-1f04-4dc9-9a6d-18078deddbab" xmlns:ns3="85fa18ff-390d-4d2f-b7f9-4ab02cd4fb98" targetNamespace="http://schemas.microsoft.com/office/2006/metadata/properties" ma:root="true" ma:fieldsID="d1fceb5d19d28b203fd24fff55b63323" ns2:_="" ns3:_="">
    <xsd:import namespace="139c3abd-1f04-4dc9-9a6d-18078deddbab"/>
    <xsd:import namespace="85fa18ff-390d-4d2f-b7f9-4ab02cd4f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9c3abd-1f04-4dc9-9a6d-18078dedd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7c143d7-70ae-4727-b998-416cd9291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a18ff-390d-4d2f-b7f9-4ab02cd4fb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aeb8dc0-c0ed-4ca4-b1f6-bc1dde546138}" ma:internalName="TaxCatchAll" ma:showField="CatchAllData" ma:web="85fa18ff-390d-4d2f-b7f9-4ab02cd4f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9c3abd-1f04-4dc9-9a6d-18078deddbab">
      <Terms xmlns="http://schemas.microsoft.com/office/infopath/2007/PartnerControls"/>
    </lcf76f155ced4ddcb4097134ff3c332f>
    <TaxCatchAll xmlns="85fa18ff-390d-4d2f-b7f9-4ab02cd4fb98" xsi:nil="true"/>
  </documentManagement>
</p:properties>
</file>

<file path=customXml/itemProps1.xml><?xml version="1.0" encoding="utf-8"?>
<ds:datastoreItem xmlns:ds="http://schemas.openxmlformats.org/officeDocument/2006/customXml" ds:itemID="{D3E170C1-E251-4540-833C-FF2B188E0F94}">
  <ds:schemaRefs>
    <ds:schemaRef ds:uri="139c3abd-1f04-4dc9-9a6d-18078deddbab"/>
    <ds:schemaRef ds:uri="85fa18ff-390d-4d2f-b7f9-4ab02cd4fb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03F240-811B-44D6-A1F8-45A81867C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309955-5C9D-46EA-B9F1-996BF52D9E10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85fa18ff-390d-4d2f-b7f9-4ab02cd4fb98"/>
    <ds:schemaRef ds:uri="http://purl.org/dc/terms/"/>
    <ds:schemaRef ds:uri="http://schemas.microsoft.com/office/infopath/2007/PartnerControls"/>
    <ds:schemaRef ds:uri="139c3abd-1f04-4dc9-9a6d-18078deddb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1189</Words>
  <Application>Microsoft Macintosh PowerPoint</Application>
  <PresentationFormat>Custom</PresentationFormat>
  <Paragraphs>132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Helveticish Bold</vt:lpstr>
      <vt:lpstr>Calibri</vt:lpstr>
      <vt:lpstr>Aptos</vt:lpstr>
      <vt:lpstr>Cambria Math</vt:lpstr>
      <vt:lpstr>Arial</vt:lpstr>
      <vt:lpstr>Helveticish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not use willingness to pay?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 - Three3</dc:title>
  <dc:creator>Laura Humphrey</dc:creator>
  <cp:lastModifiedBy>Bruce Tonn</cp:lastModifiedBy>
  <cp:revision>22</cp:revision>
  <dcterms:created xsi:type="dcterms:W3CDTF">2006-08-16T00:00:00Z</dcterms:created>
  <dcterms:modified xsi:type="dcterms:W3CDTF">2025-08-05T12:51:31Z</dcterms:modified>
  <dc:identifier>DAGMn872_Rc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0x01010056E6E6C6AAE0654882287CA25233B389</vt:lpwstr>
  </property>
  <property fmtid="{D5CDD505-2E9C-101B-9397-08002B2CF9AE}" pid="3" name="MediaServiceImageTags">
    <vt:lpwstr/>
  </property>
</Properties>
</file>