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</p:sldMasterIdLst>
  <p:notesMasterIdLst>
    <p:notesMasterId r:id="rId35"/>
  </p:notesMasterIdLst>
  <p:handoutMasterIdLst>
    <p:handoutMasterId r:id="rId36"/>
  </p:handoutMasterIdLst>
  <p:sldIdLst>
    <p:sldId id="256" r:id="rId3"/>
    <p:sldId id="284" r:id="rId4"/>
    <p:sldId id="290" r:id="rId5"/>
    <p:sldId id="317" r:id="rId6"/>
    <p:sldId id="318" r:id="rId7"/>
    <p:sldId id="285" r:id="rId8"/>
    <p:sldId id="297" r:id="rId9"/>
    <p:sldId id="295" r:id="rId10"/>
    <p:sldId id="304" r:id="rId11"/>
    <p:sldId id="299" r:id="rId12"/>
    <p:sldId id="300" r:id="rId13"/>
    <p:sldId id="301" r:id="rId14"/>
    <p:sldId id="305" r:id="rId15"/>
    <p:sldId id="302" r:id="rId16"/>
    <p:sldId id="303" r:id="rId17"/>
    <p:sldId id="261" r:id="rId18"/>
    <p:sldId id="312" r:id="rId19"/>
    <p:sldId id="310" r:id="rId20"/>
    <p:sldId id="311" r:id="rId21"/>
    <p:sldId id="313" r:id="rId22"/>
    <p:sldId id="316" r:id="rId23"/>
    <p:sldId id="314" r:id="rId24"/>
    <p:sldId id="309" r:id="rId25"/>
    <p:sldId id="296" r:id="rId26"/>
    <p:sldId id="306" r:id="rId27"/>
    <p:sldId id="289" r:id="rId28"/>
    <p:sldId id="307" r:id="rId29"/>
    <p:sldId id="283" r:id="rId30"/>
    <p:sldId id="308" r:id="rId31"/>
    <p:sldId id="293" r:id="rId32"/>
    <p:sldId id="315" r:id="rId33"/>
    <p:sldId id="28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9B"/>
    <a:srgbClr val="182B49"/>
    <a:srgbClr val="B28312"/>
    <a:srgbClr val="404040"/>
    <a:srgbClr val="1A1A1A"/>
    <a:srgbClr val="C69214"/>
    <a:srgbClr val="7FB0CD"/>
    <a:srgbClr val="E2C889"/>
    <a:srgbClr val="333333"/>
    <a:srgbClr val="B9C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4"/>
    <p:restoredTop sz="86395"/>
  </p:normalViewPr>
  <p:slideViewPr>
    <p:cSldViewPr snapToGrid="0">
      <p:cViewPr varScale="1">
        <p:scale>
          <a:sx n="110" d="100"/>
          <a:sy n="110" d="100"/>
        </p:scale>
        <p:origin x="1448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CB0F1F-870B-4B19-8E2C-F9431C392CE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28EE7884-9182-4E60-A239-CE1F155560DC}">
      <dgm:prSet/>
      <dgm:spPr/>
      <dgm:t>
        <a:bodyPr/>
        <a:lstStyle/>
        <a:p>
          <a:r>
            <a:rPr lang="en-US" dirty="0"/>
            <a:t>Utility wants to incentivize peak demand reduction (July-August 2023)</a:t>
          </a:r>
        </a:p>
      </dgm:t>
    </dgm:pt>
    <dgm:pt modelId="{A086135D-00BD-4079-BDF7-28E21E7BE7B3}" type="parTrans" cxnId="{6DFC0373-1505-4CF0-A2DB-0479714C67B8}">
      <dgm:prSet/>
      <dgm:spPr/>
      <dgm:t>
        <a:bodyPr/>
        <a:lstStyle/>
        <a:p>
          <a:endParaRPr lang="en-US"/>
        </a:p>
      </dgm:t>
    </dgm:pt>
    <dgm:pt modelId="{15B42421-6EFE-4944-9F0A-F5B75FD85F93}" type="sibTrans" cxnId="{6DFC0373-1505-4CF0-A2DB-0479714C67B8}">
      <dgm:prSet/>
      <dgm:spPr/>
      <dgm:t>
        <a:bodyPr/>
        <a:lstStyle/>
        <a:p>
          <a:endParaRPr lang="en-US"/>
        </a:p>
      </dgm:t>
    </dgm:pt>
    <dgm:pt modelId="{C63ED326-D1A1-46EA-AED1-E567A03A37FC}">
      <dgm:prSet/>
      <dgm:spPr/>
      <dgm:t>
        <a:bodyPr/>
        <a:lstStyle/>
        <a:p>
          <a:r>
            <a:rPr lang="en-US" dirty="0"/>
            <a:t>Incentives to reduce peak energy use are incomplete – utility unable to observe effort (observes energy use through smart meters)</a:t>
          </a:r>
        </a:p>
      </dgm:t>
    </dgm:pt>
    <dgm:pt modelId="{847B93E9-B912-4664-BC00-47F679E1A85E}" type="parTrans" cxnId="{A5CF98E6-CCCB-4E6A-B49D-6FEF0314EB77}">
      <dgm:prSet/>
      <dgm:spPr/>
      <dgm:t>
        <a:bodyPr/>
        <a:lstStyle/>
        <a:p>
          <a:endParaRPr lang="en-US"/>
        </a:p>
      </dgm:t>
    </dgm:pt>
    <dgm:pt modelId="{E091EF51-B615-48E1-93E5-B86EE2401897}" type="sibTrans" cxnId="{A5CF98E6-CCCB-4E6A-B49D-6FEF0314EB77}">
      <dgm:prSet/>
      <dgm:spPr/>
      <dgm:t>
        <a:bodyPr/>
        <a:lstStyle/>
        <a:p>
          <a:endParaRPr lang="en-US"/>
        </a:p>
      </dgm:t>
    </dgm:pt>
    <dgm:pt modelId="{1A118729-77AE-4081-AEA9-89994899CEAD}">
      <dgm:prSet/>
      <dgm:spPr/>
      <dgm:t>
        <a:bodyPr/>
        <a:lstStyle/>
        <a:p>
          <a:r>
            <a:rPr lang="en-US" dirty="0"/>
            <a:t>Can the utility design a more cost-effective incentive structure?</a:t>
          </a:r>
        </a:p>
      </dgm:t>
    </dgm:pt>
    <dgm:pt modelId="{55E25FD0-9967-42BB-B1A9-70944DDDDBD0}" type="parTrans" cxnId="{4E01FE80-A155-4DFA-9BB2-6880019651AB}">
      <dgm:prSet/>
      <dgm:spPr/>
      <dgm:t>
        <a:bodyPr/>
        <a:lstStyle/>
        <a:p>
          <a:endParaRPr lang="en-US"/>
        </a:p>
      </dgm:t>
    </dgm:pt>
    <dgm:pt modelId="{9BEC0887-CCC1-43DC-A46D-0F24BA5F4C19}" type="sibTrans" cxnId="{4E01FE80-A155-4DFA-9BB2-6880019651AB}">
      <dgm:prSet/>
      <dgm:spPr/>
      <dgm:t>
        <a:bodyPr/>
        <a:lstStyle/>
        <a:p>
          <a:endParaRPr lang="en-US"/>
        </a:p>
      </dgm:t>
    </dgm:pt>
    <dgm:pt modelId="{FFBEA124-EFA5-4F22-819F-169C8AB58963}" type="pres">
      <dgm:prSet presAssocID="{05CB0F1F-870B-4B19-8E2C-F9431C392CEB}" presName="root" presStyleCnt="0">
        <dgm:presLayoutVars>
          <dgm:dir/>
          <dgm:resizeHandles val="exact"/>
        </dgm:presLayoutVars>
      </dgm:prSet>
      <dgm:spPr/>
    </dgm:pt>
    <dgm:pt modelId="{2FA7E681-05F0-4965-8388-EDBDADAF1A88}" type="pres">
      <dgm:prSet presAssocID="{28EE7884-9182-4E60-A239-CE1F155560DC}" presName="compNode" presStyleCnt="0"/>
      <dgm:spPr/>
    </dgm:pt>
    <dgm:pt modelId="{55B830FF-0959-4413-89DA-4E554DA4A464}" type="pres">
      <dgm:prSet presAssocID="{28EE7884-9182-4E60-A239-CE1F155560DC}" presName="bgRect" presStyleLbl="bgShp" presStyleIdx="0" presStyleCnt="3"/>
      <dgm:spPr>
        <a:noFill/>
      </dgm:spPr>
    </dgm:pt>
    <dgm:pt modelId="{91BCC5D0-2EC7-44FE-8120-07F52E388341}" type="pres">
      <dgm:prSet presAssocID="{28EE7884-9182-4E60-A239-CE1F155560D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03F407ED-01C0-4F93-8A9D-B8EE2BD35A95}" type="pres">
      <dgm:prSet presAssocID="{28EE7884-9182-4E60-A239-CE1F155560DC}" presName="spaceRect" presStyleCnt="0"/>
      <dgm:spPr/>
    </dgm:pt>
    <dgm:pt modelId="{914F3B24-F825-46AA-9966-9ECB009D21FD}" type="pres">
      <dgm:prSet presAssocID="{28EE7884-9182-4E60-A239-CE1F155560DC}" presName="parTx" presStyleLbl="revTx" presStyleIdx="0" presStyleCnt="3">
        <dgm:presLayoutVars>
          <dgm:chMax val="0"/>
          <dgm:chPref val="0"/>
        </dgm:presLayoutVars>
      </dgm:prSet>
      <dgm:spPr/>
    </dgm:pt>
    <dgm:pt modelId="{2B897E11-E406-4546-A12E-3677F8C52F7F}" type="pres">
      <dgm:prSet presAssocID="{15B42421-6EFE-4944-9F0A-F5B75FD85F93}" presName="sibTrans" presStyleCnt="0"/>
      <dgm:spPr/>
    </dgm:pt>
    <dgm:pt modelId="{640E5280-DA2E-490C-9055-5DCB757AA8DB}" type="pres">
      <dgm:prSet presAssocID="{C63ED326-D1A1-46EA-AED1-E567A03A37FC}" presName="compNode" presStyleCnt="0"/>
      <dgm:spPr/>
    </dgm:pt>
    <dgm:pt modelId="{C10D575F-E04D-4724-A645-5BAB687A6320}" type="pres">
      <dgm:prSet presAssocID="{C63ED326-D1A1-46EA-AED1-E567A03A37FC}" presName="bgRect" presStyleLbl="bgShp" presStyleIdx="1" presStyleCnt="3"/>
      <dgm:spPr>
        <a:noFill/>
      </dgm:spPr>
    </dgm:pt>
    <dgm:pt modelId="{3FE9A881-3788-4E9D-8C75-6D93F63A7594}" type="pres">
      <dgm:prSet presAssocID="{C63ED326-D1A1-46EA-AED1-E567A03A37F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0B68351F-A722-4F0E-A4BB-BE283BCB5E6E}" type="pres">
      <dgm:prSet presAssocID="{C63ED326-D1A1-46EA-AED1-E567A03A37FC}" presName="spaceRect" presStyleCnt="0"/>
      <dgm:spPr/>
    </dgm:pt>
    <dgm:pt modelId="{964CCEC4-858B-4416-9E69-AB010DC394E0}" type="pres">
      <dgm:prSet presAssocID="{C63ED326-D1A1-46EA-AED1-E567A03A37FC}" presName="parTx" presStyleLbl="revTx" presStyleIdx="1" presStyleCnt="3">
        <dgm:presLayoutVars>
          <dgm:chMax val="0"/>
          <dgm:chPref val="0"/>
        </dgm:presLayoutVars>
      </dgm:prSet>
      <dgm:spPr/>
    </dgm:pt>
    <dgm:pt modelId="{7C55A4F7-D544-4073-9CD4-BE79BCE8527D}" type="pres">
      <dgm:prSet presAssocID="{E091EF51-B615-48E1-93E5-B86EE2401897}" presName="sibTrans" presStyleCnt="0"/>
      <dgm:spPr/>
    </dgm:pt>
    <dgm:pt modelId="{4371FE18-1C04-48A7-848A-39A5B792D78C}" type="pres">
      <dgm:prSet presAssocID="{1A118729-77AE-4081-AEA9-89994899CEAD}" presName="compNode" presStyleCnt="0"/>
      <dgm:spPr/>
    </dgm:pt>
    <dgm:pt modelId="{9185C718-063E-49B2-A2BE-D47595A8813B}" type="pres">
      <dgm:prSet presAssocID="{1A118729-77AE-4081-AEA9-89994899CEAD}" presName="bgRect" presStyleLbl="bgShp" presStyleIdx="2" presStyleCnt="3"/>
      <dgm:spPr>
        <a:noFill/>
      </dgm:spPr>
    </dgm:pt>
    <dgm:pt modelId="{15BD4E12-1401-481D-975B-D403F834CF6F}" type="pres">
      <dgm:prSet presAssocID="{1A118729-77AE-4081-AEA9-89994899CEA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0194E74E-FB70-4556-B0C1-940DA4083CA8}" type="pres">
      <dgm:prSet presAssocID="{1A118729-77AE-4081-AEA9-89994899CEAD}" presName="spaceRect" presStyleCnt="0"/>
      <dgm:spPr/>
    </dgm:pt>
    <dgm:pt modelId="{DAED6B05-1849-416D-A9F4-989C0BD5F088}" type="pres">
      <dgm:prSet presAssocID="{1A118729-77AE-4081-AEA9-89994899CEA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C1FFE27-2FC3-44F0-A2A3-E4381CBE14FC}" type="presOf" srcId="{28EE7884-9182-4E60-A239-CE1F155560DC}" destId="{914F3B24-F825-46AA-9966-9ECB009D21FD}" srcOrd="0" destOrd="0" presId="urn:microsoft.com/office/officeart/2018/2/layout/IconVerticalSolidList"/>
    <dgm:cxn modelId="{6DFC0373-1505-4CF0-A2DB-0479714C67B8}" srcId="{05CB0F1F-870B-4B19-8E2C-F9431C392CEB}" destId="{28EE7884-9182-4E60-A239-CE1F155560DC}" srcOrd="0" destOrd="0" parTransId="{A086135D-00BD-4079-BDF7-28E21E7BE7B3}" sibTransId="{15B42421-6EFE-4944-9F0A-F5B75FD85F93}"/>
    <dgm:cxn modelId="{4E01FE80-A155-4DFA-9BB2-6880019651AB}" srcId="{05CB0F1F-870B-4B19-8E2C-F9431C392CEB}" destId="{1A118729-77AE-4081-AEA9-89994899CEAD}" srcOrd="2" destOrd="0" parTransId="{55E25FD0-9967-42BB-B1A9-70944DDDDBD0}" sibTransId="{9BEC0887-CCC1-43DC-A46D-0F24BA5F4C19}"/>
    <dgm:cxn modelId="{D94E5099-9953-4281-B82A-6BC20DE6D652}" type="presOf" srcId="{1A118729-77AE-4081-AEA9-89994899CEAD}" destId="{DAED6B05-1849-416D-A9F4-989C0BD5F088}" srcOrd="0" destOrd="0" presId="urn:microsoft.com/office/officeart/2018/2/layout/IconVerticalSolidList"/>
    <dgm:cxn modelId="{A5CF98E6-CCCB-4E6A-B49D-6FEF0314EB77}" srcId="{05CB0F1F-870B-4B19-8E2C-F9431C392CEB}" destId="{C63ED326-D1A1-46EA-AED1-E567A03A37FC}" srcOrd="1" destOrd="0" parTransId="{847B93E9-B912-4664-BC00-47F679E1A85E}" sibTransId="{E091EF51-B615-48E1-93E5-B86EE2401897}"/>
    <dgm:cxn modelId="{6EB859F4-782B-4D55-A3AB-B302C4753FDC}" type="presOf" srcId="{C63ED326-D1A1-46EA-AED1-E567A03A37FC}" destId="{964CCEC4-858B-4416-9E69-AB010DC394E0}" srcOrd="0" destOrd="0" presId="urn:microsoft.com/office/officeart/2018/2/layout/IconVerticalSolidList"/>
    <dgm:cxn modelId="{023976FE-21E3-4EE6-9497-8C861F74B063}" type="presOf" srcId="{05CB0F1F-870B-4B19-8E2C-F9431C392CEB}" destId="{FFBEA124-EFA5-4F22-819F-169C8AB58963}" srcOrd="0" destOrd="0" presId="urn:microsoft.com/office/officeart/2018/2/layout/IconVerticalSolidList"/>
    <dgm:cxn modelId="{9C77099E-0372-45EA-AD29-CE8F75E6A7E5}" type="presParOf" srcId="{FFBEA124-EFA5-4F22-819F-169C8AB58963}" destId="{2FA7E681-05F0-4965-8388-EDBDADAF1A88}" srcOrd="0" destOrd="0" presId="urn:microsoft.com/office/officeart/2018/2/layout/IconVerticalSolidList"/>
    <dgm:cxn modelId="{E9715E3A-E534-4FB6-B4A4-626A7B42FCC6}" type="presParOf" srcId="{2FA7E681-05F0-4965-8388-EDBDADAF1A88}" destId="{55B830FF-0959-4413-89DA-4E554DA4A464}" srcOrd="0" destOrd="0" presId="urn:microsoft.com/office/officeart/2018/2/layout/IconVerticalSolidList"/>
    <dgm:cxn modelId="{A24BE82A-D116-4584-8CDB-32D93FBB2449}" type="presParOf" srcId="{2FA7E681-05F0-4965-8388-EDBDADAF1A88}" destId="{91BCC5D0-2EC7-44FE-8120-07F52E388341}" srcOrd="1" destOrd="0" presId="urn:microsoft.com/office/officeart/2018/2/layout/IconVerticalSolidList"/>
    <dgm:cxn modelId="{6BD54B6F-87BA-4048-9A45-3E005B0D64BB}" type="presParOf" srcId="{2FA7E681-05F0-4965-8388-EDBDADAF1A88}" destId="{03F407ED-01C0-4F93-8A9D-B8EE2BD35A95}" srcOrd="2" destOrd="0" presId="urn:microsoft.com/office/officeart/2018/2/layout/IconVerticalSolidList"/>
    <dgm:cxn modelId="{55B76386-39A6-4982-8678-81B00511882A}" type="presParOf" srcId="{2FA7E681-05F0-4965-8388-EDBDADAF1A88}" destId="{914F3B24-F825-46AA-9966-9ECB009D21FD}" srcOrd="3" destOrd="0" presId="urn:microsoft.com/office/officeart/2018/2/layout/IconVerticalSolidList"/>
    <dgm:cxn modelId="{B603C3AA-9615-4414-A892-95D66B7741BB}" type="presParOf" srcId="{FFBEA124-EFA5-4F22-819F-169C8AB58963}" destId="{2B897E11-E406-4546-A12E-3677F8C52F7F}" srcOrd="1" destOrd="0" presId="urn:microsoft.com/office/officeart/2018/2/layout/IconVerticalSolidList"/>
    <dgm:cxn modelId="{0AF6C143-F79F-48C5-81DE-B10DAE8A244B}" type="presParOf" srcId="{FFBEA124-EFA5-4F22-819F-169C8AB58963}" destId="{640E5280-DA2E-490C-9055-5DCB757AA8DB}" srcOrd="2" destOrd="0" presId="urn:microsoft.com/office/officeart/2018/2/layout/IconVerticalSolidList"/>
    <dgm:cxn modelId="{919A034B-F2FD-4FC5-92F2-2212737402F5}" type="presParOf" srcId="{640E5280-DA2E-490C-9055-5DCB757AA8DB}" destId="{C10D575F-E04D-4724-A645-5BAB687A6320}" srcOrd="0" destOrd="0" presId="urn:microsoft.com/office/officeart/2018/2/layout/IconVerticalSolidList"/>
    <dgm:cxn modelId="{66014807-D887-4A36-930E-D8D8916AC074}" type="presParOf" srcId="{640E5280-DA2E-490C-9055-5DCB757AA8DB}" destId="{3FE9A881-3788-4E9D-8C75-6D93F63A7594}" srcOrd="1" destOrd="0" presId="urn:microsoft.com/office/officeart/2018/2/layout/IconVerticalSolidList"/>
    <dgm:cxn modelId="{74F74798-AC7F-4DDB-8C2E-42D15A220F35}" type="presParOf" srcId="{640E5280-DA2E-490C-9055-5DCB757AA8DB}" destId="{0B68351F-A722-4F0E-A4BB-BE283BCB5E6E}" srcOrd="2" destOrd="0" presId="urn:microsoft.com/office/officeart/2018/2/layout/IconVerticalSolidList"/>
    <dgm:cxn modelId="{302F2CE5-31D8-47A4-A232-1D9D2D1ABE88}" type="presParOf" srcId="{640E5280-DA2E-490C-9055-5DCB757AA8DB}" destId="{964CCEC4-858B-4416-9E69-AB010DC394E0}" srcOrd="3" destOrd="0" presId="urn:microsoft.com/office/officeart/2018/2/layout/IconVerticalSolidList"/>
    <dgm:cxn modelId="{A19BE2E0-A01B-4B46-AC5D-F4E475EF0BDC}" type="presParOf" srcId="{FFBEA124-EFA5-4F22-819F-169C8AB58963}" destId="{7C55A4F7-D544-4073-9CD4-BE79BCE8527D}" srcOrd="3" destOrd="0" presId="urn:microsoft.com/office/officeart/2018/2/layout/IconVerticalSolidList"/>
    <dgm:cxn modelId="{138126E8-A339-4B86-AD79-6B2245FAE9E0}" type="presParOf" srcId="{FFBEA124-EFA5-4F22-819F-169C8AB58963}" destId="{4371FE18-1C04-48A7-848A-39A5B792D78C}" srcOrd="4" destOrd="0" presId="urn:microsoft.com/office/officeart/2018/2/layout/IconVerticalSolidList"/>
    <dgm:cxn modelId="{B8132987-CFF1-426E-AF1D-5A47A201D84F}" type="presParOf" srcId="{4371FE18-1C04-48A7-848A-39A5B792D78C}" destId="{9185C718-063E-49B2-A2BE-D47595A8813B}" srcOrd="0" destOrd="0" presId="urn:microsoft.com/office/officeart/2018/2/layout/IconVerticalSolidList"/>
    <dgm:cxn modelId="{E1E94295-2D06-47E7-AC0D-94F22D85A93F}" type="presParOf" srcId="{4371FE18-1C04-48A7-848A-39A5B792D78C}" destId="{15BD4E12-1401-481D-975B-D403F834CF6F}" srcOrd="1" destOrd="0" presId="urn:microsoft.com/office/officeart/2018/2/layout/IconVerticalSolidList"/>
    <dgm:cxn modelId="{6F7F965E-7BCE-469D-B669-5879B80DB1D0}" type="presParOf" srcId="{4371FE18-1C04-48A7-848A-39A5B792D78C}" destId="{0194E74E-FB70-4556-B0C1-940DA4083CA8}" srcOrd="2" destOrd="0" presId="urn:microsoft.com/office/officeart/2018/2/layout/IconVerticalSolidList"/>
    <dgm:cxn modelId="{B2451A37-39CC-4A02-8284-AC5C7CBF6655}" type="presParOf" srcId="{4371FE18-1C04-48A7-848A-39A5B792D78C}" destId="{DAED6B05-1849-416D-A9F4-989C0BD5F08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A0C8C7-3842-4A54-A6A4-8F80852256F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E5FB0FB-64A1-4B38-84D9-21716D2793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It is possible to achieve peak demand reductions of 7-9% in hottest months.</a:t>
          </a:r>
        </a:p>
      </dgm:t>
    </dgm:pt>
    <dgm:pt modelId="{01B9E193-8360-44D9-AA71-31B3B879CCB5}" type="parTrans" cxnId="{5894D8F5-B21D-4E07-A347-0350919101DD}">
      <dgm:prSet/>
      <dgm:spPr/>
      <dgm:t>
        <a:bodyPr/>
        <a:lstStyle/>
        <a:p>
          <a:endParaRPr lang="en-US"/>
        </a:p>
      </dgm:t>
    </dgm:pt>
    <dgm:pt modelId="{C7A69B0B-4E87-473D-B6D8-FF0475CA2877}" type="sibTrans" cxnId="{5894D8F5-B21D-4E07-A347-0350919101D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BA70FF7-A565-46E4-A545-A385E84484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Contests are 2x cost-effective. And have fixed, stable budgets.</a:t>
          </a:r>
        </a:p>
      </dgm:t>
    </dgm:pt>
    <dgm:pt modelId="{DE5917F8-9270-4721-990E-AB2EED7ED414}" type="parTrans" cxnId="{2C7BE5C8-ABFD-4E14-8AEB-30CE318516F9}">
      <dgm:prSet/>
      <dgm:spPr/>
      <dgm:t>
        <a:bodyPr/>
        <a:lstStyle/>
        <a:p>
          <a:endParaRPr lang="en-US"/>
        </a:p>
      </dgm:t>
    </dgm:pt>
    <dgm:pt modelId="{40C903C4-01BD-46AA-B443-556F7BD4510E}" type="sibTrans" cxnId="{2C7BE5C8-ABFD-4E14-8AEB-30CE318516F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BB591D3-CA54-4570-B965-F6E16F634DE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Carbon reductions (not accounting for other benefits) = $59/MtCO2.</a:t>
          </a:r>
        </a:p>
      </dgm:t>
    </dgm:pt>
    <dgm:pt modelId="{047837D6-B89E-4086-9E64-93464012CC86}" type="parTrans" cxnId="{DBB0955C-0417-4B49-B620-C03D0A92E1C2}">
      <dgm:prSet/>
      <dgm:spPr/>
      <dgm:t>
        <a:bodyPr/>
        <a:lstStyle/>
        <a:p>
          <a:endParaRPr lang="en-US"/>
        </a:p>
      </dgm:t>
    </dgm:pt>
    <dgm:pt modelId="{D0E94848-1220-4C88-AAC5-0E66F327F650}" type="sibTrans" cxnId="{DBB0955C-0417-4B49-B620-C03D0A92E1C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CA7B83B-210F-784F-BA2D-E1D7FAA237B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Abatement costs negative when oil (3%) is marginal source.</a:t>
          </a:r>
        </a:p>
      </dgm:t>
    </dgm:pt>
    <dgm:pt modelId="{D9CE48A2-3427-E74C-B832-7D7AE2A18515}" type="parTrans" cxnId="{174F18B6-B35D-ED48-8CFA-D768C880C56B}">
      <dgm:prSet/>
      <dgm:spPr/>
      <dgm:t>
        <a:bodyPr/>
        <a:lstStyle/>
        <a:p>
          <a:endParaRPr lang="en-US"/>
        </a:p>
      </dgm:t>
    </dgm:pt>
    <dgm:pt modelId="{F1B155A4-C08E-7E4F-87FA-30BA1A9BE8BC}" type="sibTrans" cxnId="{174F18B6-B35D-ED48-8CFA-D768C880C56B}">
      <dgm:prSet/>
      <dgm:spPr/>
      <dgm:t>
        <a:bodyPr/>
        <a:lstStyle/>
        <a:p>
          <a:endParaRPr lang="en-US"/>
        </a:p>
      </dgm:t>
    </dgm:pt>
    <dgm:pt modelId="{E7C5323F-9A20-4E37-9A70-74C728A8B804}" type="pres">
      <dgm:prSet presAssocID="{8DA0C8C7-3842-4A54-A6A4-8F80852256FB}" presName="root" presStyleCnt="0">
        <dgm:presLayoutVars>
          <dgm:dir/>
          <dgm:resizeHandles val="exact"/>
        </dgm:presLayoutVars>
      </dgm:prSet>
      <dgm:spPr/>
    </dgm:pt>
    <dgm:pt modelId="{4E045B28-282B-410B-815D-ACDAE0C8965D}" type="pres">
      <dgm:prSet presAssocID="{8DA0C8C7-3842-4A54-A6A4-8F80852256FB}" presName="container" presStyleCnt="0">
        <dgm:presLayoutVars>
          <dgm:dir/>
          <dgm:resizeHandles val="exact"/>
        </dgm:presLayoutVars>
      </dgm:prSet>
      <dgm:spPr/>
    </dgm:pt>
    <dgm:pt modelId="{9F82C07D-7EE6-40D6-ACCD-5EEB7A4FA8A8}" type="pres">
      <dgm:prSet presAssocID="{7E5FB0FB-64A1-4B38-84D9-21716D279373}" presName="compNode" presStyleCnt="0"/>
      <dgm:spPr/>
    </dgm:pt>
    <dgm:pt modelId="{6D89D9B2-A277-42F5-888C-13BB62EAEF69}" type="pres">
      <dgm:prSet presAssocID="{7E5FB0FB-64A1-4B38-84D9-21716D279373}" presName="iconBgRect" presStyleLbl="bgShp" presStyleIdx="0" presStyleCnt="4"/>
      <dgm:spPr/>
    </dgm:pt>
    <dgm:pt modelId="{01BEA7D8-E757-478F-8D3B-372724DFC0AD}" type="pres">
      <dgm:prSet presAssocID="{7E5FB0FB-64A1-4B38-84D9-21716D27937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974DFFAE-59AB-4BC4-A320-115E0A4F110C}" type="pres">
      <dgm:prSet presAssocID="{7E5FB0FB-64A1-4B38-84D9-21716D279373}" presName="spaceRect" presStyleCnt="0"/>
      <dgm:spPr/>
    </dgm:pt>
    <dgm:pt modelId="{18DA7725-66B4-4D03-A3CA-3E9A9389583B}" type="pres">
      <dgm:prSet presAssocID="{7E5FB0FB-64A1-4B38-84D9-21716D279373}" presName="textRect" presStyleLbl="revTx" presStyleIdx="0" presStyleCnt="4">
        <dgm:presLayoutVars>
          <dgm:chMax val="1"/>
          <dgm:chPref val="1"/>
        </dgm:presLayoutVars>
      </dgm:prSet>
      <dgm:spPr/>
    </dgm:pt>
    <dgm:pt modelId="{703C9855-BD9C-4285-9F43-69B8045F3A3E}" type="pres">
      <dgm:prSet presAssocID="{C7A69B0B-4E87-473D-B6D8-FF0475CA2877}" presName="sibTrans" presStyleLbl="sibTrans2D1" presStyleIdx="0" presStyleCnt="0"/>
      <dgm:spPr/>
    </dgm:pt>
    <dgm:pt modelId="{356F59AA-6C36-48D9-A574-A185B13E134B}" type="pres">
      <dgm:prSet presAssocID="{7BA70FF7-A565-46E4-A545-A385E84484D6}" presName="compNode" presStyleCnt="0"/>
      <dgm:spPr/>
    </dgm:pt>
    <dgm:pt modelId="{089D07B5-1D23-465B-A8F4-FC12EBFBC281}" type="pres">
      <dgm:prSet presAssocID="{7BA70FF7-A565-46E4-A545-A385E84484D6}" presName="iconBgRect" presStyleLbl="bgShp" presStyleIdx="1" presStyleCnt="4"/>
      <dgm:spPr/>
    </dgm:pt>
    <dgm:pt modelId="{E44E58CF-6317-495F-8271-C823AEF7BFB8}" type="pres">
      <dgm:prSet presAssocID="{7BA70FF7-A565-46E4-A545-A385E84484D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B25A768F-C567-47DD-ABA2-F87CE68E2F33}" type="pres">
      <dgm:prSet presAssocID="{7BA70FF7-A565-46E4-A545-A385E84484D6}" presName="spaceRect" presStyleCnt="0"/>
      <dgm:spPr/>
    </dgm:pt>
    <dgm:pt modelId="{4300958B-3EEE-4FB5-AD36-CDF510D8191F}" type="pres">
      <dgm:prSet presAssocID="{7BA70FF7-A565-46E4-A545-A385E84484D6}" presName="textRect" presStyleLbl="revTx" presStyleIdx="1" presStyleCnt="4">
        <dgm:presLayoutVars>
          <dgm:chMax val="1"/>
          <dgm:chPref val="1"/>
        </dgm:presLayoutVars>
      </dgm:prSet>
      <dgm:spPr/>
    </dgm:pt>
    <dgm:pt modelId="{72CEF9E8-F1E9-4344-ACA9-A375DC65DE97}" type="pres">
      <dgm:prSet presAssocID="{40C903C4-01BD-46AA-B443-556F7BD4510E}" presName="sibTrans" presStyleLbl="sibTrans2D1" presStyleIdx="0" presStyleCnt="0"/>
      <dgm:spPr/>
    </dgm:pt>
    <dgm:pt modelId="{B80F4B54-1E1F-42E4-A7E0-171B4A497BA6}" type="pres">
      <dgm:prSet presAssocID="{8BB591D3-CA54-4570-B965-F6E16F634DE1}" presName="compNode" presStyleCnt="0"/>
      <dgm:spPr/>
    </dgm:pt>
    <dgm:pt modelId="{FACC829B-C63C-4AC9-BA97-7B7BFE0CBDCB}" type="pres">
      <dgm:prSet presAssocID="{8BB591D3-CA54-4570-B965-F6E16F634DE1}" presName="iconBgRect" presStyleLbl="bgShp" presStyleIdx="2" presStyleCnt="4"/>
      <dgm:spPr/>
    </dgm:pt>
    <dgm:pt modelId="{B04002BD-9273-47B9-A828-A36545C013D9}" type="pres">
      <dgm:prSet presAssocID="{8BB591D3-CA54-4570-B965-F6E16F634DE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71753D72-4D4F-4FEA-81BF-1865835E8DA0}" type="pres">
      <dgm:prSet presAssocID="{8BB591D3-CA54-4570-B965-F6E16F634DE1}" presName="spaceRect" presStyleCnt="0"/>
      <dgm:spPr/>
    </dgm:pt>
    <dgm:pt modelId="{D5EFC6E9-4D9D-47E5-8160-5B519B307B38}" type="pres">
      <dgm:prSet presAssocID="{8BB591D3-CA54-4570-B965-F6E16F634DE1}" presName="textRect" presStyleLbl="revTx" presStyleIdx="2" presStyleCnt="4">
        <dgm:presLayoutVars>
          <dgm:chMax val="1"/>
          <dgm:chPref val="1"/>
        </dgm:presLayoutVars>
      </dgm:prSet>
      <dgm:spPr/>
    </dgm:pt>
    <dgm:pt modelId="{C877D97A-B6B3-F24B-8FA2-2E6D20D082D0}" type="pres">
      <dgm:prSet presAssocID="{D0E94848-1220-4C88-AAC5-0E66F327F650}" presName="sibTrans" presStyleLbl="sibTrans2D1" presStyleIdx="0" presStyleCnt="0"/>
      <dgm:spPr/>
    </dgm:pt>
    <dgm:pt modelId="{AC611DBB-E6B0-8243-8413-1BDB61C057D1}" type="pres">
      <dgm:prSet presAssocID="{2CA7B83B-210F-784F-BA2D-E1D7FAA237B5}" presName="compNode" presStyleCnt="0"/>
      <dgm:spPr/>
    </dgm:pt>
    <dgm:pt modelId="{BA425AA4-FD81-F14F-889F-C7192751586D}" type="pres">
      <dgm:prSet presAssocID="{2CA7B83B-210F-784F-BA2D-E1D7FAA237B5}" presName="iconBgRect" presStyleLbl="bgShp" presStyleIdx="3" presStyleCnt="4"/>
      <dgm:spPr/>
    </dgm:pt>
    <dgm:pt modelId="{D7FC8C67-7471-574E-9B76-433E7ACCEECE}" type="pres">
      <dgm:prSet presAssocID="{2CA7B83B-210F-784F-BA2D-E1D7FAA237B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ilding outline"/>
        </a:ext>
      </dgm:extLst>
    </dgm:pt>
    <dgm:pt modelId="{DFB0FA1B-E7A9-2D45-A3AC-5895C75567D0}" type="pres">
      <dgm:prSet presAssocID="{2CA7B83B-210F-784F-BA2D-E1D7FAA237B5}" presName="spaceRect" presStyleCnt="0"/>
      <dgm:spPr/>
    </dgm:pt>
    <dgm:pt modelId="{61AAD844-938D-3742-984E-A28E114CF6EE}" type="pres">
      <dgm:prSet presAssocID="{2CA7B83B-210F-784F-BA2D-E1D7FAA237B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A69EAB16-80FE-3340-BB4F-CB1FBC9A1797}" type="presOf" srcId="{2CA7B83B-210F-784F-BA2D-E1D7FAA237B5}" destId="{61AAD844-938D-3742-984E-A28E114CF6EE}" srcOrd="0" destOrd="0" presId="urn:microsoft.com/office/officeart/2018/2/layout/IconCircleList"/>
    <dgm:cxn modelId="{B38A4723-EC8B-2D4A-AED1-D55688690B67}" type="presOf" srcId="{7BA70FF7-A565-46E4-A545-A385E84484D6}" destId="{4300958B-3EEE-4FB5-AD36-CDF510D8191F}" srcOrd="0" destOrd="0" presId="urn:microsoft.com/office/officeart/2018/2/layout/IconCircleList"/>
    <dgm:cxn modelId="{DBB0955C-0417-4B49-B620-C03D0A92E1C2}" srcId="{8DA0C8C7-3842-4A54-A6A4-8F80852256FB}" destId="{8BB591D3-CA54-4570-B965-F6E16F634DE1}" srcOrd="2" destOrd="0" parTransId="{047837D6-B89E-4086-9E64-93464012CC86}" sibTransId="{D0E94848-1220-4C88-AAC5-0E66F327F650}"/>
    <dgm:cxn modelId="{1B61B05D-9E3F-5447-9E93-9FACDE49ABA0}" type="presOf" srcId="{C7A69B0B-4E87-473D-B6D8-FF0475CA2877}" destId="{703C9855-BD9C-4285-9F43-69B8045F3A3E}" srcOrd="0" destOrd="0" presId="urn:microsoft.com/office/officeart/2018/2/layout/IconCircleList"/>
    <dgm:cxn modelId="{3D02395F-6278-9742-8C97-8A02B04D7D52}" type="presOf" srcId="{8BB591D3-CA54-4570-B965-F6E16F634DE1}" destId="{D5EFC6E9-4D9D-47E5-8160-5B519B307B38}" srcOrd="0" destOrd="0" presId="urn:microsoft.com/office/officeart/2018/2/layout/IconCircleList"/>
    <dgm:cxn modelId="{539B8A68-0FB4-D14F-A83B-C7CC1E7F4A34}" type="presOf" srcId="{8DA0C8C7-3842-4A54-A6A4-8F80852256FB}" destId="{E7C5323F-9A20-4E37-9A70-74C728A8B804}" srcOrd="0" destOrd="0" presId="urn:microsoft.com/office/officeart/2018/2/layout/IconCircleList"/>
    <dgm:cxn modelId="{22E6679A-5D8A-344E-ADFA-E0280BF6DAFD}" type="presOf" srcId="{7E5FB0FB-64A1-4B38-84D9-21716D279373}" destId="{18DA7725-66B4-4D03-A3CA-3E9A9389583B}" srcOrd="0" destOrd="0" presId="urn:microsoft.com/office/officeart/2018/2/layout/IconCircleList"/>
    <dgm:cxn modelId="{174F18B6-B35D-ED48-8CFA-D768C880C56B}" srcId="{8DA0C8C7-3842-4A54-A6A4-8F80852256FB}" destId="{2CA7B83B-210F-784F-BA2D-E1D7FAA237B5}" srcOrd="3" destOrd="0" parTransId="{D9CE48A2-3427-E74C-B832-7D7AE2A18515}" sibTransId="{F1B155A4-C08E-7E4F-87FA-30BA1A9BE8BC}"/>
    <dgm:cxn modelId="{0012DEB8-CFBC-B44A-A884-27E5F67E94A9}" type="presOf" srcId="{D0E94848-1220-4C88-AAC5-0E66F327F650}" destId="{C877D97A-B6B3-F24B-8FA2-2E6D20D082D0}" srcOrd="0" destOrd="0" presId="urn:microsoft.com/office/officeart/2018/2/layout/IconCircleList"/>
    <dgm:cxn modelId="{2C7BE5C8-ABFD-4E14-8AEB-30CE318516F9}" srcId="{8DA0C8C7-3842-4A54-A6A4-8F80852256FB}" destId="{7BA70FF7-A565-46E4-A545-A385E84484D6}" srcOrd="1" destOrd="0" parTransId="{DE5917F8-9270-4721-990E-AB2EED7ED414}" sibTransId="{40C903C4-01BD-46AA-B443-556F7BD4510E}"/>
    <dgm:cxn modelId="{5C3CCFF1-7E8D-4E46-BB18-3531B03778F5}" type="presOf" srcId="{40C903C4-01BD-46AA-B443-556F7BD4510E}" destId="{72CEF9E8-F1E9-4344-ACA9-A375DC65DE97}" srcOrd="0" destOrd="0" presId="urn:microsoft.com/office/officeart/2018/2/layout/IconCircleList"/>
    <dgm:cxn modelId="{5894D8F5-B21D-4E07-A347-0350919101DD}" srcId="{8DA0C8C7-3842-4A54-A6A4-8F80852256FB}" destId="{7E5FB0FB-64A1-4B38-84D9-21716D279373}" srcOrd="0" destOrd="0" parTransId="{01B9E193-8360-44D9-AA71-31B3B879CCB5}" sibTransId="{C7A69B0B-4E87-473D-B6D8-FF0475CA2877}"/>
    <dgm:cxn modelId="{7DB256AC-3770-694E-8DDF-7D7372368DEF}" type="presParOf" srcId="{E7C5323F-9A20-4E37-9A70-74C728A8B804}" destId="{4E045B28-282B-410B-815D-ACDAE0C8965D}" srcOrd="0" destOrd="0" presId="urn:microsoft.com/office/officeart/2018/2/layout/IconCircleList"/>
    <dgm:cxn modelId="{42B7FFC1-2F7A-EE4B-8BAD-E60E66BAD8D6}" type="presParOf" srcId="{4E045B28-282B-410B-815D-ACDAE0C8965D}" destId="{9F82C07D-7EE6-40D6-ACCD-5EEB7A4FA8A8}" srcOrd="0" destOrd="0" presId="urn:microsoft.com/office/officeart/2018/2/layout/IconCircleList"/>
    <dgm:cxn modelId="{9FAFB728-E113-3449-8BFC-761D136C6152}" type="presParOf" srcId="{9F82C07D-7EE6-40D6-ACCD-5EEB7A4FA8A8}" destId="{6D89D9B2-A277-42F5-888C-13BB62EAEF69}" srcOrd="0" destOrd="0" presId="urn:microsoft.com/office/officeart/2018/2/layout/IconCircleList"/>
    <dgm:cxn modelId="{C3C73242-331D-B348-B8C6-B2BD30AF77D1}" type="presParOf" srcId="{9F82C07D-7EE6-40D6-ACCD-5EEB7A4FA8A8}" destId="{01BEA7D8-E757-478F-8D3B-372724DFC0AD}" srcOrd="1" destOrd="0" presId="urn:microsoft.com/office/officeart/2018/2/layout/IconCircleList"/>
    <dgm:cxn modelId="{1D91D6F0-8B04-A141-915A-58F42DE754D6}" type="presParOf" srcId="{9F82C07D-7EE6-40D6-ACCD-5EEB7A4FA8A8}" destId="{974DFFAE-59AB-4BC4-A320-115E0A4F110C}" srcOrd="2" destOrd="0" presId="urn:microsoft.com/office/officeart/2018/2/layout/IconCircleList"/>
    <dgm:cxn modelId="{F25A7A04-D0BA-CE41-8780-15940A34D0B3}" type="presParOf" srcId="{9F82C07D-7EE6-40D6-ACCD-5EEB7A4FA8A8}" destId="{18DA7725-66B4-4D03-A3CA-3E9A9389583B}" srcOrd="3" destOrd="0" presId="urn:microsoft.com/office/officeart/2018/2/layout/IconCircleList"/>
    <dgm:cxn modelId="{CD8D244F-F41B-ED4B-8F4D-1658645FBC29}" type="presParOf" srcId="{4E045B28-282B-410B-815D-ACDAE0C8965D}" destId="{703C9855-BD9C-4285-9F43-69B8045F3A3E}" srcOrd="1" destOrd="0" presId="urn:microsoft.com/office/officeart/2018/2/layout/IconCircleList"/>
    <dgm:cxn modelId="{8F19931D-3F9E-DC41-AB7E-6C5550E71DD2}" type="presParOf" srcId="{4E045B28-282B-410B-815D-ACDAE0C8965D}" destId="{356F59AA-6C36-48D9-A574-A185B13E134B}" srcOrd="2" destOrd="0" presId="urn:microsoft.com/office/officeart/2018/2/layout/IconCircleList"/>
    <dgm:cxn modelId="{21289FAD-27CF-474B-AB99-6D2D7F5587B6}" type="presParOf" srcId="{356F59AA-6C36-48D9-A574-A185B13E134B}" destId="{089D07B5-1D23-465B-A8F4-FC12EBFBC281}" srcOrd="0" destOrd="0" presId="urn:microsoft.com/office/officeart/2018/2/layout/IconCircleList"/>
    <dgm:cxn modelId="{FE992F1A-1284-3C43-8E78-B7911AC60FFD}" type="presParOf" srcId="{356F59AA-6C36-48D9-A574-A185B13E134B}" destId="{E44E58CF-6317-495F-8271-C823AEF7BFB8}" srcOrd="1" destOrd="0" presId="urn:microsoft.com/office/officeart/2018/2/layout/IconCircleList"/>
    <dgm:cxn modelId="{8EF0C141-A104-8347-A694-66F6FCED8443}" type="presParOf" srcId="{356F59AA-6C36-48D9-A574-A185B13E134B}" destId="{B25A768F-C567-47DD-ABA2-F87CE68E2F33}" srcOrd="2" destOrd="0" presId="urn:microsoft.com/office/officeart/2018/2/layout/IconCircleList"/>
    <dgm:cxn modelId="{8DCA850D-080E-3049-828C-B754AD1E54D0}" type="presParOf" srcId="{356F59AA-6C36-48D9-A574-A185B13E134B}" destId="{4300958B-3EEE-4FB5-AD36-CDF510D8191F}" srcOrd="3" destOrd="0" presId="urn:microsoft.com/office/officeart/2018/2/layout/IconCircleList"/>
    <dgm:cxn modelId="{9078F5ED-23F9-A147-A1A4-BA61EA8A5497}" type="presParOf" srcId="{4E045B28-282B-410B-815D-ACDAE0C8965D}" destId="{72CEF9E8-F1E9-4344-ACA9-A375DC65DE97}" srcOrd="3" destOrd="0" presId="urn:microsoft.com/office/officeart/2018/2/layout/IconCircleList"/>
    <dgm:cxn modelId="{223469C3-E251-C545-ACD0-836E9A6F8123}" type="presParOf" srcId="{4E045B28-282B-410B-815D-ACDAE0C8965D}" destId="{B80F4B54-1E1F-42E4-A7E0-171B4A497BA6}" srcOrd="4" destOrd="0" presId="urn:microsoft.com/office/officeart/2018/2/layout/IconCircleList"/>
    <dgm:cxn modelId="{81C5A431-016B-5B4B-B6AE-F6AB9115B9FE}" type="presParOf" srcId="{B80F4B54-1E1F-42E4-A7E0-171B4A497BA6}" destId="{FACC829B-C63C-4AC9-BA97-7B7BFE0CBDCB}" srcOrd="0" destOrd="0" presId="urn:microsoft.com/office/officeart/2018/2/layout/IconCircleList"/>
    <dgm:cxn modelId="{26C1760C-D724-8C48-B49B-7523919DABE5}" type="presParOf" srcId="{B80F4B54-1E1F-42E4-A7E0-171B4A497BA6}" destId="{B04002BD-9273-47B9-A828-A36545C013D9}" srcOrd="1" destOrd="0" presId="urn:microsoft.com/office/officeart/2018/2/layout/IconCircleList"/>
    <dgm:cxn modelId="{8403C35F-DA6D-CA40-8225-3721E883F321}" type="presParOf" srcId="{B80F4B54-1E1F-42E4-A7E0-171B4A497BA6}" destId="{71753D72-4D4F-4FEA-81BF-1865835E8DA0}" srcOrd="2" destOrd="0" presId="urn:microsoft.com/office/officeart/2018/2/layout/IconCircleList"/>
    <dgm:cxn modelId="{BA068F0E-9EBE-164E-96DD-E88F736B8BC3}" type="presParOf" srcId="{B80F4B54-1E1F-42E4-A7E0-171B4A497BA6}" destId="{D5EFC6E9-4D9D-47E5-8160-5B519B307B38}" srcOrd="3" destOrd="0" presId="urn:microsoft.com/office/officeart/2018/2/layout/IconCircleList"/>
    <dgm:cxn modelId="{3E598C6A-C101-B145-89E1-BC3711CCC181}" type="presParOf" srcId="{4E045B28-282B-410B-815D-ACDAE0C8965D}" destId="{C877D97A-B6B3-F24B-8FA2-2E6D20D082D0}" srcOrd="5" destOrd="0" presId="urn:microsoft.com/office/officeart/2018/2/layout/IconCircleList"/>
    <dgm:cxn modelId="{D8542104-A137-D048-AF65-AB311646F3E2}" type="presParOf" srcId="{4E045B28-282B-410B-815D-ACDAE0C8965D}" destId="{AC611DBB-E6B0-8243-8413-1BDB61C057D1}" srcOrd="6" destOrd="0" presId="urn:microsoft.com/office/officeart/2018/2/layout/IconCircleList"/>
    <dgm:cxn modelId="{18C7A567-48D0-4C47-987C-485CCCC2B1FC}" type="presParOf" srcId="{AC611DBB-E6B0-8243-8413-1BDB61C057D1}" destId="{BA425AA4-FD81-F14F-889F-C7192751586D}" srcOrd="0" destOrd="0" presId="urn:microsoft.com/office/officeart/2018/2/layout/IconCircleList"/>
    <dgm:cxn modelId="{321334FA-93BE-864E-A7BF-A7978F24CCCA}" type="presParOf" srcId="{AC611DBB-E6B0-8243-8413-1BDB61C057D1}" destId="{D7FC8C67-7471-574E-9B76-433E7ACCEECE}" srcOrd="1" destOrd="0" presId="urn:microsoft.com/office/officeart/2018/2/layout/IconCircleList"/>
    <dgm:cxn modelId="{D45474F9-4776-4445-B0AE-94848C3F5AC6}" type="presParOf" srcId="{AC611DBB-E6B0-8243-8413-1BDB61C057D1}" destId="{DFB0FA1B-E7A9-2D45-A3AC-5895C75567D0}" srcOrd="2" destOrd="0" presId="urn:microsoft.com/office/officeart/2018/2/layout/IconCircleList"/>
    <dgm:cxn modelId="{5501FD7F-2156-5641-A62A-5C1EE1746F4A}" type="presParOf" srcId="{AC611DBB-E6B0-8243-8413-1BDB61C057D1}" destId="{61AAD844-938D-3742-984E-A28E114CF6E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CB0F1F-870B-4B19-8E2C-F9431C392CE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28EE7884-9182-4E60-A239-CE1F155560DC}">
      <dgm:prSet/>
      <dgm:spPr/>
      <dgm:t>
        <a:bodyPr/>
        <a:lstStyle/>
        <a:p>
          <a:r>
            <a:rPr lang="en-US" dirty="0"/>
            <a:t>Demand response that requires </a:t>
          </a:r>
          <a:r>
            <a:rPr lang="en-US" u="sng" dirty="0"/>
            <a:t>active</a:t>
          </a:r>
          <a:r>
            <a:rPr lang="en-US" u="none" dirty="0"/>
            <a:t> behavior change is difficult to scale</a:t>
          </a:r>
          <a:endParaRPr lang="en-US" dirty="0"/>
        </a:p>
      </dgm:t>
    </dgm:pt>
    <dgm:pt modelId="{A086135D-00BD-4079-BDF7-28E21E7BE7B3}" type="parTrans" cxnId="{6DFC0373-1505-4CF0-A2DB-0479714C67B8}">
      <dgm:prSet/>
      <dgm:spPr/>
      <dgm:t>
        <a:bodyPr/>
        <a:lstStyle/>
        <a:p>
          <a:endParaRPr lang="en-US"/>
        </a:p>
      </dgm:t>
    </dgm:pt>
    <dgm:pt modelId="{15B42421-6EFE-4944-9F0A-F5B75FD85F93}" type="sibTrans" cxnId="{6DFC0373-1505-4CF0-A2DB-0479714C67B8}">
      <dgm:prSet/>
      <dgm:spPr/>
      <dgm:t>
        <a:bodyPr/>
        <a:lstStyle/>
        <a:p>
          <a:endParaRPr lang="en-US"/>
        </a:p>
      </dgm:t>
    </dgm:pt>
    <dgm:pt modelId="{C63ED326-D1A1-46EA-AED1-E567A03A37FC}">
      <dgm:prSet/>
      <dgm:spPr/>
      <dgm:t>
        <a:bodyPr/>
        <a:lstStyle/>
        <a:p>
          <a:r>
            <a:rPr lang="en-US" dirty="0"/>
            <a:t>HVAC systems/smart devices are not widespread in LMICs </a:t>
          </a:r>
        </a:p>
      </dgm:t>
    </dgm:pt>
    <dgm:pt modelId="{847B93E9-B912-4664-BC00-47F679E1A85E}" type="parTrans" cxnId="{A5CF98E6-CCCB-4E6A-B49D-6FEF0314EB77}">
      <dgm:prSet/>
      <dgm:spPr/>
      <dgm:t>
        <a:bodyPr/>
        <a:lstStyle/>
        <a:p>
          <a:endParaRPr lang="en-US"/>
        </a:p>
      </dgm:t>
    </dgm:pt>
    <dgm:pt modelId="{E091EF51-B615-48E1-93E5-B86EE2401897}" type="sibTrans" cxnId="{A5CF98E6-CCCB-4E6A-B49D-6FEF0314EB77}">
      <dgm:prSet/>
      <dgm:spPr/>
      <dgm:t>
        <a:bodyPr/>
        <a:lstStyle/>
        <a:p>
          <a:endParaRPr lang="en-US"/>
        </a:p>
      </dgm:t>
    </dgm:pt>
    <dgm:pt modelId="{1A118729-77AE-4081-AEA9-89994899CEAD}">
      <dgm:prSet/>
      <dgm:spPr/>
      <dgm:t>
        <a:bodyPr/>
        <a:lstStyle/>
        <a:p>
          <a:r>
            <a:rPr lang="en-US" u="sng" dirty="0"/>
            <a:t>Passive</a:t>
          </a:r>
          <a:r>
            <a:rPr lang="en-US" u="none" dirty="0"/>
            <a:t> behavior change can be more cost-effective to incentivize but requires low-cost technologies + adoption.</a:t>
          </a:r>
          <a:endParaRPr lang="en-US" u="sng" dirty="0"/>
        </a:p>
      </dgm:t>
    </dgm:pt>
    <dgm:pt modelId="{55E25FD0-9967-42BB-B1A9-70944DDDDBD0}" type="parTrans" cxnId="{4E01FE80-A155-4DFA-9BB2-6880019651AB}">
      <dgm:prSet/>
      <dgm:spPr/>
      <dgm:t>
        <a:bodyPr/>
        <a:lstStyle/>
        <a:p>
          <a:endParaRPr lang="en-US"/>
        </a:p>
      </dgm:t>
    </dgm:pt>
    <dgm:pt modelId="{9BEC0887-CCC1-43DC-A46D-0F24BA5F4C19}" type="sibTrans" cxnId="{4E01FE80-A155-4DFA-9BB2-6880019651AB}">
      <dgm:prSet/>
      <dgm:spPr/>
      <dgm:t>
        <a:bodyPr/>
        <a:lstStyle/>
        <a:p>
          <a:endParaRPr lang="en-US"/>
        </a:p>
      </dgm:t>
    </dgm:pt>
    <dgm:pt modelId="{FFBEA124-EFA5-4F22-819F-169C8AB58963}" type="pres">
      <dgm:prSet presAssocID="{05CB0F1F-870B-4B19-8E2C-F9431C392CEB}" presName="root" presStyleCnt="0">
        <dgm:presLayoutVars>
          <dgm:dir/>
          <dgm:resizeHandles val="exact"/>
        </dgm:presLayoutVars>
      </dgm:prSet>
      <dgm:spPr/>
    </dgm:pt>
    <dgm:pt modelId="{2FA7E681-05F0-4965-8388-EDBDADAF1A88}" type="pres">
      <dgm:prSet presAssocID="{28EE7884-9182-4E60-A239-CE1F155560DC}" presName="compNode" presStyleCnt="0"/>
      <dgm:spPr/>
    </dgm:pt>
    <dgm:pt modelId="{55B830FF-0959-4413-89DA-4E554DA4A464}" type="pres">
      <dgm:prSet presAssocID="{28EE7884-9182-4E60-A239-CE1F155560DC}" presName="bgRect" presStyleLbl="bgShp" presStyleIdx="0" presStyleCnt="3"/>
      <dgm:spPr>
        <a:noFill/>
      </dgm:spPr>
    </dgm:pt>
    <dgm:pt modelId="{91BCC5D0-2EC7-44FE-8120-07F52E388341}" type="pres">
      <dgm:prSet presAssocID="{28EE7884-9182-4E60-A239-CE1F155560D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03F407ED-01C0-4F93-8A9D-B8EE2BD35A95}" type="pres">
      <dgm:prSet presAssocID="{28EE7884-9182-4E60-A239-CE1F155560DC}" presName="spaceRect" presStyleCnt="0"/>
      <dgm:spPr/>
    </dgm:pt>
    <dgm:pt modelId="{914F3B24-F825-46AA-9966-9ECB009D21FD}" type="pres">
      <dgm:prSet presAssocID="{28EE7884-9182-4E60-A239-CE1F155560DC}" presName="parTx" presStyleLbl="revTx" presStyleIdx="0" presStyleCnt="3">
        <dgm:presLayoutVars>
          <dgm:chMax val="0"/>
          <dgm:chPref val="0"/>
        </dgm:presLayoutVars>
      </dgm:prSet>
      <dgm:spPr/>
    </dgm:pt>
    <dgm:pt modelId="{2B897E11-E406-4546-A12E-3677F8C52F7F}" type="pres">
      <dgm:prSet presAssocID="{15B42421-6EFE-4944-9F0A-F5B75FD85F93}" presName="sibTrans" presStyleCnt="0"/>
      <dgm:spPr/>
    </dgm:pt>
    <dgm:pt modelId="{640E5280-DA2E-490C-9055-5DCB757AA8DB}" type="pres">
      <dgm:prSet presAssocID="{C63ED326-D1A1-46EA-AED1-E567A03A37FC}" presName="compNode" presStyleCnt="0"/>
      <dgm:spPr/>
    </dgm:pt>
    <dgm:pt modelId="{C10D575F-E04D-4724-A645-5BAB687A6320}" type="pres">
      <dgm:prSet presAssocID="{C63ED326-D1A1-46EA-AED1-E567A03A37FC}" presName="bgRect" presStyleLbl="bgShp" presStyleIdx="1" presStyleCnt="3"/>
      <dgm:spPr>
        <a:noFill/>
      </dgm:spPr>
    </dgm:pt>
    <dgm:pt modelId="{3FE9A881-3788-4E9D-8C75-6D93F63A7594}" type="pres">
      <dgm:prSet presAssocID="{C63ED326-D1A1-46EA-AED1-E567A03A37F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0B68351F-A722-4F0E-A4BB-BE283BCB5E6E}" type="pres">
      <dgm:prSet presAssocID="{C63ED326-D1A1-46EA-AED1-E567A03A37FC}" presName="spaceRect" presStyleCnt="0"/>
      <dgm:spPr/>
    </dgm:pt>
    <dgm:pt modelId="{964CCEC4-858B-4416-9E69-AB010DC394E0}" type="pres">
      <dgm:prSet presAssocID="{C63ED326-D1A1-46EA-AED1-E567A03A37FC}" presName="parTx" presStyleLbl="revTx" presStyleIdx="1" presStyleCnt="3">
        <dgm:presLayoutVars>
          <dgm:chMax val="0"/>
          <dgm:chPref val="0"/>
        </dgm:presLayoutVars>
      </dgm:prSet>
      <dgm:spPr/>
    </dgm:pt>
    <dgm:pt modelId="{7C55A4F7-D544-4073-9CD4-BE79BCE8527D}" type="pres">
      <dgm:prSet presAssocID="{E091EF51-B615-48E1-93E5-B86EE2401897}" presName="sibTrans" presStyleCnt="0"/>
      <dgm:spPr/>
    </dgm:pt>
    <dgm:pt modelId="{4371FE18-1C04-48A7-848A-39A5B792D78C}" type="pres">
      <dgm:prSet presAssocID="{1A118729-77AE-4081-AEA9-89994899CEAD}" presName="compNode" presStyleCnt="0"/>
      <dgm:spPr/>
    </dgm:pt>
    <dgm:pt modelId="{9185C718-063E-49B2-A2BE-D47595A8813B}" type="pres">
      <dgm:prSet presAssocID="{1A118729-77AE-4081-AEA9-89994899CEAD}" presName="bgRect" presStyleLbl="bgShp" presStyleIdx="2" presStyleCnt="3"/>
      <dgm:spPr>
        <a:noFill/>
      </dgm:spPr>
    </dgm:pt>
    <dgm:pt modelId="{15BD4E12-1401-481D-975B-D403F834CF6F}" type="pres">
      <dgm:prSet presAssocID="{1A118729-77AE-4081-AEA9-89994899CEA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0194E74E-FB70-4556-B0C1-940DA4083CA8}" type="pres">
      <dgm:prSet presAssocID="{1A118729-77AE-4081-AEA9-89994899CEAD}" presName="spaceRect" presStyleCnt="0"/>
      <dgm:spPr/>
    </dgm:pt>
    <dgm:pt modelId="{DAED6B05-1849-416D-A9F4-989C0BD5F088}" type="pres">
      <dgm:prSet presAssocID="{1A118729-77AE-4081-AEA9-89994899CEA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C1FFE27-2FC3-44F0-A2A3-E4381CBE14FC}" type="presOf" srcId="{28EE7884-9182-4E60-A239-CE1F155560DC}" destId="{914F3B24-F825-46AA-9966-9ECB009D21FD}" srcOrd="0" destOrd="0" presId="urn:microsoft.com/office/officeart/2018/2/layout/IconVerticalSolidList"/>
    <dgm:cxn modelId="{6DFC0373-1505-4CF0-A2DB-0479714C67B8}" srcId="{05CB0F1F-870B-4B19-8E2C-F9431C392CEB}" destId="{28EE7884-9182-4E60-A239-CE1F155560DC}" srcOrd="0" destOrd="0" parTransId="{A086135D-00BD-4079-BDF7-28E21E7BE7B3}" sibTransId="{15B42421-6EFE-4944-9F0A-F5B75FD85F93}"/>
    <dgm:cxn modelId="{4E01FE80-A155-4DFA-9BB2-6880019651AB}" srcId="{05CB0F1F-870B-4B19-8E2C-F9431C392CEB}" destId="{1A118729-77AE-4081-AEA9-89994899CEAD}" srcOrd="2" destOrd="0" parTransId="{55E25FD0-9967-42BB-B1A9-70944DDDDBD0}" sibTransId="{9BEC0887-CCC1-43DC-A46D-0F24BA5F4C19}"/>
    <dgm:cxn modelId="{D94E5099-9953-4281-B82A-6BC20DE6D652}" type="presOf" srcId="{1A118729-77AE-4081-AEA9-89994899CEAD}" destId="{DAED6B05-1849-416D-A9F4-989C0BD5F088}" srcOrd="0" destOrd="0" presId="urn:microsoft.com/office/officeart/2018/2/layout/IconVerticalSolidList"/>
    <dgm:cxn modelId="{A5CF98E6-CCCB-4E6A-B49D-6FEF0314EB77}" srcId="{05CB0F1F-870B-4B19-8E2C-F9431C392CEB}" destId="{C63ED326-D1A1-46EA-AED1-E567A03A37FC}" srcOrd="1" destOrd="0" parTransId="{847B93E9-B912-4664-BC00-47F679E1A85E}" sibTransId="{E091EF51-B615-48E1-93E5-B86EE2401897}"/>
    <dgm:cxn modelId="{6EB859F4-782B-4D55-A3AB-B302C4753FDC}" type="presOf" srcId="{C63ED326-D1A1-46EA-AED1-E567A03A37FC}" destId="{964CCEC4-858B-4416-9E69-AB010DC394E0}" srcOrd="0" destOrd="0" presId="urn:microsoft.com/office/officeart/2018/2/layout/IconVerticalSolidList"/>
    <dgm:cxn modelId="{023976FE-21E3-4EE6-9497-8C861F74B063}" type="presOf" srcId="{05CB0F1F-870B-4B19-8E2C-F9431C392CEB}" destId="{FFBEA124-EFA5-4F22-819F-169C8AB58963}" srcOrd="0" destOrd="0" presId="urn:microsoft.com/office/officeart/2018/2/layout/IconVerticalSolidList"/>
    <dgm:cxn modelId="{9C77099E-0372-45EA-AD29-CE8F75E6A7E5}" type="presParOf" srcId="{FFBEA124-EFA5-4F22-819F-169C8AB58963}" destId="{2FA7E681-05F0-4965-8388-EDBDADAF1A88}" srcOrd="0" destOrd="0" presId="urn:microsoft.com/office/officeart/2018/2/layout/IconVerticalSolidList"/>
    <dgm:cxn modelId="{E9715E3A-E534-4FB6-B4A4-626A7B42FCC6}" type="presParOf" srcId="{2FA7E681-05F0-4965-8388-EDBDADAF1A88}" destId="{55B830FF-0959-4413-89DA-4E554DA4A464}" srcOrd="0" destOrd="0" presId="urn:microsoft.com/office/officeart/2018/2/layout/IconVerticalSolidList"/>
    <dgm:cxn modelId="{A24BE82A-D116-4584-8CDB-32D93FBB2449}" type="presParOf" srcId="{2FA7E681-05F0-4965-8388-EDBDADAF1A88}" destId="{91BCC5D0-2EC7-44FE-8120-07F52E388341}" srcOrd="1" destOrd="0" presId="urn:microsoft.com/office/officeart/2018/2/layout/IconVerticalSolidList"/>
    <dgm:cxn modelId="{6BD54B6F-87BA-4048-9A45-3E005B0D64BB}" type="presParOf" srcId="{2FA7E681-05F0-4965-8388-EDBDADAF1A88}" destId="{03F407ED-01C0-4F93-8A9D-B8EE2BD35A95}" srcOrd="2" destOrd="0" presId="urn:microsoft.com/office/officeart/2018/2/layout/IconVerticalSolidList"/>
    <dgm:cxn modelId="{55B76386-39A6-4982-8678-81B00511882A}" type="presParOf" srcId="{2FA7E681-05F0-4965-8388-EDBDADAF1A88}" destId="{914F3B24-F825-46AA-9966-9ECB009D21FD}" srcOrd="3" destOrd="0" presId="urn:microsoft.com/office/officeart/2018/2/layout/IconVerticalSolidList"/>
    <dgm:cxn modelId="{B603C3AA-9615-4414-A892-95D66B7741BB}" type="presParOf" srcId="{FFBEA124-EFA5-4F22-819F-169C8AB58963}" destId="{2B897E11-E406-4546-A12E-3677F8C52F7F}" srcOrd="1" destOrd="0" presId="urn:microsoft.com/office/officeart/2018/2/layout/IconVerticalSolidList"/>
    <dgm:cxn modelId="{0AF6C143-F79F-48C5-81DE-B10DAE8A244B}" type="presParOf" srcId="{FFBEA124-EFA5-4F22-819F-169C8AB58963}" destId="{640E5280-DA2E-490C-9055-5DCB757AA8DB}" srcOrd="2" destOrd="0" presId="urn:microsoft.com/office/officeart/2018/2/layout/IconVerticalSolidList"/>
    <dgm:cxn modelId="{919A034B-F2FD-4FC5-92F2-2212737402F5}" type="presParOf" srcId="{640E5280-DA2E-490C-9055-5DCB757AA8DB}" destId="{C10D575F-E04D-4724-A645-5BAB687A6320}" srcOrd="0" destOrd="0" presId="urn:microsoft.com/office/officeart/2018/2/layout/IconVerticalSolidList"/>
    <dgm:cxn modelId="{66014807-D887-4A36-930E-D8D8916AC074}" type="presParOf" srcId="{640E5280-DA2E-490C-9055-5DCB757AA8DB}" destId="{3FE9A881-3788-4E9D-8C75-6D93F63A7594}" srcOrd="1" destOrd="0" presId="urn:microsoft.com/office/officeart/2018/2/layout/IconVerticalSolidList"/>
    <dgm:cxn modelId="{74F74798-AC7F-4DDB-8C2E-42D15A220F35}" type="presParOf" srcId="{640E5280-DA2E-490C-9055-5DCB757AA8DB}" destId="{0B68351F-A722-4F0E-A4BB-BE283BCB5E6E}" srcOrd="2" destOrd="0" presId="urn:microsoft.com/office/officeart/2018/2/layout/IconVerticalSolidList"/>
    <dgm:cxn modelId="{302F2CE5-31D8-47A4-A232-1D9D2D1ABE88}" type="presParOf" srcId="{640E5280-DA2E-490C-9055-5DCB757AA8DB}" destId="{964CCEC4-858B-4416-9E69-AB010DC394E0}" srcOrd="3" destOrd="0" presId="urn:microsoft.com/office/officeart/2018/2/layout/IconVerticalSolidList"/>
    <dgm:cxn modelId="{A19BE2E0-A01B-4B46-AC5D-F4E475EF0BDC}" type="presParOf" srcId="{FFBEA124-EFA5-4F22-819F-169C8AB58963}" destId="{7C55A4F7-D544-4073-9CD4-BE79BCE8527D}" srcOrd="3" destOrd="0" presId="urn:microsoft.com/office/officeart/2018/2/layout/IconVerticalSolidList"/>
    <dgm:cxn modelId="{138126E8-A339-4B86-AD79-6B2245FAE9E0}" type="presParOf" srcId="{FFBEA124-EFA5-4F22-819F-169C8AB58963}" destId="{4371FE18-1C04-48A7-848A-39A5B792D78C}" srcOrd="4" destOrd="0" presId="urn:microsoft.com/office/officeart/2018/2/layout/IconVerticalSolidList"/>
    <dgm:cxn modelId="{B8132987-CFF1-426E-AF1D-5A47A201D84F}" type="presParOf" srcId="{4371FE18-1C04-48A7-848A-39A5B792D78C}" destId="{9185C718-063E-49B2-A2BE-D47595A8813B}" srcOrd="0" destOrd="0" presId="urn:microsoft.com/office/officeart/2018/2/layout/IconVerticalSolidList"/>
    <dgm:cxn modelId="{E1E94295-2D06-47E7-AC0D-94F22D85A93F}" type="presParOf" srcId="{4371FE18-1C04-48A7-848A-39A5B792D78C}" destId="{15BD4E12-1401-481D-975B-D403F834CF6F}" srcOrd="1" destOrd="0" presId="urn:microsoft.com/office/officeart/2018/2/layout/IconVerticalSolidList"/>
    <dgm:cxn modelId="{6F7F965E-7BCE-469D-B669-5879B80DB1D0}" type="presParOf" srcId="{4371FE18-1C04-48A7-848A-39A5B792D78C}" destId="{0194E74E-FB70-4556-B0C1-940DA4083CA8}" srcOrd="2" destOrd="0" presId="urn:microsoft.com/office/officeart/2018/2/layout/IconVerticalSolidList"/>
    <dgm:cxn modelId="{B2451A37-39CC-4A02-8284-AC5C7CBF6655}" type="presParOf" srcId="{4371FE18-1C04-48A7-848A-39A5B792D78C}" destId="{DAED6B05-1849-416D-A9F4-989C0BD5F08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9C16A6-8C48-4165-8DAF-8C957C12A8FA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01D68F5-42F8-47BC-8FED-84C50F595DF0}">
      <dgm:prSet phldrT="[Text]"/>
      <dgm:spPr>
        <a:noFill/>
        <a:ln>
          <a:noFill/>
        </a:ln>
      </dgm:spPr>
      <dgm:t>
        <a:bodyPr/>
        <a:lstStyle/>
        <a:p>
          <a:r>
            <a:rPr lang="en-US" dirty="0"/>
            <a:t>Data-driven default-in management of demand </a:t>
          </a:r>
          <a:r>
            <a:rPr lang="en-US" dirty="0">
              <a:sym typeface="Wingdings" panose="05000000000000000000" pitchFamily="2" charset="2"/>
            </a:rPr>
            <a:t> high compliance (easy to over-ride)</a:t>
          </a:r>
          <a:endParaRPr lang="en-US" dirty="0"/>
        </a:p>
      </dgm:t>
    </dgm:pt>
    <dgm:pt modelId="{9617668C-C38C-4017-8DDF-37855B15D110}" type="parTrans" cxnId="{C4BA385D-31ED-40EF-A5D6-98DFBA64E71A}">
      <dgm:prSet/>
      <dgm:spPr/>
      <dgm:t>
        <a:bodyPr/>
        <a:lstStyle/>
        <a:p>
          <a:endParaRPr lang="en-US"/>
        </a:p>
      </dgm:t>
    </dgm:pt>
    <dgm:pt modelId="{0C95B389-AC0C-4055-9AA3-38815EFC8B0A}" type="sibTrans" cxnId="{C4BA385D-31ED-40EF-A5D6-98DFBA64E71A}">
      <dgm:prSet phldrT="3"/>
      <dgm:spPr/>
      <dgm:t>
        <a:bodyPr/>
        <a:lstStyle/>
        <a:p>
          <a:endParaRPr lang="en-US" dirty="0"/>
        </a:p>
      </dgm:t>
    </dgm:pt>
    <dgm:pt modelId="{91A66877-AC1C-46D9-BF2C-6024B638DEA9}">
      <dgm:prSet phldrT="[Text]"/>
      <dgm:spPr>
        <a:noFill/>
        <a:ln>
          <a:noFill/>
        </a:ln>
      </dgm:spPr>
      <dgm:t>
        <a:bodyPr/>
        <a:lstStyle/>
        <a:p>
          <a:r>
            <a:rPr lang="en-US" dirty="0"/>
            <a:t>Use low-cost smart plugs to connect to virtual power plant.</a:t>
          </a:r>
        </a:p>
      </dgm:t>
    </dgm:pt>
    <dgm:pt modelId="{913FED05-DF41-48A7-B1F8-81937A468EF9}" type="parTrans" cxnId="{7F0DAB6F-9257-4F2D-B31A-3418F73F6952}">
      <dgm:prSet/>
      <dgm:spPr/>
      <dgm:t>
        <a:bodyPr/>
        <a:lstStyle/>
        <a:p>
          <a:endParaRPr lang="en-US"/>
        </a:p>
      </dgm:t>
    </dgm:pt>
    <dgm:pt modelId="{BFCE4A28-C381-46FF-935A-B11534EF7D87}" type="sibTrans" cxnId="{7F0DAB6F-9257-4F2D-B31A-3418F73F6952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76CC3289-2662-43F0-A3C6-BA04A135F08C}">
      <dgm:prSet phldrT="[Text]"/>
      <dgm:spPr>
        <a:noFill/>
        <a:ln>
          <a:noFill/>
        </a:ln>
      </dgm:spPr>
      <dgm:t>
        <a:bodyPr/>
        <a:lstStyle/>
        <a:p>
          <a:r>
            <a:rPr lang="en-US" dirty="0"/>
            <a:t>Work with existing appliances.</a:t>
          </a:r>
        </a:p>
      </dgm:t>
    </dgm:pt>
    <dgm:pt modelId="{D46DB4DA-1442-4ECE-89FE-BBB1E3489E3D}" type="parTrans" cxnId="{0400886E-8A1A-44C2-95A7-DB0EF4911494}">
      <dgm:prSet/>
      <dgm:spPr/>
      <dgm:t>
        <a:bodyPr/>
        <a:lstStyle/>
        <a:p>
          <a:endParaRPr lang="en-US"/>
        </a:p>
      </dgm:t>
    </dgm:pt>
    <dgm:pt modelId="{FA28C9D6-476E-43CD-BA23-D6D990FD78D0}" type="sibTrans" cxnId="{0400886E-8A1A-44C2-95A7-DB0EF4911494}">
      <dgm:prSet phldrT="1"/>
      <dgm:spPr/>
      <dgm:t>
        <a:bodyPr/>
        <a:lstStyle/>
        <a:p>
          <a:r>
            <a:rPr lang="en-US" dirty="0"/>
            <a:t>1</a:t>
          </a:r>
        </a:p>
      </dgm:t>
    </dgm:pt>
    <dgm:pt modelId="{47CC276F-7C2A-3640-96E9-E0480C7C20F1}" type="pres">
      <dgm:prSet presAssocID="{7D9C16A6-8C48-4165-8DAF-8C957C12A8FA}" presName="Name0" presStyleCnt="0">
        <dgm:presLayoutVars>
          <dgm:animLvl val="lvl"/>
          <dgm:resizeHandles val="exact"/>
        </dgm:presLayoutVars>
      </dgm:prSet>
      <dgm:spPr/>
    </dgm:pt>
    <dgm:pt modelId="{347C91AA-455F-8F4A-A0F9-E7C9EBC4019F}" type="pres">
      <dgm:prSet presAssocID="{76CC3289-2662-43F0-A3C6-BA04A135F08C}" presName="compositeNode" presStyleCnt="0">
        <dgm:presLayoutVars>
          <dgm:bulletEnabled val="1"/>
        </dgm:presLayoutVars>
      </dgm:prSet>
      <dgm:spPr/>
    </dgm:pt>
    <dgm:pt modelId="{64D0E156-7D33-164E-BF2B-E76B21A7BE20}" type="pres">
      <dgm:prSet presAssocID="{76CC3289-2662-43F0-A3C6-BA04A135F08C}" presName="bgRect" presStyleLbl="bgAccFollowNode1" presStyleIdx="0" presStyleCnt="3"/>
      <dgm:spPr/>
    </dgm:pt>
    <dgm:pt modelId="{567FDBB9-B4A0-C248-9D63-044FCE6F5979}" type="pres">
      <dgm:prSet presAssocID="{FA28C9D6-476E-43CD-BA23-D6D990FD78D0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5E1CC4C5-0784-CF4A-BC26-FED0D51D85BC}" type="pres">
      <dgm:prSet presAssocID="{76CC3289-2662-43F0-A3C6-BA04A135F08C}" presName="bottomLine" presStyleLbl="alignNode1" presStyleIdx="1" presStyleCnt="6">
        <dgm:presLayoutVars/>
      </dgm:prSet>
      <dgm:spPr>
        <a:noFill/>
        <a:ln>
          <a:noFill/>
        </a:ln>
      </dgm:spPr>
    </dgm:pt>
    <dgm:pt modelId="{1D7DCC09-BE9A-8F42-B7B0-BD9DECCFF6D0}" type="pres">
      <dgm:prSet presAssocID="{76CC3289-2662-43F0-A3C6-BA04A135F08C}" presName="nodeText" presStyleLbl="bgAccFollowNode1" presStyleIdx="0" presStyleCnt="3">
        <dgm:presLayoutVars>
          <dgm:bulletEnabled val="1"/>
        </dgm:presLayoutVars>
      </dgm:prSet>
      <dgm:spPr/>
    </dgm:pt>
    <dgm:pt modelId="{1F0EAA3E-2979-0849-BA5B-3A25FC29B500}" type="pres">
      <dgm:prSet presAssocID="{FA28C9D6-476E-43CD-BA23-D6D990FD78D0}" presName="sibTrans" presStyleCnt="0"/>
      <dgm:spPr/>
    </dgm:pt>
    <dgm:pt modelId="{40077934-9067-1B43-9E27-B5622F557A84}" type="pres">
      <dgm:prSet presAssocID="{91A66877-AC1C-46D9-BF2C-6024B638DEA9}" presName="compositeNode" presStyleCnt="0">
        <dgm:presLayoutVars>
          <dgm:bulletEnabled val="1"/>
        </dgm:presLayoutVars>
      </dgm:prSet>
      <dgm:spPr/>
    </dgm:pt>
    <dgm:pt modelId="{6DE7A331-4A50-914F-A415-0468321AEBAA}" type="pres">
      <dgm:prSet presAssocID="{91A66877-AC1C-46D9-BF2C-6024B638DEA9}" presName="bgRect" presStyleLbl="bgAccFollowNode1" presStyleIdx="1" presStyleCnt="3"/>
      <dgm:spPr/>
    </dgm:pt>
    <dgm:pt modelId="{D6022E44-BA8C-1143-A59C-9BDCD87B5269}" type="pres">
      <dgm:prSet presAssocID="{BFCE4A28-C381-46FF-935A-B11534EF7D87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48A84A80-582B-A74E-B46E-B74982B20A26}" type="pres">
      <dgm:prSet presAssocID="{91A66877-AC1C-46D9-BF2C-6024B638DEA9}" presName="bottomLine" presStyleLbl="alignNode1" presStyleIdx="3" presStyleCnt="6">
        <dgm:presLayoutVars/>
      </dgm:prSet>
      <dgm:spPr>
        <a:solidFill>
          <a:schemeClr val="bg1">
            <a:alpha val="0"/>
          </a:schemeClr>
        </a:solidFill>
        <a:ln>
          <a:noFill/>
        </a:ln>
      </dgm:spPr>
    </dgm:pt>
    <dgm:pt modelId="{1C5B6FD1-52E6-8042-9635-73A72B32396D}" type="pres">
      <dgm:prSet presAssocID="{91A66877-AC1C-46D9-BF2C-6024B638DEA9}" presName="nodeText" presStyleLbl="bgAccFollowNode1" presStyleIdx="1" presStyleCnt="3">
        <dgm:presLayoutVars>
          <dgm:bulletEnabled val="1"/>
        </dgm:presLayoutVars>
      </dgm:prSet>
      <dgm:spPr/>
    </dgm:pt>
    <dgm:pt modelId="{6D08F020-3C40-EF49-92A1-641EBC017AF4}" type="pres">
      <dgm:prSet presAssocID="{BFCE4A28-C381-46FF-935A-B11534EF7D87}" presName="sibTrans" presStyleCnt="0"/>
      <dgm:spPr/>
    </dgm:pt>
    <dgm:pt modelId="{9182889A-50DB-B54F-9A96-7C53991F8DBE}" type="pres">
      <dgm:prSet presAssocID="{701D68F5-42F8-47BC-8FED-84C50F595DF0}" presName="compositeNode" presStyleCnt="0">
        <dgm:presLayoutVars>
          <dgm:bulletEnabled val="1"/>
        </dgm:presLayoutVars>
      </dgm:prSet>
      <dgm:spPr/>
    </dgm:pt>
    <dgm:pt modelId="{D43302FA-47B1-374B-8482-9429FA41A1E4}" type="pres">
      <dgm:prSet presAssocID="{701D68F5-42F8-47BC-8FED-84C50F595DF0}" presName="bgRect" presStyleLbl="bgAccFollowNode1" presStyleIdx="2" presStyleCnt="3"/>
      <dgm:spPr/>
    </dgm:pt>
    <dgm:pt modelId="{7E45D46C-B338-BD4E-A1DB-7E53ADEEABAD}" type="pres">
      <dgm:prSet presAssocID="{0C95B389-AC0C-4055-9AA3-38815EFC8B0A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8A468452-2D0F-3F4D-8568-8DBC2BDDC807}" type="pres">
      <dgm:prSet presAssocID="{701D68F5-42F8-47BC-8FED-84C50F595DF0}" presName="bottomLine" presStyleLbl="alignNode1" presStyleIdx="5" presStyleCnt="6">
        <dgm:presLayoutVars/>
      </dgm:prSet>
      <dgm:spPr>
        <a:noFill/>
        <a:ln>
          <a:noFill/>
        </a:ln>
      </dgm:spPr>
    </dgm:pt>
    <dgm:pt modelId="{C9F36E99-8C47-E142-BD9F-E5C1955C7F73}" type="pres">
      <dgm:prSet presAssocID="{701D68F5-42F8-47BC-8FED-84C50F595DF0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C4BA385D-31ED-40EF-A5D6-98DFBA64E71A}" srcId="{7D9C16A6-8C48-4165-8DAF-8C957C12A8FA}" destId="{701D68F5-42F8-47BC-8FED-84C50F595DF0}" srcOrd="2" destOrd="0" parTransId="{9617668C-C38C-4017-8DDF-37855B15D110}" sibTransId="{0C95B389-AC0C-4055-9AA3-38815EFC8B0A}"/>
    <dgm:cxn modelId="{E494964A-9070-D84A-813A-C950E04F9675}" type="presOf" srcId="{0C95B389-AC0C-4055-9AA3-38815EFC8B0A}" destId="{7E45D46C-B338-BD4E-A1DB-7E53ADEEABAD}" srcOrd="0" destOrd="0" presId="urn:microsoft.com/office/officeart/2016/7/layout/BasicLinearProcessNumbered"/>
    <dgm:cxn modelId="{37CF7D4D-5646-5E47-B252-FE9BF795B119}" type="presOf" srcId="{7D9C16A6-8C48-4165-8DAF-8C957C12A8FA}" destId="{47CC276F-7C2A-3640-96E9-E0480C7C20F1}" srcOrd="0" destOrd="0" presId="urn:microsoft.com/office/officeart/2016/7/layout/BasicLinearProcessNumbered"/>
    <dgm:cxn modelId="{0400886E-8A1A-44C2-95A7-DB0EF4911494}" srcId="{7D9C16A6-8C48-4165-8DAF-8C957C12A8FA}" destId="{76CC3289-2662-43F0-A3C6-BA04A135F08C}" srcOrd="0" destOrd="0" parTransId="{D46DB4DA-1442-4ECE-89FE-BBB1E3489E3D}" sibTransId="{FA28C9D6-476E-43CD-BA23-D6D990FD78D0}"/>
    <dgm:cxn modelId="{7F0DAB6F-9257-4F2D-B31A-3418F73F6952}" srcId="{7D9C16A6-8C48-4165-8DAF-8C957C12A8FA}" destId="{91A66877-AC1C-46D9-BF2C-6024B638DEA9}" srcOrd="1" destOrd="0" parTransId="{913FED05-DF41-48A7-B1F8-81937A468EF9}" sibTransId="{BFCE4A28-C381-46FF-935A-B11534EF7D87}"/>
    <dgm:cxn modelId="{31DC0852-96F5-DF42-8A54-F6E5A1F131B9}" type="presOf" srcId="{76CC3289-2662-43F0-A3C6-BA04A135F08C}" destId="{1D7DCC09-BE9A-8F42-B7B0-BD9DECCFF6D0}" srcOrd="1" destOrd="0" presId="urn:microsoft.com/office/officeart/2016/7/layout/BasicLinearProcessNumbered"/>
    <dgm:cxn modelId="{8528F874-3E93-B14D-8B7F-DECCE95CCBAC}" type="presOf" srcId="{76CC3289-2662-43F0-A3C6-BA04A135F08C}" destId="{64D0E156-7D33-164E-BF2B-E76B21A7BE20}" srcOrd="0" destOrd="0" presId="urn:microsoft.com/office/officeart/2016/7/layout/BasicLinearProcessNumbered"/>
    <dgm:cxn modelId="{97283984-65A9-DC47-8DBD-79A8C1D1A970}" type="presOf" srcId="{FA28C9D6-476E-43CD-BA23-D6D990FD78D0}" destId="{567FDBB9-B4A0-C248-9D63-044FCE6F5979}" srcOrd="0" destOrd="0" presId="urn:microsoft.com/office/officeart/2016/7/layout/BasicLinearProcessNumbered"/>
    <dgm:cxn modelId="{838C9ABE-E99F-4641-BCD3-BC8D4B3C3982}" type="presOf" srcId="{701D68F5-42F8-47BC-8FED-84C50F595DF0}" destId="{D43302FA-47B1-374B-8482-9429FA41A1E4}" srcOrd="0" destOrd="0" presId="urn:microsoft.com/office/officeart/2016/7/layout/BasicLinearProcessNumbered"/>
    <dgm:cxn modelId="{31F4F6C9-689C-5541-A7FF-905B8D54A701}" type="presOf" srcId="{701D68F5-42F8-47BC-8FED-84C50F595DF0}" destId="{C9F36E99-8C47-E142-BD9F-E5C1955C7F73}" srcOrd="1" destOrd="0" presId="urn:microsoft.com/office/officeart/2016/7/layout/BasicLinearProcessNumbered"/>
    <dgm:cxn modelId="{D80763D3-C060-844B-B18D-01D2E92BF0A6}" type="presOf" srcId="{91A66877-AC1C-46D9-BF2C-6024B638DEA9}" destId="{1C5B6FD1-52E6-8042-9635-73A72B32396D}" srcOrd="1" destOrd="0" presId="urn:microsoft.com/office/officeart/2016/7/layout/BasicLinearProcessNumbered"/>
    <dgm:cxn modelId="{1D06DAD4-AE91-1941-B699-AB63D3F81BD3}" type="presOf" srcId="{BFCE4A28-C381-46FF-935A-B11534EF7D87}" destId="{D6022E44-BA8C-1143-A59C-9BDCD87B5269}" srcOrd="0" destOrd="0" presId="urn:microsoft.com/office/officeart/2016/7/layout/BasicLinearProcessNumbered"/>
    <dgm:cxn modelId="{2E9925DA-C58A-664A-AD39-F16041B6FA4B}" type="presOf" srcId="{91A66877-AC1C-46D9-BF2C-6024B638DEA9}" destId="{6DE7A331-4A50-914F-A415-0468321AEBAA}" srcOrd="0" destOrd="0" presId="urn:microsoft.com/office/officeart/2016/7/layout/BasicLinearProcessNumbered"/>
    <dgm:cxn modelId="{679658EF-743C-4A41-BBBD-17C78D532169}" type="presParOf" srcId="{47CC276F-7C2A-3640-96E9-E0480C7C20F1}" destId="{347C91AA-455F-8F4A-A0F9-E7C9EBC4019F}" srcOrd="0" destOrd="0" presId="urn:microsoft.com/office/officeart/2016/7/layout/BasicLinearProcessNumbered"/>
    <dgm:cxn modelId="{8ABA7C5F-F38D-9540-A6BF-0712FAF1C4AA}" type="presParOf" srcId="{347C91AA-455F-8F4A-A0F9-E7C9EBC4019F}" destId="{64D0E156-7D33-164E-BF2B-E76B21A7BE20}" srcOrd="0" destOrd="0" presId="urn:microsoft.com/office/officeart/2016/7/layout/BasicLinearProcessNumbered"/>
    <dgm:cxn modelId="{B7C9E778-180E-8448-800D-9937458AED45}" type="presParOf" srcId="{347C91AA-455F-8F4A-A0F9-E7C9EBC4019F}" destId="{567FDBB9-B4A0-C248-9D63-044FCE6F5979}" srcOrd="1" destOrd="0" presId="urn:microsoft.com/office/officeart/2016/7/layout/BasicLinearProcessNumbered"/>
    <dgm:cxn modelId="{007E05FF-AECD-9C40-ADE0-DBEBB86DD58B}" type="presParOf" srcId="{347C91AA-455F-8F4A-A0F9-E7C9EBC4019F}" destId="{5E1CC4C5-0784-CF4A-BC26-FED0D51D85BC}" srcOrd="2" destOrd="0" presId="urn:microsoft.com/office/officeart/2016/7/layout/BasicLinearProcessNumbered"/>
    <dgm:cxn modelId="{D5B1963A-3C67-4E4A-971B-741A233379E0}" type="presParOf" srcId="{347C91AA-455F-8F4A-A0F9-E7C9EBC4019F}" destId="{1D7DCC09-BE9A-8F42-B7B0-BD9DECCFF6D0}" srcOrd="3" destOrd="0" presId="urn:microsoft.com/office/officeart/2016/7/layout/BasicLinearProcessNumbered"/>
    <dgm:cxn modelId="{897EA205-5CE0-7E49-AC10-F924F9A085EC}" type="presParOf" srcId="{47CC276F-7C2A-3640-96E9-E0480C7C20F1}" destId="{1F0EAA3E-2979-0849-BA5B-3A25FC29B500}" srcOrd="1" destOrd="0" presId="urn:microsoft.com/office/officeart/2016/7/layout/BasicLinearProcessNumbered"/>
    <dgm:cxn modelId="{AC8C4F79-1E27-1D47-833B-28F7E14EDEFF}" type="presParOf" srcId="{47CC276F-7C2A-3640-96E9-E0480C7C20F1}" destId="{40077934-9067-1B43-9E27-B5622F557A84}" srcOrd="2" destOrd="0" presId="urn:microsoft.com/office/officeart/2016/7/layout/BasicLinearProcessNumbered"/>
    <dgm:cxn modelId="{8217B139-63AC-8441-8A13-2047E0AAF656}" type="presParOf" srcId="{40077934-9067-1B43-9E27-B5622F557A84}" destId="{6DE7A331-4A50-914F-A415-0468321AEBAA}" srcOrd="0" destOrd="0" presId="urn:microsoft.com/office/officeart/2016/7/layout/BasicLinearProcessNumbered"/>
    <dgm:cxn modelId="{470A781D-F1F8-DF4E-A0EE-E56B6121AF4D}" type="presParOf" srcId="{40077934-9067-1B43-9E27-B5622F557A84}" destId="{D6022E44-BA8C-1143-A59C-9BDCD87B5269}" srcOrd="1" destOrd="0" presId="urn:microsoft.com/office/officeart/2016/7/layout/BasicLinearProcessNumbered"/>
    <dgm:cxn modelId="{79A5B53E-F023-AC4F-AF35-7EC452300D0F}" type="presParOf" srcId="{40077934-9067-1B43-9E27-B5622F557A84}" destId="{48A84A80-582B-A74E-B46E-B74982B20A26}" srcOrd="2" destOrd="0" presId="urn:microsoft.com/office/officeart/2016/7/layout/BasicLinearProcessNumbered"/>
    <dgm:cxn modelId="{9AFB192A-2636-F344-BBF7-4269FD90292C}" type="presParOf" srcId="{40077934-9067-1B43-9E27-B5622F557A84}" destId="{1C5B6FD1-52E6-8042-9635-73A72B32396D}" srcOrd="3" destOrd="0" presId="urn:microsoft.com/office/officeart/2016/7/layout/BasicLinearProcessNumbered"/>
    <dgm:cxn modelId="{FC1F083C-C830-294C-BA5E-B9CDC98841AC}" type="presParOf" srcId="{47CC276F-7C2A-3640-96E9-E0480C7C20F1}" destId="{6D08F020-3C40-EF49-92A1-641EBC017AF4}" srcOrd="3" destOrd="0" presId="urn:microsoft.com/office/officeart/2016/7/layout/BasicLinearProcessNumbered"/>
    <dgm:cxn modelId="{9C4EE91A-35FF-D84A-BCE0-34A05572D36F}" type="presParOf" srcId="{47CC276F-7C2A-3640-96E9-E0480C7C20F1}" destId="{9182889A-50DB-B54F-9A96-7C53991F8DBE}" srcOrd="4" destOrd="0" presId="urn:microsoft.com/office/officeart/2016/7/layout/BasicLinearProcessNumbered"/>
    <dgm:cxn modelId="{8DD90F37-CF7E-6F41-976C-63ECDFB072F9}" type="presParOf" srcId="{9182889A-50DB-B54F-9A96-7C53991F8DBE}" destId="{D43302FA-47B1-374B-8482-9429FA41A1E4}" srcOrd="0" destOrd="0" presId="urn:microsoft.com/office/officeart/2016/7/layout/BasicLinearProcessNumbered"/>
    <dgm:cxn modelId="{785BDFFF-3277-8044-9915-282B17E0E62F}" type="presParOf" srcId="{9182889A-50DB-B54F-9A96-7C53991F8DBE}" destId="{7E45D46C-B338-BD4E-A1DB-7E53ADEEABAD}" srcOrd="1" destOrd="0" presId="urn:microsoft.com/office/officeart/2016/7/layout/BasicLinearProcessNumbered"/>
    <dgm:cxn modelId="{74E381C0-282A-F849-9B15-CF3D158C5BF0}" type="presParOf" srcId="{9182889A-50DB-B54F-9A96-7C53991F8DBE}" destId="{8A468452-2D0F-3F4D-8568-8DBC2BDDC807}" srcOrd="2" destOrd="0" presId="urn:microsoft.com/office/officeart/2016/7/layout/BasicLinearProcessNumbered"/>
    <dgm:cxn modelId="{359955E0-E0AB-CA45-9BA6-2C76F9BA464E}" type="presParOf" srcId="{9182889A-50DB-B54F-9A96-7C53991F8DBE}" destId="{C9F36E99-8C47-E142-BD9F-E5C1955C7F73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830FF-0959-4413-89DA-4E554DA4A464}">
      <dsp:nvSpPr>
        <dsp:cNvPr id="0" name=""/>
        <dsp:cNvSpPr/>
      </dsp:nvSpPr>
      <dsp:spPr>
        <a:xfrm>
          <a:off x="0" y="449"/>
          <a:ext cx="11029950" cy="1050668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CC5D0-2EC7-44FE-8120-07F52E388341}">
      <dsp:nvSpPr>
        <dsp:cNvPr id="0" name=""/>
        <dsp:cNvSpPr/>
      </dsp:nvSpPr>
      <dsp:spPr>
        <a:xfrm>
          <a:off x="317827" y="236849"/>
          <a:ext cx="577867" cy="5778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4F3B24-F825-46AA-9966-9ECB009D21FD}">
      <dsp:nvSpPr>
        <dsp:cNvPr id="0" name=""/>
        <dsp:cNvSpPr/>
      </dsp:nvSpPr>
      <dsp:spPr>
        <a:xfrm>
          <a:off x="1213522" y="449"/>
          <a:ext cx="9816427" cy="105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96" tIns="111196" rIns="111196" bIns="11119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Utility wants to incentivize peak demand reduction (July-August 2023)</a:t>
          </a:r>
        </a:p>
      </dsp:txBody>
      <dsp:txXfrm>
        <a:off x="1213522" y="449"/>
        <a:ext cx="9816427" cy="1050668"/>
      </dsp:txXfrm>
    </dsp:sp>
    <dsp:sp modelId="{C10D575F-E04D-4724-A645-5BAB687A6320}">
      <dsp:nvSpPr>
        <dsp:cNvPr id="0" name=""/>
        <dsp:cNvSpPr/>
      </dsp:nvSpPr>
      <dsp:spPr>
        <a:xfrm>
          <a:off x="0" y="1313784"/>
          <a:ext cx="11029950" cy="1050668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9A881-3788-4E9D-8C75-6D93F63A7594}">
      <dsp:nvSpPr>
        <dsp:cNvPr id="0" name=""/>
        <dsp:cNvSpPr/>
      </dsp:nvSpPr>
      <dsp:spPr>
        <a:xfrm>
          <a:off x="317827" y="1550185"/>
          <a:ext cx="577867" cy="5778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CCEC4-858B-4416-9E69-AB010DC394E0}">
      <dsp:nvSpPr>
        <dsp:cNvPr id="0" name=""/>
        <dsp:cNvSpPr/>
      </dsp:nvSpPr>
      <dsp:spPr>
        <a:xfrm>
          <a:off x="1213522" y="1313784"/>
          <a:ext cx="9816427" cy="105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96" tIns="111196" rIns="111196" bIns="11119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Incentives to reduce peak energy use are incomplete – utility unable to observe effort (observes energy use through smart meters)</a:t>
          </a:r>
        </a:p>
      </dsp:txBody>
      <dsp:txXfrm>
        <a:off x="1213522" y="1313784"/>
        <a:ext cx="9816427" cy="1050668"/>
      </dsp:txXfrm>
    </dsp:sp>
    <dsp:sp modelId="{9185C718-063E-49B2-A2BE-D47595A8813B}">
      <dsp:nvSpPr>
        <dsp:cNvPr id="0" name=""/>
        <dsp:cNvSpPr/>
      </dsp:nvSpPr>
      <dsp:spPr>
        <a:xfrm>
          <a:off x="0" y="2627120"/>
          <a:ext cx="11029950" cy="1050668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BD4E12-1401-481D-975B-D403F834CF6F}">
      <dsp:nvSpPr>
        <dsp:cNvPr id="0" name=""/>
        <dsp:cNvSpPr/>
      </dsp:nvSpPr>
      <dsp:spPr>
        <a:xfrm>
          <a:off x="317827" y="2863520"/>
          <a:ext cx="577867" cy="5778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ED6B05-1849-416D-A9F4-989C0BD5F088}">
      <dsp:nvSpPr>
        <dsp:cNvPr id="0" name=""/>
        <dsp:cNvSpPr/>
      </dsp:nvSpPr>
      <dsp:spPr>
        <a:xfrm>
          <a:off x="1213522" y="2627120"/>
          <a:ext cx="9816427" cy="105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96" tIns="111196" rIns="111196" bIns="11119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Can the utility design a more cost-effective incentive structure?</a:t>
          </a:r>
        </a:p>
      </dsp:txBody>
      <dsp:txXfrm>
        <a:off x="1213522" y="2627120"/>
        <a:ext cx="9816427" cy="10506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9D9B2-A277-42F5-888C-13BB62EAEF69}">
      <dsp:nvSpPr>
        <dsp:cNvPr id="0" name=""/>
        <dsp:cNvSpPr/>
      </dsp:nvSpPr>
      <dsp:spPr>
        <a:xfrm>
          <a:off x="6409" y="67936"/>
          <a:ext cx="1458532" cy="145853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EA7D8-E757-478F-8D3B-372724DFC0AD}">
      <dsp:nvSpPr>
        <dsp:cNvPr id="0" name=""/>
        <dsp:cNvSpPr/>
      </dsp:nvSpPr>
      <dsp:spPr>
        <a:xfrm>
          <a:off x="312701" y="374227"/>
          <a:ext cx="845948" cy="8459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A7725-66B4-4D03-A3CA-3E9A9389583B}">
      <dsp:nvSpPr>
        <dsp:cNvPr id="0" name=""/>
        <dsp:cNvSpPr/>
      </dsp:nvSpPr>
      <dsp:spPr>
        <a:xfrm>
          <a:off x="1777484" y="67936"/>
          <a:ext cx="3437969" cy="145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It is possible to achieve peak demand reductions of 7-9% in hottest months.</a:t>
          </a:r>
        </a:p>
      </dsp:txBody>
      <dsp:txXfrm>
        <a:off x="1777484" y="67936"/>
        <a:ext cx="3437969" cy="1458532"/>
      </dsp:txXfrm>
    </dsp:sp>
    <dsp:sp modelId="{089D07B5-1D23-465B-A8F4-FC12EBFBC281}">
      <dsp:nvSpPr>
        <dsp:cNvPr id="0" name=""/>
        <dsp:cNvSpPr/>
      </dsp:nvSpPr>
      <dsp:spPr>
        <a:xfrm>
          <a:off x="5814495" y="67936"/>
          <a:ext cx="1458532" cy="145853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E58CF-6317-495F-8271-C823AEF7BFB8}">
      <dsp:nvSpPr>
        <dsp:cNvPr id="0" name=""/>
        <dsp:cNvSpPr/>
      </dsp:nvSpPr>
      <dsp:spPr>
        <a:xfrm>
          <a:off x="6120786" y="374227"/>
          <a:ext cx="845948" cy="8459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00958B-3EEE-4FB5-AD36-CDF510D8191F}">
      <dsp:nvSpPr>
        <dsp:cNvPr id="0" name=""/>
        <dsp:cNvSpPr/>
      </dsp:nvSpPr>
      <dsp:spPr>
        <a:xfrm>
          <a:off x="7585570" y="67936"/>
          <a:ext cx="3437969" cy="145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Contests are 2x cost-effective. And have fixed, stable budgets.</a:t>
          </a:r>
        </a:p>
      </dsp:txBody>
      <dsp:txXfrm>
        <a:off x="7585570" y="67936"/>
        <a:ext cx="3437969" cy="1458532"/>
      </dsp:txXfrm>
    </dsp:sp>
    <dsp:sp modelId="{FACC829B-C63C-4AC9-BA97-7B7BFE0CBDCB}">
      <dsp:nvSpPr>
        <dsp:cNvPr id="0" name=""/>
        <dsp:cNvSpPr/>
      </dsp:nvSpPr>
      <dsp:spPr>
        <a:xfrm>
          <a:off x="6409" y="2151769"/>
          <a:ext cx="1458532" cy="145853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4002BD-9273-47B9-A828-A36545C013D9}">
      <dsp:nvSpPr>
        <dsp:cNvPr id="0" name=""/>
        <dsp:cNvSpPr/>
      </dsp:nvSpPr>
      <dsp:spPr>
        <a:xfrm>
          <a:off x="312701" y="2458061"/>
          <a:ext cx="845948" cy="8459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EFC6E9-4D9D-47E5-8160-5B519B307B38}">
      <dsp:nvSpPr>
        <dsp:cNvPr id="0" name=""/>
        <dsp:cNvSpPr/>
      </dsp:nvSpPr>
      <dsp:spPr>
        <a:xfrm>
          <a:off x="1777484" y="2151769"/>
          <a:ext cx="3437969" cy="145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Carbon reductions (not accounting for other benefits) = $59/MtCO2.</a:t>
          </a:r>
        </a:p>
      </dsp:txBody>
      <dsp:txXfrm>
        <a:off x="1777484" y="2151769"/>
        <a:ext cx="3437969" cy="1458532"/>
      </dsp:txXfrm>
    </dsp:sp>
    <dsp:sp modelId="{BA425AA4-FD81-F14F-889F-C7192751586D}">
      <dsp:nvSpPr>
        <dsp:cNvPr id="0" name=""/>
        <dsp:cNvSpPr/>
      </dsp:nvSpPr>
      <dsp:spPr>
        <a:xfrm>
          <a:off x="5814495" y="2151769"/>
          <a:ext cx="1458532" cy="145853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FC8C67-7471-574E-9B76-433E7ACCEECE}">
      <dsp:nvSpPr>
        <dsp:cNvPr id="0" name=""/>
        <dsp:cNvSpPr/>
      </dsp:nvSpPr>
      <dsp:spPr>
        <a:xfrm>
          <a:off x="6120786" y="2458061"/>
          <a:ext cx="845948" cy="84594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AAD844-938D-3742-984E-A28E114CF6EE}">
      <dsp:nvSpPr>
        <dsp:cNvPr id="0" name=""/>
        <dsp:cNvSpPr/>
      </dsp:nvSpPr>
      <dsp:spPr>
        <a:xfrm>
          <a:off x="7585570" y="2151769"/>
          <a:ext cx="3437969" cy="1458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Abatement costs negative when oil (3%) is marginal source.</a:t>
          </a:r>
        </a:p>
      </dsp:txBody>
      <dsp:txXfrm>
        <a:off x="7585570" y="2151769"/>
        <a:ext cx="3437969" cy="14585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830FF-0959-4413-89DA-4E554DA4A464}">
      <dsp:nvSpPr>
        <dsp:cNvPr id="0" name=""/>
        <dsp:cNvSpPr/>
      </dsp:nvSpPr>
      <dsp:spPr>
        <a:xfrm>
          <a:off x="0" y="449"/>
          <a:ext cx="11029950" cy="1050668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BCC5D0-2EC7-44FE-8120-07F52E388341}">
      <dsp:nvSpPr>
        <dsp:cNvPr id="0" name=""/>
        <dsp:cNvSpPr/>
      </dsp:nvSpPr>
      <dsp:spPr>
        <a:xfrm>
          <a:off x="317827" y="236849"/>
          <a:ext cx="577867" cy="5778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4F3B24-F825-46AA-9966-9ECB009D21FD}">
      <dsp:nvSpPr>
        <dsp:cNvPr id="0" name=""/>
        <dsp:cNvSpPr/>
      </dsp:nvSpPr>
      <dsp:spPr>
        <a:xfrm>
          <a:off x="1213522" y="449"/>
          <a:ext cx="9816427" cy="105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96" tIns="111196" rIns="111196" bIns="11119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Demand response that requires </a:t>
          </a:r>
          <a:r>
            <a:rPr lang="en-US" sz="2500" u="sng" kern="1200" dirty="0"/>
            <a:t>active</a:t>
          </a:r>
          <a:r>
            <a:rPr lang="en-US" sz="2500" u="none" kern="1200" dirty="0"/>
            <a:t> behavior change is difficult to scale</a:t>
          </a:r>
          <a:endParaRPr lang="en-US" sz="2500" kern="1200" dirty="0"/>
        </a:p>
      </dsp:txBody>
      <dsp:txXfrm>
        <a:off x="1213522" y="449"/>
        <a:ext cx="9816427" cy="1050668"/>
      </dsp:txXfrm>
    </dsp:sp>
    <dsp:sp modelId="{C10D575F-E04D-4724-A645-5BAB687A6320}">
      <dsp:nvSpPr>
        <dsp:cNvPr id="0" name=""/>
        <dsp:cNvSpPr/>
      </dsp:nvSpPr>
      <dsp:spPr>
        <a:xfrm>
          <a:off x="0" y="1313784"/>
          <a:ext cx="11029950" cy="1050668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9A881-3788-4E9D-8C75-6D93F63A7594}">
      <dsp:nvSpPr>
        <dsp:cNvPr id="0" name=""/>
        <dsp:cNvSpPr/>
      </dsp:nvSpPr>
      <dsp:spPr>
        <a:xfrm>
          <a:off x="317827" y="1550185"/>
          <a:ext cx="577867" cy="5778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CCEC4-858B-4416-9E69-AB010DC394E0}">
      <dsp:nvSpPr>
        <dsp:cNvPr id="0" name=""/>
        <dsp:cNvSpPr/>
      </dsp:nvSpPr>
      <dsp:spPr>
        <a:xfrm>
          <a:off x="1213522" y="1313784"/>
          <a:ext cx="9816427" cy="105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96" tIns="111196" rIns="111196" bIns="11119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HVAC systems/smart devices are not widespread in LMICs </a:t>
          </a:r>
        </a:p>
      </dsp:txBody>
      <dsp:txXfrm>
        <a:off x="1213522" y="1313784"/>
        <a:ext cx="9816427" cy="1050668"/>
      </dsp:txXfrm>
    </dsp:sp>
    <dsp:sp modelId="{9185C718-063E-49B2-A2BE-D47595A8813B}">
      <dsp:nvSpPr>
        <dsp:cNvPr id="0" name=""/>
        <dsp:cNvSpPr/>
      </dsp:nvSpPr>
      <dsp:spPr>
        <a:xfrm>
          <a:off x="0" y="2627120"/>
          <a:ext cx="11029950" cy="1050668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BD4E12-1401-481D-975B-D403F834CF6F}">
      <dsp:nvSpPr>
        <dsp:cNvPr id="0" name=""/>
        <dsp:cNvSpPr/>
      </dsp:nvSpPr>
      <dsp:spPr>
        <a:xfrm>
          <a:off x="317827" y="2863520"/>
          <a:ext cx="577867" cy="5778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ED6B05-1849-416D-A9F4-989C0BD5F088}">
      <dsp:nvSpPr>
        <dsp:cNvPr id="0" name=""/>
        <dsp:cNvSpPr/>
      </dsp:nvSpPr>
      <dsp:spPr>
        <a:xfrm>
          <a:off x="1213522" y="2627120"/>
          <a:ext cx="9816427" cy="1050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196" tIns="111196" rIns="111196" bIns="11119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u="sng" kern="1200" dirty="0"/>
            <a:t>Passive</a:t>
          </a:r>
          <a:r>
            <a:rPr lang="en-US" sz="2500" u="none" kern="1200" dirty="0"/>
            <a:t> behavior change can be more cost-effective to incentivize but requires low-cost technologies + adoption.</a:t>
          </a:r>
          <a:endParaRPr lang="en-US" sz="2500" u="sng" kern="1200" dirty="0"/>
        </a:p>
      </dsp:txBody>
      <dsp:txXfrm>
        <a:off x="1213522" y="2627120"/>
        <a:ext cx="9816427" cy="10506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D0E156-7D33-164E-BF2B-E76B21A7BE20}">
      <dsp:nvSpPr>
        <dsp:cNvPr id="0" name=""/>
        <dsp:cNvSpPr/>
      </dsp:nvSpPr>
      <dsp:spPr>
        <a:xfrm>
          <a:off x="0" y="0"/>
          <a:ext cx="3446859" cy="367823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31" tIns="330200" rIns="268731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Work with existing appliances.</a:t>
          </a:r>
        </a:p>
      </dsp:txBody>
      <dsp:txXfrm>
        <a:off x="0" y="1397730"/>
        <a:ext cx="3446859" cy="2206942"/>
      </dsp:txXfrm>
    </dsp:sp>
    <dsp:sp modelId="{567FDBB9-B4A0-C248-9D63-044FCE6F5979}">
      <dsp:nvSpPr>
        <dsp:cNvPr id="0" name=""/>
        <dsp:cNvSpPr/>
      </dsp:nvSpPr>
      <dsp:spPr>
        <a:xfrm>
          <a:off x="1171693" y="367823"/>
          <a:ext cx="1103471" cy="110347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31" tIns="12700" rIns="8603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1</a:t>
          </a:r>
        </a:p>
      </dsp:txBody>
      <dsp:txXfrm>
        <a:off x="1333293" y="529423"/>
        <a:ext cx="780271" cy="780271"/>
      </dsp:txXfrm>
    </dsp:sp>
    <dsp:sp modelId="{5E1CC4C5-0784-CF4A-BC26-FED0D51D85BC}">
      <dsp:nvSpPr>
        <dsp:cNvPr id="0" name=""/>
        <dsp:cNvSpPr/>
      </dsp:nvSpPr>
      <dsp:spPr>
        <a:xfrm>
          <a:off x="0" y="3678166"/>
          <a:ext cx="3446859" cy="7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7A331-4A50-914F-A415-0468321AEBAA}">
      <dsp:nvSpPr>
        <dsp:cNvPr id="0" name=""/>
        <dsp:cNvSpPr/>
      </dsp:nvSpPr>
      <dsp:spPr>
        <a:xfrm>
          <a:off x="3791545" y="0"/>
          <a:ext cx="3446859" cy="367823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31" tIns="330200" rIns="268731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Use low-cost smart plugs to connect to virtual power plant.</a:t>
          </a:r>
        </a:p>
      </dsp:txBody>
      <dsp:txXfrm>
        <a:off x="3791545" y="1397730"/>
        <a:ext cx="3446859" cy="2206942"/>
      </dsp:txXfrm>
    </dsp:sp>
    <dsp:sp modelId="{D6022E44-BA8C-1143-A59C-9BDCD87B5269}">
      <dsp:nvSpPr>
        <dsp:cNvPr id="0" name=""/>
        <dsp:cNvSpPr/>
      </dsp:nvSpPr>
      <dsp:spPr>
        <a:xfrm>
          <a:off x="4963239" y="367823"/>
          <a:ext cx="1103471" cy="1103471"/>
        </a:xfrm>
        <a:prstGeom prst="ellipse">
          <a:avLst/>
        </a:prstGeom>
        <a:solidFill>
          <a:schemeClr val="accent2">
            <a:hueOff val="-2785857"/>
            <a:satOff val="-22585"/>
            <a:lumOff val="4236"/>
            <a:alphaOff val="0"/>
          </a:schemeClr>
        </a:solidFill>
        <a:ln w="12700" cap="flat" cmpd="sng" algn="ctr">
          <a:solidFill>
            <a:schemeClr val="accent2">
              <a:hueOff val="-2785857"/>
              <a:satOff val="-22585"/>
              <a:lumOff val="42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31" tIns="12700" rIns="8603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5124839" y="529423"/>
        <a:ext cx="780271" cy="780271"/>
      </dsp:txXfrm>
    </dsp:sp>
    <dsp:sp modelId="{48A84A80-582B-A74E-B46E-B74982B20A26}">
      <dsp:nvSpPr>
        <dsp:cNvPr id="0" name=""/>
        <dsp:cNvSpPr/>
      </dsp:nvSpPr>
      <dsp:spPr>
        <a:xfrm>
          <a:off x="3791545" y="3678166"/>
          <a:ext cx="3446859" cy="72"/>
        </a:xfrm>
        <a:prstGeom prst="rect">
          <a:avLst/>
        </a:prstGeom>
        <a:solidFill>
          <a:schemeClr val="bg1"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3302FA-47B1-374B-8482-9429FA41A1E4}">
      <dsp:nvSpPr>
        <dsp:cNvPr id="0" name=""/>
        <dsp:cNvSpPr/>
      </dsp:nvSpPr>
      <dsp:spPr>
        <a:xfrm>
          <a:off x="7583090" y="0"/>
          <a:ext cx="3446859" cy="367823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8731" tIns="330200" rIns="268731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Data-driven default-in management of demand </a:t>
          </a:r>
          <a:r>
            <a:rPr lang="en-US" sz="2200" kern="1200" dirty="0">
              <a:sym typeface="Wingdings" panose="05000000000000000000" pitchFamily="2" charset="2"/>
            </a:rPr>
            <a:t> high compliance (easy to over-ride)</a:t>
          </a:r>
          <a:endParaRPr lang="en-US" sz="2200" kern="1200" dirty="0"/>
        </a:p>
      </dsp:txBody>
      <dsp:txXfrm>
        <a:off x="7583090" y="1397730"/>
        <a:ext cx="3446859" cy="2206942"/>
      </dsp:txXfrm>
    </dsp:sp>
    <dsp:sp modelId="{7E45D46C-B338-BD4E-A1DB-7E53ADEEABAD}">
      <dsp:nvSpPr>
        <dsp:cNvPr id="0" name=""/>
        <dsp:cNvSpPr/>
      </dsp:nvSpPr>
      <dsp:spPr>
        <a:xfrm>
          <a:off x="8754784" y="367823"/>
          <a:ext cx="1103471" cy="1103471"/>
        </a:xfrm>
        <a:prstGeom prst="ellipse">
          <a:avLst/>
        </a:prstGeom>
        <a:solidFill>
          <a:schemeClr val="accent2">
            <a:hueOff val="-5571715"/>
            <a:satOff val="-45170"/>
            <a:lumOff val="8471"/>
            <a:alphaOff val="0"/>
          </a:schemeClr>
        </a:solidFill>
        <a:ln w="12700" cap="flat" cmpd="sng" algn="ctr">
          <a:solidFill>
            <a:schemeClr val="accent2">
              <a:hueOff val="-5571715"/>
              <a:satOff val="-45170"/>
              <a:lumOff val="8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31" tIns="12700" rIns="86031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800" kern="1200" dirty="0"/>
        </a:p>
      </dsp:txBody>
      <dsp:txXfrm>
        <a:off x="8916384" y="529423"/>
        <a:ext cx="780271" cy="780271"/>
      </dsp:txXfrm>
    </dsp:sp>
    <dsp:sp modelId="{8A468452-2D0F-3F4D-8568-8DBC2BDDC807}">
      <dsp:nvSpPr>
        <dsp:cNvPr id="0" name=""/>
        <dsp:cNvSpPr/>
      </dsp:nvSpPr>
      <dsp:spPr>
        <a:xfrm>
          <a:off x="7583090" y="3678166"/>
          <a:ext cx="3446859" cy="7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61F0B7-7A62-BF59-118D-64FB3A8D7B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051549-F35C-8BB9-A5A0-0E86E26DB0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07E59-8A10-AA46-ACF2-DB04FA6FEBC7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A3B7F6-7DB2-6AF3-33CC-20E2B8BC42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6A9C1-30C5-2564-DFF0-AFE0C086BC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F9451-4160-D84C-8A8A-2E0BB4960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3956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1D739-FC64-2445-8160-E753F0B1709E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739A4-C8E7-F645-84CF-47CF96A43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2463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39A4-C8E7-F645-84CF-47CF96A431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31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F47C0-097B-6DEE-5E76-DBC66C1F4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C00172-C44A-482A-371D-79D1E7B82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D80664-E352-6F88-4B70-360F86514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97FF1685-772F-292E-0E1E-920447DAB9D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5436A-EF4E-9D07-863B-F904439E15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950CE-18F7-9030-FAE2-BC75168FE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39A4-C8E7-F645-84CF-47CF96A431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53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3AB32-59DF-41F1-9618-EDFBF504962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927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39A4-C8E7-F645-84CF-47CF96A431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36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81492-886E-82BF-B132-194FB5A34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A92915-097A-C1B1-77CB-36D300ACE2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AE0F42-4676-E8A5-8F54-4E48CE8B9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DC11E119-92CD-8A34-5C47-EA782A5DD18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784D-9DA4-0CA7-5B00-236A3E2297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0D9DF-7840-3FAA-AEE6-3656153FEC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39A4-C8E7-F645-84CF-47CF96A431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7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6F59B-FDF5-2CF6-4C56-6E0C2AC95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0C0BD-6BE9-53D6-F8AC-7F92880B1A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E962B6-D90D-2520-79CC-8C1253209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DCEC067-0B5B-0EDB-B38F-962B3650FED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8FE68-AFA5-04EF-16AA-AFCE7FA9DA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8AF01-4415-DA07-62D3-5C7F06A66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39A4-C8E7-F645-84CF-47CF96A431E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10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601C2-6632-FA9E-CAC1-278F659FE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46AE5E-6745-EA23-DCB3-296AD69E7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761B5D-7AB2-3EFB-A329-B164BBF7C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55DDB7B-D95A-2B36-479C-D835C6C352D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EA143-CF3A-A08D-5C15-45312F6382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41BD9-2080-082D-8218-FA836A1527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39A4-C8E7-F645-84CF-47CF96A431E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51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F9FC7-ED21-45D5-AAD9-A32993DB8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82CFAA-5E22-66FD-328B-691E48B421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44FEF8-67CD-8B95-9D94-1FC0275C1B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AAC9BAA-3B76-2AA6-8675-690F5D1C1F4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7ED25-74E8-D571-F45A-70E080FC0C9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E1F92-9D4B-DD0A-4C8F-8506109B5B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39A4-C8E7-F645-84CF-47CF96A431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08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F81A0-CB53-C145-1EC1-B894CD256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6342F8-A031-BCBE-5E69-FA149F4A42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FFB739-8403-3F37-0B94-9D0D21E9D2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9C7BC241-B058-9E73-215F-D08C45273B7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7771B-C809-D3B3-3A05-ABF5D0650A7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83C3B-F097-8D54-8EAF-68876FE74E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39A4-C8E7-F645-84CF-47CF96A431E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78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39A4-C8E7-F645-84CF-47CF96A431E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817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D3F9B-4FE7-3E27-7C7B-3298EB2E3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BE369-99AE-DC36-6CDC-DC36A40117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75A429-4548-C385-A3AA-31D45D1232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2874252B-8326-A750-45CF-D680F7E9133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1ACB8-2DCE-87B2-5C2A-D41F223C68F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E5FDE-C00F-4D04-356D-5B0B2201F2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39A4-C8E7-F645-84CF-47CF96A431E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41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39A4-C8E7-F645-84CF-47CF96A431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72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9737F-A124-30DE-6D87-DE10E1B1D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49E82C-D47A-D09F-C6B1-E953351A9A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6904F2-417F-D159-44CE-90BEC9AEB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A45A447-BA37-C68C-69DD-963B1687444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A2624-4402-BE32-19CC-3031CE8683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4BD2F-4220-2FC4-206F-D9AB241D9D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39A4-C8E7-F645-84CF-47CF96A431E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5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39A4-C8E7-F645-84CF-47CF96A431E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5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a concern for adaptation to climate change, for economic growth and productivity and for national security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739A4-C8E7-F645-84CF-47CF96A4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17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Explain how it is the opposite – selling less during peak hours is actually good for the utility – reduces need for starting up an additional plant (start up costs), overinvesting in DRE (curtailment costs) etc.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39A4-C8E7-F645-84CF-47CF96A431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39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963E7-349E-7D23-EB58-4F69EF85F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2601CE-F2FE-4B4E-BFF6-1CCAA8FF1A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4FB071-EF55-8AFB-682A-7A3C0D1A85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B6D0670-C13A-D2A7-FAB3-FAC206E7220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4CB0B-2C71-4FE6-A647-F68855ADF5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E7E48-7829-928F-4A67-40A522113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739A4-C8E7-F645-84CF-47CF96A4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446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39A4-C8E7-F645-84CF-47CF96A431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71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39A4-C8E7-F645-84CF-47CF96A431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66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9F05A-B0C2-27BF-9C7D-CEB2925DD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AB3B71-E9F2-2CFF-0127-32530E663F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6D71D7-AB60-EF5E-DA61-4529A1B71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F9C88122-39E6-2BE2-99E8-F572CCCB028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4C2F4-2502-3795-9AAF-E377ABDC90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2F3B0-DFF3-FBE9-E767-24439468C1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39A4-C8E7-F645-84CF-47CF96A431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11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5739A4-C8E7-F645-84CF-47CF96A431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5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- Title 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ECD62-AAF3-3C20-C1E5-451C30B84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600201"/>
            <a:ext cx="9829800" cy="2387600"/>
          </a:xfrm>
        </p:spPr>
        <p:txBody>
          <a:bodyPr anchor="b">
            <a:normAutofit/>
          </a:bodyPr>
          <a:lstStyle>
            <a:lvl1pPr algn="l">
              <a:lnSpc>
                <a:spcPts val="7500"/>
              </a:lnSpc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A3E83-53D2-3E6A-52AE-3104757CC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7628" y="4003588"/>
            <a:ext cx="9780372" cy="93911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CB7F91-B0AC-FE0A-ADEE-FFE3532919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48037" y="4054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 spc="150" baseline="0">
                <a:solidFill>
                  <a:srgbClr val="C6921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3A17B79-7F2E-7A90-BFC5-B07FF12A86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7413" y="4943475"/>
            <a:ext cx="6394450" cy="1016000"/>
          </a:xfrm>
        </p:spPr>
        <p:txBody>
          <a:bodyPr>
            <a:noAutofit/>
          </a:bodyPr>
          <a:lstStyle>
            <a:lvl1pPr marL="0" indent="0">
              <a:buNone/>
              <a:defRPr sz="1400" b="0" i="0" spc="150" baseline="0">
                <a:solidFill>
                  <a:srgbClr val="C6921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1400" b="0" i="0" spc="150" baseline="0">
                <a:solidFill>
                  <a:srgbClr val="C6921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sz="1400" b="0" i="0" spc="150" baseline="0">
                <a:solidFill>
                  <a:srgbClr val="C6921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sz="1400" b="0" i="0" spc="150" baseline="0">
                <a:solidFill>
                  <a:srgbClr val="C6921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sz="1400" b="0" i="0" spc="150" baseline="0">
                <a:solidFill>
                  <a:srgbClr val="C6921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PRESENTED BY YOUR NAME HERE</a:t>
            </a:r>
          </a:p>
        </p:txBody>
      </p:sp>
    </p:spTree>
    <p:extLst>
      <p:ext uri="{BB962C8B-B14F-4D97-AF65-F5344CB8AC3E}">
        <p14:creationId xmlns:p14="http://schemas.microsoft.com/office/powerpoint/2010/main" val="231819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and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70BCE1-BA6C-47D7-EBAA-0A8D7446E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Title: Edit in 'Insert' tab -&gt; 'Header &amp; Footer' icon -&gt; Change footer text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72BFA-BA2D-AE4B-BAFE-C5D816386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7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nd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D7422-0548-2426-06DA-5C89A390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AA24C-91FC-DE50-80C6-DB59EED81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58957"/>
            <a:ext cx="6172200" cy="46020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921F-4CCF-58B8-DE8B-AD96E0029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77CA7-4861-1D88-CF26-05544148E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Title: Edit in 'Insert' tab -&gt; 'Header &amp; Footer' icon -&gt; Change footer text field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1023B-EC88-81BA-2642-B91C1A192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29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and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A13F0-605C-9C92-BCD3-CE95EEA70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D0082A-7442-BDD0-7CF0-67C7A64A51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64974"/>
            <a:ext cx="6172200" cy="44960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621CD-D07A-4A6B-F7FB-C9BBA17FD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48BC9C-4986-A806-7401-29A8BEA7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Title: Edit in 'Insert' tab -&gt; 'Header &amp; Footer' icon -&gt; Change footer text field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6219A6-465B-8939-BE5A-CEB7BF270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03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Sand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CF52B-5391-1397-1097-247BDE7E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3FCAA2-F30F-34EF-AED9-48F3B0212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1350C-DA3F-02BF-A91C-4CDBC483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Title: Edit in 'Insert' tab -&gt; 'Header &amp; Footer' icon -&gt; Change footer text field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41348-D229-F608-B9CA-72D46EE4C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14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and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903F4D-3007-CC8D-A1EE-51A9187FC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149177"/>
            <a:ext cx="2628900" cy="502778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B8F1C6-565B-3920-0872-65644153C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149177"/>
            <a:ext cx="7734300" cy="50277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224E8-4CC4-81B7-D4F5-DE22C1AB0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Title: Edit in 'Insert' tab -&gt; 'Header &amp; Footer' icon -&gt; Change footer text field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30302-756E-0EC5-C566-9A1846BDD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87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175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02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92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103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04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ECD62-AAF3-3C20-C1E5-451C30B84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A3E83-53D2-3E6A-52AE-3104757CC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4D183-578A-490B-1963-9866E514C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Title: Edit in 'Insert' tab -&gt; 'Header &amp; Footer' icon -&gt; Change footer text field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D8E34-98F1-D660-23EC-E9135ADB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76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85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944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491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275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173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161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- Title + Content w/ Left Side Ligh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9F39F-C09E-1A75-8226-EFE42BB9C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3459" y="1028185"/>
            <a:ext cx="777034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650D4-8FFC-0999-9567-78DC03206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3458" y="2533135"/>
            <a:ext cx="7770341" cy="36438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0ADC05A-6837-8D44-8461-D07768BB58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7265" y="1396315"/>
            <a:ext cx="2605214" cy="4415523"/>
          </a:xfrm>
          <a:prstGeom prst="round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E0160-D3CD-E7EC-09DD-657637B3C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8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and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9F39F-C09E-1A75-8226-EFE42BB9C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650D4-8FFC-0999-9567-78DC03206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6ADFA-6E4D-9EB2-0D42-254454B3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Title: Edit in 'Insert' tab -&gt; 'Header &amp; Footer' icon -&gt; Change footer text field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E0160-D3CD-E7EC-09DD-657637B3C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43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- Title and Content w/ Rounded Recta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9F39F-C09E-1A75-8226-EFE42BB9C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650D4-8FFC-0999-9567-78DC03206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3135"/>
            <a:ext cx="4957119" cy="3643828"/>
          </a:xfrm>
        </p:spPr>
        <p:txBody>
          <a:bodyPr/>
          <a:lstStyle>
            <a:lvl1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buClr>
                <a:schemeClr val="tx1">
                  <a:lumMod val="65000"/>
                  <a:lumOff val="35000"/>
                </a:schemeClr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6ADFA-6E4D-9EB2-0D42-254454B3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Title: Edit in 'Insert' tab -&gt; 'Header &amp; Footer' icon -&gt; Change footer text field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E0160-D3CD-E7EC-09DD-657637B3C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0AE327C-A68C-8FC7-189D-E25D3DAAD5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1250" y="2533135"/>
            <a:ext cx="5162550" cy="3278704"/>
          </a:xfrm>
          <a:prstGeom prst="round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82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- Title + Content w/ Half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9F39F-C09E-1A75-8226-EFE42BB9C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8185"/>
            <a:ext cx="495711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650D4-8FFC-0999-9567-78DC03206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3135"/>
            <a:ext cx="4957119" cy="36438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6ADFA-6E4D-9EB2-0D42-254454B3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55206"/>
            <a:ext cx="4972050" cy="365125"/>
          </a:xfrm>
        </p:spPr>
        <p:txBody>
          <a:bodyPr/>
          <a:lstStyle/>
          <a:p>
            <a:r>
              <a:rPr lang="en-US"/>
              <a:t>Presentation Title: Edit in 'Insert' tab -&gt; 'Header &amp; Footer' icon -&gt; Change footer text field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E0160-D3CD-E7EC-09DD-657637B3C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5F0E6"/>
                </a:solidFill>
              </a:defRPr>
            </a:lvl1pPr>
          </a:lstStyle>
          <a:p>
            <a:fld id="{9ACFE85F-FDB0-0145-8569-7F71122AAFB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2F7CC84-788A-1332-B4F3-6993A03F2F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1250" y="1325217"/>
            <a:ext cx="5162550" cy="4486622"/>
          </a:xfrm>
          <a:prstGeom prst="round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379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d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CE747-C684-33D7-483C-B5CCD29A76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5D5908-4C77-5F37-3DD0-FC6ED6193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71318-6D7A-2707-D91E-A0992B3C9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Title: Edit in 'Insert' tab -&gt; 'Header &amp; Footer' icon -&gt; Change footer text field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60B08-06E6-E651-2838-5116C2E1A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0A26C7-D174-F77C-81E8-266C220CE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046740"/>
            <a:ext cx="10515600" cy="82391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739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nd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D8F27-CB35-1636-257F-88418FFE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046740"/>
            <a:ext cx="10515600" cy="82391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A64A5-3DA6-2966-B618-0D14F93DB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393B86-E54E-5604-ED93-D033778C1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41A782-1A35-537B-E865-F25F07499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5E0044-7DF6-509D-69E8-3173D2B4BE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50A586-F309-5349-74E4-63EA50A78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Title: Edit in 'Insert' tab -&gt; 'Header &amp; Footer' icon -&gt; Change footer text field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B0BA46-1A36-547E-39A1-18304CCAB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3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nd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2EA9B-AEF5-F443-2A6C-36C9A420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4FE03-5513-F646-216B-9498463E3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Title: Edit in 'Insert' tab -&gt; 'Header &amp; Footer' icon -&gt; Change footer text field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007A2-C447-7401-5954-FDF11174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38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569FC1-A211-B46F-747F-AD0D7DA1E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81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DE7A4-93D4-1896-0320-2B7E76D88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33135"/>
            <a:ext cx="10515600" cy="364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B24CB-AA72-77AA-603D-396C4C871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55206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82B49"/>
                </a:solidFill>
              </a:defRPr>
            </a:lvl1pPr>
          </a:lstStyle>
          <a:p>
            <a:r>
              <a:rPr lang="en-US"/>
              <a:t>Presentation Title: Edit in 'Insert' tab -&gt; 'Header &amp; Footer' icon -&gt; Change footer text field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C1352-61D7-88C7-9309-9B0401D83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3278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182B49"/>
                </a:solidFill>
              </a:defRPr>
            </a:lvl1pPr>
          </a:lstStyle>
          <a:p>
            <a:fld id="{9ACFE85F-FDB0-0145-8569-7F71122AAF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93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49" r:id="rId2"/>
    <p:sldLayoutId id="2147483650" r:id="rId3"/>
    <p:sldLayoutId id="2147483664" r:id="rId4"/>
    <p:sldLayoutId id="2147483661" r:id="rId5"/>
    <p:sldLayoutId id="2147483663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300">
          <a:solidFill>
            <a:srgbClr val="182B4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5000"/>
            <a:lumOff val="35000"/>
          </a:schemeClr>
        </a:buClr>
        <a:buSzPct val="100000"/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SzPct val="100000"/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SzPct val="100000"/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SzPct val="100000"/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SzPct val="100000"/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9107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8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AEC1D8FB-A910-5F93-09A4-90CAB6511742}"/>
              </a:ext>
            </a:extLst>
          </p:cNvPr>
          <p:cNvSpPr txBox="1">
            <a:spLocks/>
          </p:cNvSpPr>
          <p:nvPr/>
        </p:nvSpPr>
        <p:spPr>
          <a:xfrm>
            <a:off x="1232763" y="1615988"/>
            <a:ext cx="98298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ts val="7500"/>
              </a:lnSpc>
              <a:spcBef>
                <a:spcPct val="0"/>
              </a:spcBef>
              <a:buNone/>
              <a:defRPr sz="8000" kern="1200" spc="-300">
                <a:solidFill>
                  <a:srgbClr val="182B4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Energy Transition and Security in Emerging Economies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5AE8F5D5-CDBE-0029-1A2E-6BA18287A276}"/>
              </a:ext>
            </a:extLst>
          </p:cNvPr>
          <p:cNvSpPr txBox="1">
            <a:spLocks/>
          </p:cNvSpPr>
          <p:nvPr/>
        </p:nvSpPr>
        <p:spPr>
          <a:xfrm>
            <a:off x="1255880" y="4899174"/>
            <a:ext cx="6394450" cy="101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None/>
              <a:defRPr sz="1400" b="0" i="0" kern="1200" spc="150" baseline="0">
                <a:solidFill>
                  <a:srgbClr val="C69214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None/>
              <a:defRPr sz="1400" b="0" i="0" kern="1200" spc="150" baseline="0">
                <a:solidFill>
                  <a:srgbClr val="C69214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None/>
              <a:defRPr sz="1400" b="0" i="0" kern="1200" spc="150" baseline="0">
                <a:solidFill>
                  <a:srgbClr val="C69214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None/>
              <a:defRPr sz="1400" b="0" i="0" kern="1200" spc="150" baseline="0">
                <a:solidFill>
                  <a:srgbClr val="C69214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None/>
              <a:defRPr sz="1400" b="0" i="0" kern="1200" spc="150" baseline="0">
                <a:solidFill>
                  <a:srgbClr val="C69214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TEEVRAT GARG</a:t>
            </a:r>
          </a:p>
          <a:p>
            <a:r>
              <a:rPr lang="en-US" sz="1600" dirty="0"/>
              <a:t>ASSOCIATE PROFESSOR OF ECONOMICS</a:t>
            </a:r>
          </a:p>
        </p:txBody>
      </p:sp>
    </p:spTree>
    <p:extLst>
      <p:ext uri="{BB962C8B-B14F-4D97-AF65-F5344CB8AC3E}">
        <p14:creationId xmlns:p14="http://schemas.microsoft.com/office/powerpoint/2010/main" val="1188208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74DEAC-FB1B-627B-5E80-F6F8599345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Contests:</a:t>
            </a:r>
          </a:p>
          <a:p>
            <a:pPr lvl="1"/>
            <a:r>
              <a:rPr lang="en-US" dirty="0"/>
              <a:t>Groups of 50 households (don’t know each other)</a:t>
            </a:r>
          </a:p>
          <a:p>
            <a:pPr lvl="1"/>
            <a:r>
              <a:rPr lang="en-US" dirty="0"/>
              <a:t>USD 87 per HH for winner (max reduction relative to same period in 2022)</a:t>
            </a:r>
          </a:p>
          <a:p>
            <a:pPr lvl="1"/>
            <a:r>
              <a:rPr lang="en-US" dirty="0"/>
              <a:t>Fixed ex-ante budget</a:t>
            </a:r>
          </a:p>
          <a:p>
            <a:r>
              <a:rPr lang="en-US" dirty="0"/>
              <a:t>Theory: incentivize high savers, potentially discourage low-savers.</a:t>
            </a:r>
          </a:p>
          <a:p>
            <a:r>
              <a:rPr lang="en-US" dirty="0"/>
              <a:t>Effective even under unanticipated shocks (e.g., weather)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127C9-C59F-32C9-E16E-5E7DBD7073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Contracts:</a:t>
            </a:r>
          </a:p>
          <a:p>
            <a:pPr lvl="1"/>
            <a:r>
              <a:rPr lang="en-US" dirty="0"/>
              <a:t>Contract 1: $4.35 (5%), $6.52 (10%), $10.87 (15%)</a:t>
            </a:r>
          </a:p>
          <a:p>
            <a:pPr lvl="1"/>
            <a:r>
              <a:rPr lang="en-US" dirty="0"/>
              <a:t>Contract 2: $6.52 (10%), $10.87 (15%), $15.22 (20%)</a:t>
            </a:r>
          </a:p>
          <a:p>
            <a:pPr lvl="1"/>
            <a:r>
              <a:rPr lang="en-US" dirty="0"/>
              <a:t>Must predict compliance</a:t>
            </a:r>
          </a:p>
          <a:p>
            <a:r>
              <a:rPr lang="en-US" dirty="0"/>
              <a:t>Theory: people save what they think is “worth it”.</a:t>
            </a:r>
          </a:p>
          <a:p>
            <a:r>
              <a:rPr lang="en-US" dirty="0"/>
              <a:t>Over/under compliance under unanticipated shocks.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00FF6C-E938-8C5F-D3B8-1570113CC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A03ACE-715C-CD03-8019-9C9CB23C4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Incentivizing Effort: Contests v. Contracts</a:t>
            </a:r>
          </a:p>
        </p:txBody>
      </p:sp>
    </p:spTree>
    <p:extLst>
      <p:ext uri="{BB962C8B-B14F-4D97-AF65-F5344CB8AC3E}">
        <p14:creationId xmlns:p14="http://schemas.microsoft.com/office/powerpoint/2010/main" val="3763069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5F589FD-52BA-537B-E440-7FBA4B9C4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did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F7228D-72A7-4711-BAED-F523FFEC1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Randomize</a:t>
            </a:r>
            <a:r>
              <a:rPr lang="en-US" dirty="0"/>
              <a:t> 11,194 households into contests, one of two contracts, and a control group.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Record</a:t>
            </a:r>
            <a:r>
              <a:rPr lang="en-US" dirty="0"/>
              <a:t> energy use before, during and after the experimental period via smart meters.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Compare</a:t>
            </a:r>
            <a:r>
              <a:rPr lang="en-US" dirty="0"/>
              <a:t> cost-effectiveness across three treatments: energy conservation per $ spent.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9C742-A62B-AD9A-4D7C-A850B4D0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14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7DFAEA-7C9F-9F58-9C44-B62D79570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Contracts and Contests deliver 7-9% energy reduction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81ADC-0C70-1FEC-65F1-0645323FD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12</a:t>
            </a:fld>
            <a:endParaRPr lang="en-US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AD8CB9A-6D37-92E9-07E4-5AF5FB3B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338" y="2048969"/>
            <a:ext cx="5783127" cy="41838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1F894-1A6F-EF9D-AD13-BEE4DC34159B}"/>
              </a:ext>
            </a:extLst>
          </p:cNvPr>
          <p:cNvSpPr txBox="1"/>
          <p:nvPr/>
        </p:nvSpPr>
        <p:spPr>
          <a:xfrm>
            <a:off x="838200" y="6128441"/>
            <a:ext cx="3344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Source: Garg et al. (2024)</a:t>
            </a:r>
          </a:p>
        </p:txBody>
      </p:sp>
    </p:spTree>
    <p:extLst>
      <p:ext uri="{BB962C8B-B14F-4D97-AF65-F5344CB8AC3E}">
        <p14:creationId xmlns:p14="http://schemas.microsoft.com/office/powerpoint/2010/main" val="390648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C1987-3958-D6FE-C387-E3FDCCE81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97C62ED-86C8-8C5E-1BBE-F3928E4841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9425058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E7963BF-EE94-345C-6359-87DCFAAE1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Scalable Insights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75320E-A320-256C-E2D4-A6CF84561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69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2FD4D-8F44-5D6A-EC00-13077033F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DFB84-A717-E5C1-408A-03CEEA1C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8185"/>
            <a:ext cx="10515600" cy="4446640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latin typeface="Calibri Light" panose="020F0302020204030204" pitchFamily="34" charset="0"/>
                <a:cs typeface="Calibri Light" panose="020F0302020204030204" pitchFamily="34" charset="0"/>
              </a:rPr>
              <a:t>India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0B4A1-720F-8F0D-F76E-7C569A20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FE85F-FDB0-0145-8569-7F71122AAFB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FE73F7EC-C076-DECC-95E8-6541D687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338" y="3962294"/>
            <a:ext cx="2881323" cy="158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6ECB15-C08E-3095-8CFB-BF6C04C143FD}"/>
              </a:ext>
            </a:extLst>
          </p:cNvPr>
          <p:cNvSpPr txBox="1"/>
          <p:nvPr/>
        </p:nvSpPr>
        <p:spPr>
          <a:xfrm>
            <a:off x="5268409" y="4054897"/>
            <a:ext cx="1655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Gill Sans MT" panose="020B0502020104020203"/>
              </a:rPr>
              <a:t>Virtually Powered By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655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AAD13-E3FC-85E3-EC84-3D89F1932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5127E-DB6F-AD79-77D5-37412B953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998537"/>
            <a:ext cx="11029616" cy="1013800"/>
          </a:xfrm>
        </p:spPr>
        <p:txBody>
          <a:bodyPr>
            <a:normAutofit/>
          </a:bodyPr>
          <a:lstStyle/>
          <a:p>
            <a:r>
              <a:rPr lang="en-US" dirty="0"/>
              <a:t>The Problem</a:t>
            </a:r>
            <a:endParaRPr lang="en-US" dirty="0">
              <a:solidFill>
                <a:srgbClr val="FFFE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D35FF55-7701-ED94-CE7A-29F3313A33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5329387"/>
              </p:ext>
            </p:extLst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16A42-E1A5-8A9A-BAAF-B9EA56BCE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75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 descr="icon SmartArt graphic">
            <a:extLst>
              <a:ext uri="{FF2B5EF4-FFF2-40B4-BE49-F238E27FC236}">
                <a16:creationId xmlns:a16="http://schemas.microsoft.com/office/drawing/2014/main" id="{81E592E1-99DF-4294-A2E9-EF46299BD3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9090090"/>
              </p:ext>
            </p:extLst>
          </p:nvPr>
        </p:nvGraphicFramePr>
        <p:xfrm>
          <a:off x="581025" y="247059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 descr="https://lh7-rt.googleusercontent.com/slidesz/AGV_vUdcgTL_2jj5eaJtgxnVyyg3vuKGvd3E70LWquEGkvgHbrXLPvjTO0cxxt_HznhCieKrHBKiRX5cPGb6kJdb3fW9kI4fexG_wphRFsPToWtXOATxSrHL-KjfolcuQP177xl7466DDgjqd9wQ3KdMy3-N8rDc_h_bs6NS7K-3JF72MANPIopH1Q=s2048?key=kkZo0K6ipQuxAN51nc_7y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14041"/>
            <a:ext cx="1350712" cy="135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7-rt.googleusercontent.com/slidesz/AGV_vUd26QT5o_M8OqQ_MFWLpuduXsNBSby-5Gu8LsmST-tb_iplDgPhWc53m6RUXJDpR3e5mXn5EulONncr6WvJmnJ6gfpXvb-ATiNtJClAOWZ1ZFRyS4IaXQ9tf9GWsNBHOOgHCKJaHd-1Rfl_y9MnJ4vTMgJFdWRWC5po_Uqv3fcsoahWTldWkw=s2048?key=kkZo0K6ipQuxAN51nc_7y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57110" y="2831918"/>
            <a:ext cx="1092032" cy="109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lh7-rt.googleusercontent.com/slidesz/AGV_vUebicHeqrcpIr3_rSCQlFayzvbpyUibG_UKc9tyz9XvbJ9LuJ9JEZmKtmsB4hfkZXaad2q7N5MJZ8QD5W56n2IguJaZiFk_yNyqUfHjKXWSu87Nq8o1kcCc6bwnhko4X29p-2Qh9XOPplV5OPWrnVy-XqI_xZIvc__OM_1fDLkV7ogcGVzF3W4=s2048?key=kkZo0K6ipQuxAN51nc_7y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442" y="2798830"/>
            <a:ext cx="1230396" cy="123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F4965952-267A-A621-A38E-8D1EA4917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8185"/>
            <a:ext cx="10515600" cy="1325563"/>
          </a:xfrm>
        </p:spPr>
        <p:txBody>
          <a:bodyPr/>
          <a:lstStyle/>
          <a:p>
            <a:r>
              <a:rPr lang="en-US" dirty="0"/>
              <a:t>We deploy inexpensive smart technologies that enable flexible virtual power plants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839A5E-C776-68BD-E2A6-FF1B1068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42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8EF2A-00FA-1411-96B1-35C43875D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Design (Kane et al., 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5D616-528B-AFA4-8048-55D6345B3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POWBAL algorithm randomly assigns individual smart switches to turn off automatically for a given half-hour interval between 8am and midnight.</a:t>
            </a:r>
          </a:p>
          <a:p>
            <a:pPr lvl="1"/>
            <a:r>
              <a:rPr lang="en-US" sz="2000" i="1" dirty="0"/>
              <a:t>No more than 2 events per day and 8 events per week per device</a:t>
            </a:r>
          </a:p>
          <a:p>
            <a:r>
              <a:rPr lang="en-US" sz="2400" dirty="0"/>
              <a:t>Rewards are earned in proportion to the reduction in electricity consumed during the event compared to right before the event begins</a:t>
            </a:r>
          </a:p>
          <a:p>
            <a:pPr lvl="1"/>
            <a:r>
              <a:rPr lang="en-US" sz="2000" i="1" dirty="0"/>
              <a:t>Randomly assign the reward rate for each user-event: 6, 12, 18, 24 or 30 INR/kWh</a:t>
            </a:r>
          </a:p>
          <a:p>
            <a:r>
              <a:rPr lang="en-US" sz="2400" dirty="0"/>
              <a:t>SMS alerts with the timing of the event and reward rate are sent prior to each event</a:t>
            </a:r>
          </a:p>
          <a:p>
            <a:pPr lvl="1"/>
            <a:r>
              <a:rPr lang="en-US" sz="2000" i="1" dirty="0"/>
              <a:t>Randomly assign the notice period for each user-event: 2 hours or 8 hours</a:t>
            </a:r>
          </a:p>
        </p:txBody>
      </p:sp>
    </p:spTree>
    <p:extLst>
      <p:ext uri="{BB962C8B-B14F-4D97-AF65-F5344CB8AC3E}">
        <p14:creationId xmlns:p14="http://schemas.microsoft.com/office/powerpoint/2010/main" val="2793355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5F524-EB22-749F-9884-162022711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Switch-off events led to a 60% reduction in energy use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42FAE2-1DEB-4615-7E55-915F7D504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A graph of different times&#10;&#10;Description automatically generated with medium confidence">
            <a:extLst>
              <a:ext uri="{FF2B5EF4-FFF2-40B4-BE49-F238E27FC236}">
                <a16:creationId xmlns:a16="http://schemas.microsoft.com/office/drawing/2014/main" id="{0E7E2E47-0DC5-5EEA-1424-B44A3BE1A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084" y="2142884"/>
            <a:ext cx="6669831" cy="408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06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40C04-E8C6-7107-5EFC-FC945427C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2F031-C1A6-DF1B-CE78-B2E4EA42C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level reductions translate to household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E6BCB2-A337-0A3E-81CE-FFAEB824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4CCA63EE-ADB0-9E26-62BE-58238F812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2078058"/>
            <a:ext cx="69850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60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5390C-7448-C4B0-427F-91A106CF4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3A3DF-5271-ED3F-C458-29FDC9D0F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0781" y="0"/>
            <a:ext cx="10507663" cy="1350963"/>
          </a:xfrm>
        </p:spPr>
        <p:txBody>
          <a:bodyPr/>
          <a:lstStyle/>
          <a:p>
            <a:r>
              <a:rPr lang="en-US" dirty="0"/>
              <a:t>Increase in Energy Demand from Emerging Economies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8161D-7A22-A67F-8A93-5921AF9B6549}"/>
              </a:ext>
            </a:extLst>
          </p:cNvPr>
          <p:cNvSpPr txBox="1">
            <a:spLocks/>
          </p:cNvSpPr>
          <p:nvPr/>
        </p:nvSpPr>
        <p:spPr>
          <a:xfrm>
            <a:off x="838200" y="5875568"/>
            <a:ext cx="10214919" cy="3572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Source: International Energy Agency</a:t>
            </a:r>
          </a:p>
        </p:txBody>
      </p:sp>
      <p:pic>
        <p:nvPicPr>
          <p:cNvPr id="6" name="Picture 2" descr="Change In Electricity Demand By Region 2022 2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205" y="1448885"/>
            <a:ext cx="9127384" cy="415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712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9162B-F167-C086-D202-B4CBF7C56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2B923-4FC3-8009-07C5-15AF73B73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Flexibility potential coincides with aggregate residential peak demand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27F526-A930-155A-07C3-48F707F8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2" descr="https://lh7-rt.googleusercontent.com/docsz/AD_4nXfx4aHvhKlOH5GUMR7ueeJogmzCTasExMym2Vpn9KJ0TnmHWjozbJsrx6RFdsai__oozYkOO18EdFpHOR-IbAs8DE8JiamIaVo6skH3CfL5H17eSuCe6R6PesFlOuRLQr_u3oCEJjctbntteEygmNNXRPw?key=Yp5Lf7I5n9kG79ZCa-7q2g">
            <a:extLst>
              <a:ext uri="{FF2B5EF4-FFF2-40B4-BE49-F238E27FC236}">
                <a16:creationId xmlns:a16="http://schemas.microsoft.com/office/drawing/2014/main" id="{6F3B36F4-7F30-C9CA-BFE1-EB3473866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270" y="2353748"/>
            <a:ext cx="7005460" cy="394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374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18795-5118-B311-CCE8-33A34AB84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6C6F6-D442-7959-3F75-57BF060B3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Emissions reductions delivered at negative prices!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122F2D-96D2-3EF3-C71B-E93AE5AE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A graph of a graph showing the amount of carbon emission&#10;&#10;Description automatically generated">
            <a:extLst>
              <a:ext uri="{FF2B5EF4-FFF2-40B4-BE49-F238E27FC236}">
                <a16:creationId xmlns:a16="http://schemas.microsoft.com/office/drawing/2014/main" id="{F0404EE7-878C-E3A5-5CBE-A0DD7BD5C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50" y="2159081"/>
            <a:ext cx="5207000" cy="3975100"/>
          </a:xfrm>
          <a:prstGeom prst="rect">
            <a:avLst/>
          </a:prstGeom>
        </p:spPr>
      </p:pic>
      <p:pic>
        <p:nvPicPr>
          <p:cNvPr id="8" name="Picture 7" descr="A graph with numbers and a chart&#10;&#10;Description automatically generated">
            <a:extLst>
              <a:ext uri="{FF2B5EF4-FFF2-40B4-BE49-F238E27FC236}">
                <a16:creationId xmlns:a16="http://schemas.microsoft.com/office/drawing/2014/main" id="{E1D168D9-5B9F-E8D1-D106-A8BB2013F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800" y="2171781"/>
            <a:ext cx="54356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42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EDED0-DA0D-7EF5-CD41-7A39B250C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95BAF27-F0E7-F65E-EBDA-71BE07EA8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scale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5554122-9C59-755A-9653-7D807B0F8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Partnerships</a:t>
            </a:r>
            <a:r>
              <a:rPr lang="en-US" dirty="0"/>
              <a:t> with utilities in India, Vietnam (with future planned expansions to Indonesia, South Africa and Turkey)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Target</a:t>
            </a:r>
            <a:r>
              <a:rPr lang="en-US" dirty="0"/>
              <a:t> 20,000 households by mid-2026.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Experimentally</a:t>
            </a:r>
            <a:r>
              <a:rPr lang="en-US" dirty="0"/>
              <a:t> design best practices to scale </a:t>
            </a:r>
            <a:r>
              <a:rPr lang="en-US" dirty="0">
                <a:sym typeface="Wingdings" pitchFamily="2" charset="2"/>
              </a:rPr>
              <a:t> estimate grid level effects.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64D3C-5164-8C7B-C771-E04C1B736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9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7F664-1304-52DF-F042-2376DFA95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10622-0921-6995-84C6-0C5EE99C5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8185"/>
            <a:ext cx="10515600" cy="4446640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latin typeface="Calibri Light" panose="020F0302020204030204" pitchFamily="34" charset="0"/>
                <a:cs typeface="Calibri Light" panose="020F0302020204030204" pitchFamily="34" charset="0"/>
              </a:rPr>
              <a:t>San Diego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8E6C3-D0A8-98BF-09BD-806F27CD8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36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C8227-743A-6E2B-288B-A21668805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A50BB-4207-F091-AA94-5FD1972B1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59606"/>
            <a:ext cx="10972799" cy="1194338"/>
          </a:xfrm>
        </p:spPr>
        <p:txBody>
          <a:bodyPr>
            <a:normAutofit/>
          </a:bodyPr>
          <a:lstStyle/>
          <a:p>
            <a:pPr algn="ctr"/>
            <a:r>
              <a:rPr lang="en-US" sz="3600" spc="-150" dirty="0"/>
              <a:t>Human Behavior with Electric Vehicles (EVs): </a:t>
            </a:r>
            <a:br>
              <a:rPr lang="en-US" sz="3600" spc="-150" dirty="0"/>
            </a:br>
            <a:r>
              <a:rPr lang="en-US" sz="3600" spc="-150" dirty="0"/>
              <a:t>Experimental results on workplace charging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C1D534-36E9-C2BD-4850-69F11E834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7ADAB3-4DF6-E59B-E80A-919E0164B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28" y="3251356"/>
            <a:ext cx="1139603" cy="1438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612B8C-B326-7DAD-D024-6811AAADAC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85" t="11524" r="16426" b="27847"/>
          <a:stretch/>
        </p:blipFill>
        <p:spPr>
          <a:xfrm>
            <a:off x="4291630" y="3247990"/>
            <a:ext cx="1218103" cy="1482237"/>
          </a:xfrm>
          <a:prstGeom prst="rect">
            <a:avLst/>
          </a:prstGeom>
        </p:spPr>
      </p:pic>
      <p:pic>
        <p:nvPicPr>
          <p:cNvPr id="10" name="Picture 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09E947A3-84EE-7A8C-AB37-D04E3004E1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62" t="16090" r="12310" b="27260"/>
          <a:stretch/>
        </p:blipFill>
        <p:spPr>
          <a:xfrm>
            <a:off x="6194213" y="3232624"/>
            <a:ext cx="1186435" cy="1497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69B4E0-0DBE-18EC-68AE-D7F0A2C965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739" t="3417" r="12846" b="17890"/>
          <a:stretch/>
        </p:blipFill>
        <p:spPr>
          <a:xfrm>
            <a:off x="8065128" y="3265467"/>
            <a:ext cx="1198639" cy="1487427"/>
          </a:xfrm>
          <a:prstGeom prst="rect">
            <a:avLst/>
          </a:prstGeom>
        </p:spPr>
      </p:pic>
      <p:pic>
        <p:nvPicPr>
          <p:cNvPr id="12" name="Picture 11" descr="A person in a blue suit&#10;&#10;Description automatically generated">
            <a:extLst>
              <a:ext uri="{FF2B5EF4-FFF2-40B4-BE49-F238E27FC236}">
                <a16:creationId xmlns:a16="http://schemas.microsoft.com/office/drawing/2014/main" id="{6E5ED416-E69B-7A2E-8D4E-871D1EEB9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879" y="3251356"/>
            <a:ext cx="1139603" cy="1446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ADC456-83B6-DFA1-3F9A-2F5BC5E1D29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084" t="20555" r="15243" b="23415"/>
          <a:stretch/>
        </p:blipFill>
        <p:spPr>
          <a:xfrm>
            <a:off x="9975231" y="3272869"/>
            <a:ext cx="1215311" cy="1509273"/>
          </a:xfrm>
          <a:prstGeom prst="rect">
            <a:avLst/>
          </a:prstGeom>
        </p:spPr>
      </p:pic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A6E96902-B0D9-D85B-65B1-14E8372C13F0}"/>
              </a:ext>
            </a:extLst>
          </p:cNvPr>
          <p:cNvSpPr txBox="1">
            <a:spLocks/>
          </p:cNvSpPr>
          <p:nvPr/>
        </p:nvSpPr>
        <p:spPr>
          <a:xfrm>
            <a:off x="1" y="4666335"/>
            <a:ext cx="2283430" cy="171436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r>
              <a:rPr lang="en-US" sz="1600" dirty="0">
                <a:latin typeface="+mn-lt"/>
              </a:rPr>
              <a:t>David G. Victor</a:t>
            </a:r>
          </a:p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endParaRPr lang="en-US" sz="1600" dirty="0">
              <a:latin typeface="+mn-lt"/>
            </a:endParaRPr>
          </a:p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r>
              <a:rPr lang="en-US" sz="1400" dirty="0">
                <a:latin typeface="+mn-lt"/>
              </a:rPr>
              <a:t>Professor of Innovation and Public Policy, GPS</a:t>
            </a:r>
          </a:p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r>
              <a:rPr lang="en-US" sz="1400" dirty="0">
                <a:latin typeface="+mn-lt"/>
              </a:rPr>
              <a:t>Professor, SIO (Adjunct)</a:t>
            </a:r>
          </a:p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r>
              <a:rPr lang="en-US" sz="1400" dirty="0">
                <a:latin typeface="+mn-lt"/>
              </a:rPr>
              <a:t>Professor, JSOE (by Courtesy)</a:t>
            </a:r>
          </a:p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r>
              <a:rPr lang="en-US" sz="1400" dirty="0">
                <a:latin typeface="+mn-lt"/>
              </a:rPr>
              <a:t>Director, D2I</a:t>
            </a:r>
          </a:p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endParaRPr lang="en-US" sz="1600" dirty="0">
              <a:latin typeface="+mn-lt"/>
            </a:endParaRP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BCA31039-7F85-B132-CFD1-14FAA0C215D3}"/>
              </a:ext>
            </a:extLst>
          </p:cNvPr>
          <p:cNvSpPr txBox="1">
            <a:spLocks/>
          </p:cNvSpPr>
          <p:nvPr/>
        </p:nvSpPr>
        <p:spPr>
          <a:xfrm>
            <a:off x="4088948" y="4690152"/>
            <a:ext cx="1747191" cy="119433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r>
              <a:rPr lang="en-US" sz="1600" dirty="0">
                <a:latin typeface="+mn-lt"/>
              </a:rPr>
              <a:t>Ryan Hanna</a:t>
            </a:r>
          </a:p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endParaRPr lang="en-US" sz="1600" dirty="0">
              <a:latin typeface="+mn-lt"/>
            </a:endParaRPr>
          </a:p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r>
              <a:rPr lang="en-US" sz="1500" dirty="0">
                <a:latin typeface="+mn-lt"/>
              </a:rPr>
              <a:t>Research Scientist,</a:t>
            </a:r>
          </a:p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r>
              <a:rPr lang="en-US" sz="1500" dirty="0">
                <a:latin typeface="+mn-lt"/>
              </a:rPr>
              <a:t>Center for Energy Research</a:t>
            </a:r>
          </a:p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endParaRPr lang="en-US" sz="1600" dirty="0">
              <a:latin typeface="+mn-lt"/>
            </a:endParaRPr>
          </a:p>
        </p:txBody>
      </p:sp>
      <p:sp>
        <p:nvSpPr>
          <p:cNvPr id="18" name="Content Placeholder 10">
            <a:extLst>
              <a:ext uri="{FF2B5EF4-FFF2-40B4-BE49-F238E27FC236}">
                <a16:creationId xmlns:a16="http://schemas.microsoft.com/office/drawing/2014/main" id="{E6B4F9E1-7968-B213-476E-BD3D785B5D01}"/>
              </a:ext>
            </a:extLst>
          </p:cNvPr>
          <p:cNvSpPr txBox="1">
            <a:spLocks/>
          </p:cNvSpPr>
          <p:nvPr/>
        </p:nvSpPr>
        <p:spPr>
          <a:xfrm>
            <a:off x="2233197" y="4668505"/>
            <a:ext cx="1827559" cy="171436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r>
              <a:rPr lang="en-US" sz="1600" dirty="0">
                <a:latin typeface="+mn-lt"/>
              </a:rPr>
              <a:t>Teevrat Garg</a:t>
            </a:r>
          </a:p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endParaRPr lang="en-US" sz="1600" dirty="0">
              <a:latin typeface="+mn-lt"/>
            </a:endParaRPr>
          </a:p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r>
              <a:rPr lang="en-US" sz="1500" dirty="0">
                <a:latin typeface="+mn-lt"/>
              </a:rPr>
              <a:t>Associate Professor of Economics, GPS</a:t>
            </a:r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7CF8366C-8759-D17A-45AA-A71B8546B731}"/>
              </a:ext>
            </a:extLst>
          </p:cNvPr>
          <p:cNvSpPr txBox="1">
            <a:spLocks/>
          </p:cNvSpPr>
          <p:nvPr/>
        </p:nvSpPr>
        <p:spPr>
          <a:xfrm>
            <a:off x="5864331" y="4706705"/>
            <a:ext cx="1874391" cy="171436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r>
              <a:rPr lang="en-US" sz="1600" dirty="0">
                <a:latin typeface="+mn-lt"/>
              </a:rPr>
              <a:t>Jeff Myers</a:t>
            </a:r>
          </a:p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endParaRPr lang="en-US" sz="1600" dirty="0">
              <a:latin typeface="+mn-lt"/>
            </a:endParaRPr>
          </a:p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r>
              <a:rPr lang="en-US" sz="1500" dirty="0">
                <a:latin typeface="+mn-lt"/>
              </a:rPr>
              <a:t>Staff Research Associate, D2I</a:t>
            </a:r>
          </a:p>
        </p:txBody>
      </p: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95CA213F-AD69-55EA-6D27-E4BD68CFD782}"/>
              </a:ext>
            </a:extLst>
          </p:cNvPr>
          <p:cNvSpPr txBox="1">
            <a:spLocks/>
          </p:cNvSpPr>
          <p:nvPr/>
        </p:nvSpPr>
        <p:spPr>
          <a:xfrm>
            <a:off x="7466053" y="4738948"/>
            <a:ext cx="2199624" cy="171436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r>
              <a:rPr lang="en-US" sz="1600" dirty="0">
                <a:latin typeface="+mn-lt"/>
              </a:rPr>
              <a:t>Sebastian Tebbe</a:t>
            </a:r>
          </a:p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endParaRPr lang="en-US" sz="1600" dirty="0">
              <a:latin typeface="+mn-lt"/>
            </a:endParaRPr>
          </a:p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r>
              <a:rPr lang="en-US" sz="1500" dirty="0">
                <a:latin typeface="+mn-lt"/>
              </a:rPr>
              <a:t>Professor of Economics, Univ. of Melbourne</a:t>
            </a:r>
          </a:p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r>
              <a:rPr lang="en-US" sz="1500" dirty="0">
                <a:latin typeface="+mn-lt"/>
              </a:rPr>
              <a:t>(Formerly postdoc, GPS)</a:t>
            </a:r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F52D6144-399A-1F33-ADDF-876D8D0373B8}"/>
              </a:ext>
            </a:extLst>
          </p:cNvPr>
          <p:cNvSpPr txBox="1">
            <a:spLocks/>
          </p:cNvSpPr>
          <p:nvPr/>
        </p:nvSpPr>
        <p:spPr>
          <a:xfrm>
            <a:off x="9458927" y="4738040"/>
            <a:ext cx="2199624" cy="171436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r>
              <a:rPr lang="en-US" sz="1600" dirty="0">
                <a:latin typeface="+mn-lt"/>
              </a:rPr>
              <a:t>Charles Thompson</a:t>
            </a:r>
          </a:p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endParaRPr lang="en-US" sz="1600" dirty="0">
              <a:latin typeface="+mn-lt"/>
            </a:endParaRPr>
          </a:p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r>
              <a:rPr lang="en-US" sz="1500" dirty="0">
                <a:latin typeface="+mn-lt"/>
              </a:rPr>
              <a:t>Postdoc, GPS</a:t>
            </a: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28F1ABE0-A9EA-88CC-46BF-40E9307D8DBF}"/>
              </a:ext>
            </a:extLst>
          </p:cNvPr>
          <p:cNvSpPr txBox="1">
            <a:spLocks/>
          </p:cNvSpPr>
          <p:nvPr/>
        </p:nvSpPr>
        <p:spPr>
          <a:xfrm>
            <a:off x="2029285" y="2390667"/>
            <a:ext cx="9152542" cy="119433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19075" algn="ctr">
              <a:spcBef>
                <a:spcPts val="0"/>
              </a:spcBef>
              <a:buSzPct val="125000"/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The Deep Decarbonization Initiative (D2I) is an interdisciplinary team based in the School of Global Policy &amp; Strategy (GPS) at UC San Diego. </a:t>
            </a:r>
          </a:p>
        </p:txBody>
      </p:sp>
    </p:spTree>
    <p:extLst>
      <p:ext uri="{BB962C8B-B14F-4D97-AF65-F5344CB8AC3E}">
        <p14:creationId xmlns:p14="http://schemas.microsoft.com/office/powerpoint/2010/main" val="2932324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B1312-F28C-05C0-D424-1311E0B2E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080CE-7605-9D4B-E05F-F043358C2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25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32EB98-E607-3EE4-B4C3-9090F3CE5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432" y="1178647"/>
            <a:ext cx="8882743" cy="514351"/>
          </a:xfrm>
        </p:spPr>
        <p:txBody>
          <a:bodyPr>
            <a:noAutofit/>
          </a:bodyPr>
          <a:lstStyle/>
          <a:p>
            <a:pPr algn="l"/>
            <a:r>
              <a:rPr lang="en-US" sz="3600" spc="-150" dirty="0">
                <a:solidFill>
                  <a:schemeClr val="tx1"/>
                </a:solidFill>
              </a:rPr>
              <a:t>What</a:t>
            </a:r>
            <a:r>
              <a:rPr lang="en-US" sz="3600" spc="-150" dirty="0"/>
              <a:t> we know about EV charging demand flexibility</a:t>
            </a:r>
            <a:endParaRPr lang="en-US" sz="2800" spc="-1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0A7A9D5-3B6B-A6FF-D448-B13B2EC5A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029" y="2152874"/>
            <a:ext cx="10223551" cy="3160155"/>
          </a:xfrm>
        </p:spPr>
        <p:txBody>
          <a:bodyPr>
            <a:noAutofit/>
          </a:bodyPr>
          <a:lstStyle/>
          <a:p>
            <a:pPr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Most charging (perhaps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80%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) is done at home and encouraged by residential electricity tariffs</a:t>
            </a:r>
          </a:p>
          <a:p>
            <a:pPr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Utility smart charging programs are proliferating but only provide anecdotal insights</a:t>
            </a:r>
          </a:p>
          <a:p>
            <a:pPr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There’s been some rigorous experimental research around home charging</a:t>
            </a:r>
          </a:p>
          <a:p>
            <a:pPr lvl="1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Drivers significantly increase charging when discounted and “green”</a:t>
            </a:r>
            <a:endParaRPr lang="en-US" sz="2000" b="1" baseline="30000" dirty="0">
              <a:solidFill>
                <a:schemeClr val="accent2"/>
              </a:solidFill>
              <a:latin typeface="+mj-lt"/>
            </a:endParaRPr>
          </a:p>
          <a:p>
            <a:pPr lvl="1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Drivers respond strongly to financial incentives to charge during off-peak periods</a:t>
            </a:r>
            <a:endParaRPr lang="en-US" sz="2000" b="1" baseline="30000" dirty="0">
              <a:solidFill>
                <a:schemeClr val="accent2"/>
              </a:solidFill>
              <a:latin typeface="+mj-lt"/>
            </a:endParaRPr>
          </a:p>
          <a:p>
            <a:pPr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There remain huge unknowns about shifting people away from home</a:t>
            </a:r>
          </a:p>
          <a:p>
            <a:pPr lvl="1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Why do we care about shifting location?</a:t>
            </a:r>
          </a:p>
          <a:p>
            <a:pPr marL="0" indent="0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27924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BB7B5-87E1-6817-DBAB-4683B8D96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29F9CF-5336-D3B4-A701-9CDF6384A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26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40EAD8-778A-0D45-24B6-5495C5686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384" y="3431181"/>
            <a:ext cx="6508825" cy="2805229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77A367C-B896-D8AC-4D27-7ADDCB9AB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895" y="1058435"/>
            <a:ext cx="8629976" cy="518745"/>
          </a:xfrm>
        </p:spPr>
        <p:txBody>
          <a:bodyPr>
            <a:noAutofit/>
          </a:bodyPr>
          <a:lstStyle/>
          <a:p>
            <a:pPr algn="l"/>
            <a:r>
              <a:rPr lang="en-US" sz="3600" spc="-150" dirty="0">
                <a:solidFill>
                  <a:schemeClr val="tx1"/>
                </a:solidFill>
              </a:rPr>
              <a:t>Midday (workplace) charging has many advantages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66919021-0196-A839-AA47-B4CE5D861D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198" y="1611173"/>
            <a:ext cx="9456949" cy="1309493"/>
          </a:xfrm>
        </p:spPr>
        <p:txBody>
          <a:bodyPr>
            <a:noAutofit/>
          </a:bodyPr>
          <a:lstStyle/>
          <a:p>
            <a:pPr defTabSz="228600">
              <a:lnSpc>
                <a:spcPct val="105000"/>
              </a:lnSpc>
              <a:spcBef>
                <a:spcPts val="0"/>
              </a:spcBef>
              <a:buSzPct val="100000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Existing residential EV tariff structures emphasize congestion, not emissions</a:t>
            </a:r>
          </a:p>
          <a:p>
            <a:pPr defTabSz="228600">
              <a:lnSpc>
                <a:spcPct val="105000"/>
              </a:lnSpc>
              <a:spcBef>
                <a:spcPts val="0"/>
              </a:spcBef>
              <a:buSzPct val="100000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To affordably minimize emission on a solar dominant grid, charging must shift to midday</a:t>
            </a:r>
          </a:p>
          <a:p>
            <a:pPr lvl="1" defTabSz="228600">
              <a:lnSpc>
                <a:spcPct val="105000"/>
              </a:lnSpc>
              <a:spcBef>
                <a:spcPts val="0"/>
              </a:spcBef>
              <a:buSzPct val="100000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Daytime charging, in turn, implicates workplace charging for most EV drivers  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E15BCE2-7BC1-EDFA-6097-1DE0814660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444" b="15362"/>
          <a:stretch/>
        </p:blipFill>
        <p:spPr>
          <a:xfrm>
            <a:off x="2722383" y="5998750"/>
            <a:ext cx="6508826" cy="2576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4C12E2C-6BB5-6CED-16C9-E0B3EE8E7E10}"/>
              </a:ext>
            </a:extLst>
          </p:cNvPr>
          <p:cNvSpPr txBox="1"/>
          <p:nvPr/>
        </p:nvSpPr>
        <p:spPr>
          <a:xfrm>
            <a:off x="3183851" y="5913974"/>
            <a:ext cx="146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5 tCO</a:t>
            </a:r>
            <a:r>
              <a:rPr lang="en-US" b="1" baseline="-25000" dirty="0"/>
              <a:t>2</a:t>
            </a:r>
            <a:r>
              <a:rPr lang="en-US" b="1" dirty="0"/>
              <a:t>/yr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B40CBE-C670-67EF-D1CA-C268BDA108C4}"/>
              </a:ext>
            </a:extLst>
          </p:cNvPr>
          <p:cNvSpPr txBox="1"/>
          <p:nvPr/>
        </p:nvSpPr>
        <p:spPr>
          <a:xfrm>
            <a:off x="5357237" y="5943110"/>
            <a:ext cx="146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1.2 tCO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/yr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B59A55-D107-21ED-AAA9-070CDEE2BEC7}"/>
              </a:ext>
            </a:extLst>
          </p:cNvPr>
          <p:cNvSpPr txBox="1"/>
          <p:nvPr/>
        </p:nvSpPr>
        <p:spPr>
          <a:xfrm>
            <a:off x="7564701" y="5942103"/>
            <a:ext cx="146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0.3 tCO</a:t>
            </a:r>
            <a:r>
              <a:rPr lang="en-US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/yr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BDA5930-A257-AE49-4F2A-C697000BAA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07" t="75444" r="67981" b="16959"/>
          <a:stretch/>
        </p:blipFill>
        <p:spPr>
          <a:xfrm>
            <a:off x="4421926" y="5787408"/>
            <a:ext cx="487680" cy="3651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470098F-B341-F262-A535-471BB572CA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707" t="76681" r="2471" b="17293"/>
          <a:stretch/>
        </p:blipFill>
        <p:spPr>
          <a:xfrm>
            <a:off x="8715870" y="5577605"/>
            <a:ext cx="372116" cy="4566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A40301-A256-A086-66F3-8594DECB7B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144" t="75444" r="34114" b="17482"/>
          <a:stretch/>
        </p:blipFill>
        <p:spPr>
          <a:xfrm>
            <a:off x="6719595" y="5700899"/>
            <a:ext cx="409084" cy="36488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9082FE2-D22E-1C56-0C9A-CFFE44CEE1A1}"/>
              </a:ext>
            </a:extLst>
          </p:cNvPr>
          <p:cNvSpPr txBox="1"/>
          <p:nvPr/>
        </p:nvSpPr>
        <p:spPr>
          <a:xfrm>
            <a:off x="3081607" y="2815258"/>
            <a:ext cx="6028785" cy="3646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atin typeface="Avenir Next" panose="020B0503020202020204" pitchFamily="34" charset="0"/>
              </a:rPr>
              <a:t>Annual Carbon Emissions By Vehicle Mode in California</a:t>
            </a:r>
          </a:p>
        </p:txBody>
      </p:sp>
    </p:spTree>
    <p:extLst>
      <p:ext uri="{BB962C8B-B14F-4D97-AF65-F5344CB8AC3E}">
        <p14:creationId xmlns:p14="http://schemas.microsoft.com/office/powerpoint/2010/main" val="1571226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FA3C6-4AE7-B8A3-3336-71E4C7355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54EE87-E75C-A67E-ED46-61471DC4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FADFA-66F4-F99D-98B0-369933FD6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7704" y="1026729"/>
            <a:ext cx="6036592" cy="762000"/>
          </a:xfrm>
        </p:spPr>
        <p:txBody>
          <a:bodyPr>
            <a:noAutofit/>
          </a:bodyPr>
          <a:lstStyle/>
          <a:p>
            <a:pPr algn="l"/>
            <a:r>
              <a:rPr lang="en-US" sz="3600" spc="-150" dirty="0">
                <a:solidFill>
                  <a:schemeClr val="tx1"/>
                </a:solidFill>
              </a:rPr>
              <a:t>What does EV load look like today?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FE674C-0752-623B-1DB3-CE273C287381}"/>
              </a:ext>
            </a:extLst>
          </p:cNvPr>
          <p:cNvSpPr txBox="1"/>
          <p:nvPr/>
        </p:nvSpPr>
        <p:spPr>
          <a:xfrm>
            <a:off x="838200" y="4810412"/>
            <a:ext cx="4381828" cy="48406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j-lt"/>
                <a:ea typeface="Times New Roman" panose="02020603050405020304" pitchFamily="18" charset="0"/>
              </a:rPr>
              <a:t>Source: </a:t>
            </a:r>
            <a:r>
              <a:rPr lang="en-US" sz="1200" dirty="0">
                <a:latin typeface="+mj-lt"/>
              </a:rPr>
              <a:t>California Energy Commission, Assembly Bill 2127 Second Electric Vehicle Charging Infrastructure Assessment, 2024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963AF7-3F0C-1602-CFAC-2754A1A7E2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b="25679"/>
          <a:stretch/>
        </p:blipFill>
        <p:spPr>
          <a:xfrm>
            <a:off x="759017" y="2137308"/>
            <a:ext cx="5014439" cy="2705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4D7CD8-ABC9-0FD9-69C6-45FA855D791A}"/>
              </a:ext>
            </a:extLst>
          </p:cNvPr>
          <p:cNvSpPr txBox="1"/>
          <p:nvPr/>
        </p:nvSpPr>
        <p:spPr>
          <a:xfrm>
            <a:off x="2552496" y="5605173"/>
            <a:ext cx="6937311" cy="654354"/>
          </a:xfrm>
          <a:prstGeom prst="rect">
            <a:avLst/>
          </a:prstGeom>
          <a:solidFill>
            <a:srgbClr val="182B49"/>
          </a:solidFill>
        </p:spPr>
        <p:txBody>
          <a:bodyPr wrap="square" lIns="182880" rIns="182880" anchor="ctr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C69214"/>
                </a:solidFill>
                <a:effectLst/>
                <a:ea typeface="Times New Roman" panose="02020603050405020304" pitchFamily="18" charset="0"/>
              </a:rPr>
              <a:t>Turning vision into reality hinges on human behavior</a:t>
            </a:r>
            <a:endParaRPr lang="en-US" sz="2400" dirty="0">
              <a:solidFill>
                <a:srgbClr val="C6921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58A92F-DF8B-CF67-E6DE-5E96775269DC}"/>
              </a:ext>
            </a:extLst>
          </p:cNvPr>
          <p:cNvSpPr txBox="1"/>
          <p:nvPr/>
        </p:nvSpPr>
        <p:spPr>
          <a:xfrm>
            <a:off x="7948815" y="3172299"/>
            <a:ext cx="2172403" cy="11259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effectLst/>
                <a:latin typeface="Avenir Next" panose="020B0503020202020204" pitchFamily="34" charset="0"/>
                <a:ea typeface="Times New Roman" panose="02020603050405020304" pitchFamily="18" charset="0"/>
              </a:rPr>
              <a:t>[Jeff’s UCSD charging figure]</a:t>
            </a:r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68CB5E-4369-F963-93EE-E8B87F8749E5}"/>
              </a:ext>
            </a:extLst>
          </p:cNvPr>
          <p:cNvSpPr txBox="1"/>
          <p:nvPr/>
        </p:nvSpPr>
        <p:spPr>
          <a:xfrm>
            <a:off x="2981746" y="3624995"/>
            <a:ext cx="1192656" cy="32365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Public &amp; Work Level 2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453FE-6F64-44EB-7799-1A77885409B9}"/>
              </a:ext>
            </a:extLst>
          </p:cNvPr>
          <p:cNvSpPr txBox="1"/>
          <p:nvPr/>
        </p:nvSpPr>
        <p:spPr>
          <a:xfrm>
            <a:off x="1442742" y="3886544"/>
            <a:ext cx="981055" cy="32365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Residential Level 2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0A802-47EB-9347-508D-41E6B442F631}"/>
              </a:ext>
            </a:extLst>
          </p:cNvPr>
          <p:cNvSpPr txBox="1"/>
          <p:nvPr/>
        </p:nvSpPr>
        <p:spPr>
          <a:xfrm>
            <a:off x="3304497" y="3055287"/>
            <a:ext cx="731220" cy="32365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lang="en-US" sz="11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Fast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graph of an orange and grey graph&#10;&#10;Description automatically generated">
            <a:extLst>
              <a:ext uri="{FF2B5EF4-FFF2-40B4-BE49-F238E27FC236}">
                <a16:creationId xmlns:a16="http://schemas.microsoft.com/office/drawing/2014/main" id="{9D842079-301A-B506-7367-A749DC48ED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9" t="8438" r="2079" b="16228"/>
          <a:stretch/>
        </p:blipFill>
        <p:spPr>
          <a:xfrm>
            <a:off x="6493710" y="2101055"/>
            <a:ext cx="4914286" cy="27957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71F8E4-1DD7-82E8-DE93-95F04A233F4E}"/>
              </a:ext>
            </a:extLst>
          </p:cNvPr>
          <p:cNvSpPr txBox="1"/>
          <p:nvPr/>
        </p:nvSpPr>
        <p:spPr>
          <a:xfrm>
            <a:off x="8369832" y="3811402"/>
            <a:ext cx="1353683" cy="32365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Workplace Level 2 charging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99EA9B-7E8E-08BD-F5B7-8D0B8893E386}"/>
              </a:ext>
            </a:extLst>
          </p:cNvPr>
          <p:cNvSpPr txBox="1"/>
          <p:nvPr/>
        </p:nvSpPr>
        <p:spPr>
          <a:xfrm>
            <a:off x="8655738" y="4253258"/>
            <a:ext cx="1710397" cy="32365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Residential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1DD60B-CF70-1307-99EE-9ACD806A9501}"/>
              </a:ext>
            </a:extLst>
          </p:cNvPr>
          <p:cNvSpPr txBox="1"/>
          <p:nvPr/>
        </p:nvSpPr>
        <p:spPr>
          <a:xfrm>
            <a:off x="1190544" y="1802810"/>
            <a:ext cx="4218360" cy="33449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a typeface="Times New Roman" panose="02020603050405020304" pitchFamily="18" charset="0"/>
              </a:rPr>
              <a:t>CALIFORNIA’S </a:t>
            </a:r>
            <a:r>
              <a:rPr lang="en-US" sz="1600" b="1" dirty="0">
                <a:effectLst/>
                <a:ea typeface="Times New Roman" panose="02020603050405020304" pitchFamily="18" charset="0"/>
              </a:rPr>
              <a:t>VISION FOR 2030</a:t>
            </a:r>
            <a:endParaRPr lang="en-US" sz="1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F3B1BF-3F8C-1A3B-C680-371AF12F632C}"/>
              </a:ext>
            </a:extLst>
          </p:cNvPr>
          <p:cNvSpPr txBox="1"/>
          <p:nvPr/>
        </p:nvSpPr>
        <p:spPr>
          <a:xfrm>
            <a:off x="6856667" y="1762677"/>
            <a:ext cx="4954333" cy="367947"/>
          </a:xfrm>
          <a:prstGeom prst="rect">
            <a:avLst/>
          </a:prstGeom>
          <a:solidFill>
            <a:srgbClr val="F5F0E6"/>
          </a:solidFill>
        </p:spPr>
        <p:txBody>
          <a:bodyPr wrap="square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ea typeface="Times New Roman" panose="02020603050405020304" pitchFamily="18" charset="0"/>
              </a:rPr>
              <a:t>UCSD’s</a:t>
            </a:r>
            <a:r>
              <a:rPr lang="en-US" sz="1600" b="1" dirty="0">
                <a:effectLst/>
                <a:ea typeface="Times New Roman" panose="02020603050405020304" pitchFamily="18" charset="0"/>
              </a:rPr>
              <a:t> REALITY TODAY</a:t>
            </a:r>
            <a:endParaRPr lang="en-US" sz="1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E82ABA-DECD-63EF-DC52-CDFCB0EE86A4}"/>
              </a:ext>
            </a:extLst>
          </p:cNvPr>
          <p:cNvSpPr txBox="1"/>
          <p:nvPr/>
        </p:nvSpPr>
        <p:spPr>
          <a:xfrm>
            <a:off x="8792069" y="2661704"/>
            <a:ext cx="1192656" cy="32365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Occupied stalls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1AC657-5DCC-F870-F4FA-20CC9122FB0C}"/>
              </a:ext>
            </a:extLst>
          </p:cNvPr>
          <p:cNvSpPr txBox="1"/>
          <p:nvPr/>
        </p:nvSpPr>
        <p:spPr>
          <a:xfrm>
            <a:off x="6548056" y="4922062"/>
            <a:ext cx="3901651" cy="3092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+mj-lt"/>
                <a:ea typeface="Times New Roman" panose="02020603050405020304" pitchFamily="18" charset="0"/>
              </a:rPr>
              <a:t>UCSD EV stall occupancy and charging;  October 17, 2023</a:t>
            </a:r>
            <a:endParaRPr lang="en-US" sz="1200" dirty="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6B0278-9109-1CE4-817C-6BECEDE308C5}"/>
              </a:ext>
            </a:extLst>
          </p:cNvPr>
          <p:cNvSpPr txBox="1"/>
          <p:nvPr/>
        </p:nvSpPr>
        <p:spPr>
          <a:xfrm rot="16200000">
            <a:off x="4645296" y="2858498"/>
            <a:ext cx="2980797" cy="1146330"/>
          </a:xfrm>
          <a:prstGeom prst="rect">
            <a:avLst/>
          </a:prstGeom>
          <a:solidFill>
            <a:srgbClr val="F5F0E6"/>
          </a:solidFill>
        </p:spPr>
        <p:txBody>
          <a:bodyPr wrap="square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latin typeface="Avenir Next" panose="020B0503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latin typeface="Avenir Next" panose="020B0503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latin typeface="Avenir Next" panose="020B0503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latin typeface="Avenir Next" panose="020B0503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Avenir Next" panose="020B0503020202020204" pitchFamily="34" charset="0"/>
              </a:rPr>
              <a:t>EV Stalls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F8DA8E-001D-8E5D-8E83-5286D3AD3F58}"/>
              </a:ext>
            </a:extLst>
          </p:cNvPr>
          <p:cNvSpPr txBox="1"/>
          <p:nvPr/>
        </p:nvSpPr>
        <p:spPr>
          <a:xfrm rot="16200000">
            <a:off x="-848096" y="3258134"/>
            <a:ext cx="2980797" cy="381072"/>
          </a:xfrm>
          <a:prstGeom prst="rect">
            <a:avLst/>
          </a:prstGeom>
          <a:solidFill>
            <a:srgbClr val="F5F0E6"/>
          </a:solidFill>
        </p:spPr>
        <p:txBody>
          <a:bodyPr wrap="square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096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5390C-7448-C4B0-427F-91A106CF4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28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9CDDC8-E61A-5D70-9A90-25DAE0B98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044" y="973170"/>
            <a:ext cx="9329252" cy="696493"/>
          </a:xfrm>
        </p:spPr>
        <p:txBody>
          <a:bodyPr>
            <a:noAutofit/>
          </a:bodyPr>
          <a:lstStyle/>
          <a:p>
            <a:pPr algn="l"/>
            <a:r>
              <a:rPr lang="en-US" sz="3600" spc="0" dirty="0">
                <a:solidFill>
                  <a:schemeClr val="tx1"/>
                </a:solidFill>
              </a:rPr>
              <a:t>The largest campus EV network in North America</a:t>
            </a:r>
          </a:p>
        </p:txBody>
      </p:sp>
      <p:pic>
        <p:nvPicPr>
          <p:cNvPr id="9" name="Picture 8" descr="A map of a campus&#10;&#10;Description automatically generated">
            <a:extLst>
              <a:ext uri="{FF2B5EF4-FFF2-40B4-BE49-F238E27FC236}">
                <a16:creationId xmlns:a16="http://schemas.microsoft.com/office/drawing/2014/main" id="{11F510BE-979D-D506-755F-718E0765CA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300"/>
          <a:stretch/>
        </p:blipFill>
        <p:spPr>
          <a:xfrm>
            <a:off x="1263256" y="1575581"/>
            <a:ext cx="4821020" cy="46563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40D1C3-B026-7721-1543-E30DA79CD6DB}"/>
              </a:ext>
            </a:extLst>
          </p:cNvPr>
          <p:cNvSpPr txBox="1"/>
          <p:nvPr/>
        </p:nvSpPr>
        <p:spPr>
          <a:xfrm>
            <a:off x="8610600" y="2623625"/>
            <a:ext cx="2268696" cy="1362797"/>
          </a:xfrm>
          <a:prstGeom prst="rect">
            <a:avLst/>
          </a:prstGeom>
          <a:solidFill>
            <a:srgbClr val="C69214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rIns="91440" anchor="ctr">
            <a:noAutofit/>
          </a:bodyPr>
          <a:lstStyle/>
          <a:p>
            <a:pPr marL="0" marR="0">
              <a:spcBef>
                <a:spcPts val="0"/>
              </a:spcBef>
              <a:spcAft>
                <a:spcPts val="400"/>
              </a:spcAft>
            </a:pPr>
            <a:r>
              <a:rPr lang="en-US" sz="1500" b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36</a:t>
            </a:r>
            <a:r>
              <a:rPr lang="en-US" sz="15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EV lots</a:t>
            </a:r>
          </a:p>
          <a:p>
            <a:pPr marL="0" marR="0">
              <a:spcBef>
                <a:spcPts val="0"/>
              </a:spcBef>
              <a:spcAft>
                <a:spcPts val="400"/>
              </a:spcAft>
            </a:pPr>
            <a:r>
              <a:rPr lang="en-US" sz="1500" b="1" dirty="0">
                <a:latin typeface="+mj-lt"/>
                <a:cs typeface="Arial" panose="020B0604020202020204" pitchFamily="34" charset="0"/>
              </a:rPr>
              <a:t>590</a:t>
            </a:r>
            <a:r>
              <a:rPr lang="en-US" sz="1500" dirty="0">
                <a:latin typeface="+mj-lt"/>
                <a:cs typeface="Arial" panose="020B0604020202020204" pitchFamily="34" charset="0"/>
              </a:rPr>
              <a:t> charging ports</a:t>
            </a:r>
          </a:p>
          <a:p>
            <a:pPr marL="0" marR="0">
              <a:spcBef>
                <a:spcPts val="0"/>
              </a:spcBef>
              <a:spcAft>
                <a:spcPts val="400"/>
              </a:spcAft>
            </a:pPr>
            <a:r>
              <a:rPr lang="en-US" sz="1500" b="1" dirty="0">
                <a:latin typeface="+mj-lt"/>
                <a:cs typeface="Arial" panose="020B0604020202020204" pitchFamily="34" charset="0"/>
              </a:rPr>
              <a:t>~3,000</a:t>
            </a:r>
            <a:r>
              <a:rPr lang="en-US" sz="1500" dirty="0">
                <a:latin typeface="+mj-lt"/>
                <a:cs typeface="Arial" panose="020B0604020202020204" pitchFamily="34" charset="0"/>
              </a:rPr>
              <a:t> unique drivers</a:t>
            </a:r>
          </a:p>
          <a:p>
            <a:pPr marL="0" marR="0">
              <a:spcBef>
                <a:spcPts val="0"/>
              </a:spcBef>
              <a:spcAft>
                <a:spcPts val="400"/>
              </a:spcAft>
            </a:pPr>
            <a:r>
              <a:rPr lang="en-US" sz="1500" dirty="0">
                <a:latin typeface="+mj-lt"/>
                <a:cs typeface="Arial" panose="020B0604020202020204" pitchFamily="34" charset="0"/>
              </a:rPr>
              <a:t>~1,000 research participants</a:t>
            </a:r>
          </a:p>
        </p:txBody>
      </p:sp>
      <p:pic>
        <p:nvPicPr>
          <p:cNvPr id="11" name="Picture 10" descr="A map of a campus&#10;&#10;Description automatically generated">
            <a:extLst>
              <a:ext uri="{FF2B5EF4-FFF2-40B4-BE49-F238E27FC236}">
                <a16:creationId xmlns:a16="http://schemas.microsoft.com/office/drawing/2014/main" id="{D70300EC-4F89-FEC0-F854-5CA875B973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773" t="3962" r="5242" b="67563"/>
          <a:stretch/>
        </p:blipFill>
        <p:spPr>
          <a:xfrm>
            <a:off x="8610600" y="4137702"/>
            <a:ext cx="2268696" cy="2095077"/>
          </a:xfrm>
          <a:prstGeom prst="rect">
            <a:avLst/>
          </a:prstGeom>
        </p:spPr>
      </p:pic>
      <p:pic>
        <p:nvPicPr>
          <p:cNvPr id="12" name="Picture 11" descr="A map of a campus&#10;&#10;Description automatically generated">
            <a:extLst>
              <a:ext uri="{FF2B5EF4-FFF2-40B4-BE49-F238E27FC236}">
                <a16:creationId xmlns:a16="http://schemas.microsoft.com/office/drawing/2014/main" id="{4B78DE39-0D82-F3A2-31C1-DECF33B44F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78" t="47250" b="14962"/>
          <a:stretch/>
        </p:blipFill>
        <p:spPr>
          <a:xfrm>
            <a:off x="6478170" y="4137702"/>
            <a:ext cx="1981808" cy="209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27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15E11-2CCA-0300-9A24-B752DF006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7C62C-0A1C-8047-D9B5-828D35AAC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29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C4157D-9880-12F9-E421-B3502745EF84}"/>
              </a:ext>
            </a:extLst>
          </p:cNvPr>
          <p:cNvSpPr/>
          <p:nvPr/>
        </p:nvSpPr>
        <p:spPr>
          <a:xfrm>
            <a:off x="7751181" y="3949794"/>
            <a:ext cx="2508284" cy="2204074"/>
          </a:xfrm>
          <a:prstGeom prst="rect">
            <a:avLst/>
          </a:prstGeom>
          <a:solidFill>
            <a:srgbClr val="80B1C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24FF4D-1B75-4A5D-9B03-0E2A05938ABF}"/>
              </a:ext>
            </a:extLst>
          </p:cNvPr>
          <p:cNvSpPr/>
          <p:nvPr/>
        </p:nvSpPr>
        <p:spPr>
          <a:xfrm>
            <a:off x="4504257" y="3949794"/>
            <a:ext cx="2508284" cy="2204074"/>
          </a:xfrm>
          <a:prstGeom prst="rect">
            <a:avLst/>
          </a:prstGeom>
          <a:solidFill>
            <a:srgbClr val="FEC48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F0B268-05FB-D5EE-6D9F-D664878E1CE0}"/>
              </a:ext>
            </a:extLst>
          </p:cNvPr>
          <p:cNvSpPr/>
          <p:nvPr/>
        </p:nvSpPr>
        <p:spPr>
          <a:xfrm>
            <a:off x="1294384" y="3932499"/>
            <a:ext cx="2508284" cy="2204074"/>
          </a:xfrm>
          <a:prstGeom prst="rect">
            <a:avLst/>
          </a:prstGeom>
          <a:solidFill>
            <a:srgbClr val="B7CB9D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EB7D2A7-6C93-15FB-F4EA-3B595EAF5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145" y="887957"/>
            <a:ext cx="9083709" cy="762000"/>
          </a:xfrm>
        </p:spPr>
        <p:txBody>
          <a:bodyPr>
            <a:noAutofit/>
          </a:bodyPr>
          <a:lstStyle/>
          <a:p>
            <a:pPr algn="l"/>
            <a:r>
              <a:rPr lang="en-US" sz="3600" spc="-150" dirty="0"/>
              <a:t>Largest ever randomized control trials on EV charging</a:t>
            </a:r>
            <a:endParaRPr lang="en-US" sz="3600" spc="-1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87BB62A0-BF06-3FEC-D288-BCB4CC989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85" y="1587590"/>
            <a:ext cx="10602863" cy="1993903"/>
          </a:xfrm>
        </p:spPr>
        <p:txBody>
          <a:bodyPr>
            <a:noAutofit/>
          </a:bodyPr>
          <a:lstStyle/>
          <a:p>
            <a:pPr defTabSz="228600">
              <a:lnSpc>
                <a:spcPct val="105000"/>
              </a:lnSpc>
              <a:spcBef>
                <a:spcPts val="0"/>
              </a:spcBef>
              <a:buSzPct val="100000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First Experiment (2023): 629 drivers</a:t>
            </a:r>
          </a:p>
          <a:p>
            <a:pPr defTabSz="228600">
              <a:lnSpc>
                <a:spcPct val="105000"/>
              </a:lnSpc>
              <a:spcBef>
                <a:spcPts val="0"/>
              </a:spcBef>
              <a:buSzPct val="100000"/>
            </a:pPr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defTabSz="228600">
              <a:lnSpc>
                <a:spcPct val="105000"/>
              </a:lnSpc>
              <a:spcBef>
                <a:spcPts val="0"/>
              </a:spcBef>
              <a:buSzPct val="100000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Two separate interventions:</a:t>
            </a:r>
          </a:p>
          <a:p>
            <a:pPr lvl="1" defTabSz="228600">
              <a:lnSpc>
                <a:spcPct val="105000"/>
              </a:lnSpc>
              <a:spcBef>
                <a:spcPts val="0"/>
              </a:spcBef>
              <a:buSzPct val="10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An informational nudge that tells drivers about the climate benefits of daytime charging.</a:t>
            </a:r>
          </a:p>
          <a:p>
            <a:pPr lvl="1" defTabSz="228600">
              <a:lnSpc>
                <a:spcPct val="105000"/>
              </a:lnSpc>
              <a:spcBef>
                <a:spcPts val="0"/>
              </a:spcBef>
              <a:buSzPct val="100000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 financial discount—50% or 75% off the base rate—on all campus charging</a:t>
            </a:r>
          </a:p>
          <a:p>
            <a:pPr defTabSz="228600">
              <a:lnSpc>
                <a:spcPct val="105000"/>
              </a:lnSpc>
              <a:spcBef>
                <a:spcPts val="0"/>
              </a:spcBef>
              <a:buSzPct val="100000"/>
            </a:pPr>
            <a:endParaRPr lang="en-US" sz="1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defTabSz="228600">
              <a:lnSpc>
                <a:spcPct val="105000"/>
              </a:lnSpc>
              <a:spcBef>
                <a:spcPts val="0"/>
              </a:spcBef>
              <a:buSzPct val="100000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Drivers’ “behavior” measured as the number, energy draw, duration, and timing of sessions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0" indent="0" defTabSz="228600">
              <a:lnSpc>
                <a:spcPct val="105000"/>
              </a:lnSpc>
              <a:spcBef>
                <a:spcPts val="0"/>
              </a:spcBef>
              <a:buSzPct val="100000"/>
              <a:buNone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10BA95BD-910F-52F7-F027-037EBCEE06A2}"/>
              </a:ext>
            </a:extLst>
          </p:cNvPr>
          <p:cNvSpPr txBox="1">
            <a:spLocks/>
          </p:cNvSpPr>
          <p:nvPr/>
        </p:nvSpPr>
        <p:spPr>
          <a:xfrm>
            <a:off x="4721633" y="4060898"/>
            <a:ext cx="2204741" cy="1338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Next Regular"/>
                <a:ea typeface="+mn-ea"/>
                <a:cs typeface="Avenir Next Regular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venir Next Regular"/>
                <a:ea typeface="+mn-ea"/>
                <a:cs typeface="Avenir Next Regula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Next Regular"/>
                <a:ea typeface="+mn-ea"/>
                <a:cs typeface="Avenir Next Regula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venir Next Regular"/>
                <a:ea typeface="+mn-ea"/>
                <a:cs typeface="Avenir Next Regula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venir Next Regular"/>
                <a:ea typeface="+mn-ea"/>
                <a:cs typeface="Avenir Next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/>
              <a:buNone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Conduct intervention</a:t>
            </a:r>
          </a:p>
          <a:p>
            <a:pPr marL="0" indent="0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/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Provide environmental information, OR</a:t>
            </a:r>
          </a:p>
          <a:p>
            <a:pPr marL="0" indent="0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/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Provide financial discounts on charging</a:t>
            </a:r>
          </a:p>
          <a:p>
            <a:pPr marL="0" indent="0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/>
              <a:buNone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0" indent="0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/>
              <a:buNone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F3C638E7-4684-C3D1-AB45-07E70AD088AE}"/>
              </a:ext>
            </a:extLst>
          </p:cNvPr>
          <p:cNvSpPr txBox="1">
            <a:spLocks/>
          </p:cNvSpPr>
          <p:nvPr/>
        </p:nvSpPr>
        <p:spPr>
          <a:xfrm>
            <a:off x="7751181" y="3989306"/>
            <a:ext cx="2508283" cy="21472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Next Regular"/>
                <a:ea typeface="+mn-ea"/>
                <a:cs typeface="Avenir Next Regular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venir Next Regular"/>
                <a:ea typeface="+mn-ea"/>
                <a:cs typeface="Avenir Next Regula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Next Regular"/>
                <a:ea typeface="+mn-ea"/>
                <a:cs typeface="Avenir Next Regula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venir Next Regular"/>
                <a:ea typeface="+mn-ea"/>
                <a:cs typeface="Avenir Next Regula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venir Next Regular"/>
                <a:ea typeface="+mn-ea"/>
                <a:cs typeface="Avenir Next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/>
              <a:buNone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Measure drivers’ behavioral response</a:t>
            </a:r>
          </a:p>
          <a:p>
            <a:pPr marL="0" indent="0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/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Share of charging done @UCSD</a:t>
            </a:r>
          </a:p>
          <a:p>
            <a:pPr marL="0" indent="0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/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Number of sessions initiated</a:t>
            </a:r>
          </a:p>
          <a:p>
            <a:pPr marL="0" indent="0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/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Energy consumed</a:t>
            </a:r>
          </a:p>
          <a:p>
            <a:pPr marL="0" indent="0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/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Session duration</a:t>
            </a:r>
          </a:p>
          <a:p>
            <a:pPr marL="0" indent="0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/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Session start time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67C588B-AE2D-4A0D-F76C-01B1B55DFA4F}"/>
              </a:ext>
            </a:extLst>
          </p:cNvPr>
          <p:cNvSpPr txBox="1">
            <a:spLocks/>
          </p:cNvSpPr>
          <p:nvPr/>
        </p:nvSpPr>
        <p:spPr>
          <a:xfrm>
            <a:off x="1294383" y="3940320"/>
            <a:ext cx="2507114" cy="2075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Next Regular"/>
                <a:ea typeface="+mn-ea"/>
                <a:cs typeface="Avenir Next Regular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venir Next Regular"/>
                <a:ea typeface="+mn-ea"/>
                <a:cs typeface="Avenir Next Regula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Next Regular"/>
                <a:ea typeface="+mn-ea"/>
                <a:cs typeface="Avenir Next Regula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venir Next Regular"/>
                <a:ea typeface="+mn-ea"/>
                <a:cs typeface="Avenir Next Regula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Avenir Next Regular"/>
                <a:ea typeface="+mn-ea"/>
                <a:cs typeface="Avenir Next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/>
              <a:buNone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Set up “Randomized Controlled Trial” experiment</a:t>
            </a:r>
          </a:p>
          <a:p>
            <a:pPr marL="0" indent="0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/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Randomize drivers based on demographic info</a:t>
            </a:r>
          </a:p>
          <a:p>
            <a:pPr marL="0" indent="0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/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Random sample is control</a:t>
            </a:r>
          </a:p>
          <a:p>
            <a:pPr marL="0" indent="0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/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Random sample gets treatment</a:t>
            </a:r>
          </a:p>
          <a:p>
            <a:pPr marL="0" indent="0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/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Gold-standard research design</a:t>
            </a:r>
          </a:p>
          <a:p>
            <a:pPr marL="0" indent="0" defTabSz="228600"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  <a:buSzPct val="100000"/>
              <a:buFont typeface="Arial"/>
              <a:buNone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E980F4-EA20-7684-873F-267C65BC0D43}"/>
              </a:ext>
            </a:extLst>
          </p:cNvPr>
          <p:cNvCxnSpPr>
            <a:cxnSpLocks/>
          </p:cNvCxnSpPr>
          <p:nvPr/>
        </p:nvCxnSpPr>
        <p:spPr>
          <a:xfrm>
            <a:off x="3924277" y="5017431"/>
            <a:ext cx="457200" cy="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0AC572B-3CF4-EA44-2884-5C022630AD49}"/>
              </a:ext>
            </a:extLst>
          </p:cNvPr>
          <p:cNvCxnSpPr>
            <a:cxnSpLocks/>
          </p:cNvCxnSpPr>
          <p:nvPr/>
        </p:nvCxnSpPr>
        <p:spPr>
          <a:xfrm>
            <a:off x="7155622" y="5017431"/>
            <a:ext cx="457200" cy="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913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5390C-7448-C4B0-427F-91A106CF4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FE85F-FDB0-0145-8569-7F71122AAFB1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182B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82B4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63A3DF-5271-ED3F-C458-29FDC9D0F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19200" y="0"/>
            <a:ext cx="10972800" cy="1350963"/>
          </a:xfrm>
        </p:spPr>
        <p:txBody>
          <a:bodyPr/>
          <a:lstStyle/>
          <a:p>
            <a:r>
              <a:rPr lang="en-US" dirty="0"/>
              <a:t>Grid instability is a cross-cutting problem</a:t>
            </a:r>
          </a:p>
        </p:txBody>
      </p:sp>
      <p:pic>
        <p:nvPicPr>
          <p:cNvPr id="6" name="Picture 2" descr="Fig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93" y="1276202"/>
            <a:ext cx="5972092" cy="503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6ABBF89-C330-A798-17A3-547330AAE474}"/>
              </a:ext>
            </a:extLst>
          </p:cNvPr>
          <p:cNvSpPr txBox="1">
            <a:spLocks/>
          </p:cNvSpPr>
          <p:nvPr/>
        </p:nvSpPr>
        <p:spPr>
          <a:xfrm>
            <a:off x="6316885" y="1420585"/>
            <a:ext cx="5036914" cy="43912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B283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 Adoption Expected to Increase 4x by 2050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India alone, that is 3.3 Billion additional AC units. But the grid is not ready. Substations and transformers are strained. </a:t>
            </a:r>
          </a:p>
          <a:p>
            <a:pPr marL="0" indent="0">
              <a:buNone/>
            </a:pPr>
            <a:endParaRPr lang="en-US" sz="2000" b="1" dirty="0">
              <a:solidFill>
                <a:srgbClr val="B2831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B283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Pollution is a health emergency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Transition out of coal is urgently needed. Renewable intermittency must be solved through demand management.</a:t>
            </a:r>
          </a:p>
          <a:p>
            <a:pPr marL="0" indent="0">
              <a:buNone/>
            </a:pPr>
            <a:endParaRPr lang="en-US" sz="2000" b="1" dirty="0">
              <a:solidFill>
                <a:srgbClr val="B2831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B283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Transition and Security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Geopolitical concerns and supply chain security are major barriers to the energy transition.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D8161D-7A22-A67F-8A93-5921AF9B6549}"/>
              </a:ext>
            </a:extLst>
          </p:cNvPr>
          <p:cNvSpPr txBox="1">
            <a:spLocks/>
          </p:cNvSpPr>
          <p:nvPr/>
        </p:nvSpPr>
        <p:spPr>
          <a:xfrm>
            <a:off x="6418626" y="5887524"/>
            <a:ext cx="3269566" cy="3572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Source: </a:t>
            </a:r>
            <a:r>
              <a:rPr lang="en-US" sz="2000" dirty="0" err="1"/>
              <a:t>Colelli</a:t>
            </a:r>
            <a:r>
              <a:rPr lang="en-US" sz="2000" dirty="0"/>
              <a:t> et al. (2023)</a:t>
            </a:r>
          </a:p>
        </p:txBody>
      </p:sp>
    </p:spTree>
    <p:extLst>
      <p:ext uri="{BB962C8B-B14F-4D97-AF65-F5344CB8AC3E}">
        <p14:creationId xmlns:p14="http://schemas.microsoft.com/office/powerpoint/2010/main" val="1908001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2FB80-0668-67F5-E121-2FA540B4F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6E8BC-F0B8-60A5-02B8-FA305455A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30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3241A8-EEDA-B7D9-E385-E416C7DD7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254" y="950048"/>
            <a:ext cx="7309492" cy="648901"/>
          </a:xfrm>
        </p:spPr>
        <p:txBody>
          <a:bodyPr>
            <a:normAutofit/>
          </a:bodyPr>
          <a:lstStyle/>
          <a:p>
            <a:r>
              <a:rPr lang="en-US" sz="3600" spc="-150" dirty="0">
                <a:solidFill>
                  <a:schemeClr val="tx1"/>
                </a:solidFill>
              </a:rPr>
              <a:t>Experimental Results: Mixed takeaways . . 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4B3E-48B7-43D9-AC3F-112965EE6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8838" y="1937589"/>
            <a:ext cx="8812984" cy="3677696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tx1"/>
                </a:solidFill>
              </a:rPr>
              <a:t>Informing drivers about social benefits of midday charging: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</a:rPr>
              <a:t>Reduced early morning plug-ins; increased late morning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</a:rPr>
              <a:t>However, no increase in total charging on campus</a:t>
            </a:r>
          </a:p>
          <a:p>
            <a:pPr>
              <a:spcBef>
                <a:spcPts val="0"/>
              </a:spcBef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tx1"/>
                </a:solidFill>
              </a:rPr>
              <a:t>Giving large vs small discounts: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</a:rPr>
              <a:t>Deeper discount increased total charging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</a:rPr>
              <a:t>However, increased early morning and overnight charging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tx1"/>
                </a:solidFill>
              </a:rPr>
              <a:t>Doubling the chargers available for drivers: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</a:rPr>
              <a:t>In progress! Results expected Summer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7F55AE-DA36-A959-3662-6DD64517EE06}"/>
              </a:ext>
            </a:extLst>
          </p:cNvPr>
          <p:cNvSpPr/>
          <p:nvPr/>
        </p:nvSpPr>
        <p:spPr>
          <a:xfrm>
            <a:off x="8963132" y="2095849"/>
            <a:ext cx="2853733" cy="3159438"/>
          </a:xfrm>
          <a:prstGeom prst="rect">
            <a:avLst/>
          </a:prstGeom>
          <a:solidFill>
            <a:srgbClr val="182B49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Policy Implications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Driver behavior is malleable under certain conditions, but. .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Key to understand charging network before intervening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Future work will inform cost-effective ways to shape EV load in ways that minimize social costs and emissions while meeting drivers’ needs</a:t>
            </a:r>
          </a:p>
        </p:txBody>
      </p:sp>
    </p:spTree>
    <p:extLst>
      <p:ext uri="{BB962C8B-B14F-4D97-AF65-F5344CB8AC3E}">
        <p14:creationId xmlns:p14="http://schemas.microsoft.com/office/powerpoint/2010/main" val="158229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CBE029A-5ADA-133B-318A-5BB73BC4E3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Invest</a:t>
            </a:r>
            <a:r>
              <a:rPr lang="en-US" dirty="0"/>
              <a:t> in local experimentation and data collection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Share</a:t>
            </a:r>
            <a:r>
              <a:rPr lang="en-US" dirty="0"/>
              <a:t> knowledge across jurisdictions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Maximize</a:t>
            </a:r>
            <a:r>
              <a:rPr lang="en-US" dirty="0"/>
              <a:t> decarbonization impacts through better targeting and design.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858EC2-EE22-F3A4-84F7-997486CAA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31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E1ED70-71FC-AAAC-CE4B-21E565416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Call To Action: Local Implementation</a:t>
            </a:r>
          </a:p>
        </p:txBody>
      </p:sp>
      <p:pic>
        <p:nvPicPr>
          <p:cNvPr id="5" name="Picture 4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3BD3FDE6-5CE0-6670-5A0D-631E98ACA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70653"/>
            <a:ext cx="5396318" cy="373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02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7B09FC83-7777-6740-7F4E-295239D6C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32780"/>
            <a:ext cx="3200400" cy="365125"/>
          </a:xfrm>
        </p:spPr>
        <p:txBody>
          <a:bodyPr/>
          <a:lstStyle/>
          <a:p>
            <a:fld id="{9ACFE85F-FDB0-0145-8569-7F71122AAFB1}" type="slidenum">
              <a:rPr lang="en-US" smtClean="0"/>
              <a:t>32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32054C-1759-544F-6D6D-6EB39EFD7573}"/>
              </a:ext>
            </a:extLst>
          </p:cNvPr>
          <p:cNvSpPr txBox="1">
            <a:spLocks/>
          </p:cNvSpPr>
          <p:nvPr/>
        </p:nvSpPr>
        <p:spPr>
          <a:xfrm>
            <a:off x="838200" y="5539421"/>
            <a:ext cx="9780372" cy="939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None/>
              <a:defRPr sz="2400" b="0" i="0" kern="1200">
                <a:solidFill>
                  <a:srgbClr val="333333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spc="150" dirty="0">
                <a:solidFill>
                  <a:srgbClr val="C69214"/>
                </a:solidFill>
              </a:rPr>
              <a:t>GPS.UCSD.EDU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FA91D0-EBA9-3D8F-3820-015F937C6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460" y="4670954"/>
            <a:ext cx="4957119" cy="9391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spc="300" dirty="0">
                <a:solidFill>
                  <a:srgbClr val="C69214"/>
                </a:solidFill>
              </a:rPr>
              <a:t>EMAIL</a:t>
            </a:r>
          </a:p>
          <a:p>
            <a:pPr marL="0" indent="0">
              <a:lnSpc>
                <a:spcPts val="1800"/>
              </a:lnSpc>
              <a:buNone/>
            </a:pPr>
            <a:r>
              <a:rPr lang="en-US" sz="2000" dirty="0" err="1">
                <a:solidFill>
                  <a:schemeClr val="bg1"/>
                </a:solidFill>
              </a:rPr>
              <a:t>teevrat@ucsd.edu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78CB766-4E12-BA49-A13A-D992394C5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5546"/>
            <a:ext cx="4669120" cy="3205408"/>
          </a:xfrm>
        </p:spPr>
        <p:txBody>
          <a:bodyPr anchor="t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</a:pPr>
            <a:r>
              <a:rPr lang="en-US" sz="2200" spc="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Innovators.</a:t>
            </a:r>
            <a:br>
              <a:rPr lang="en-US" sz="2200" spc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200" spc="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Problem solvers. </a:t>
            </a:r>
            <a:br>
              <a:rPr lang="en-US" sz="2200" spc="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2200" spc="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Policy experts.</a:t>
            </a:r>
            <a:br>
              <a:rPr lang="en-US" sz="6600" dirty="0">
                <a:solidFill>
                  <a:schemeClr val="bg1"/>
                </a:solidFill>
              </a:rPr>
            </a:br>
            <a:br>
              <a:rPr lang="en-US" sz="6600" dirty="0">
                <a:solidFill>
                  <a:schemeClr val="bg1"/>
                </a:solidFill>
              </a:rPr>
            </a:br>
            <a:r>
              <a:rPr lang="en-US" sz="660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81983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load amplification</a:t>
            </a:r>
          </a:p>
        </p:txBody>
      </p:sp>
      <p:pic>
        <p:nvPicPr>
          <p:cNvPr id="3074" name="Picture 2" descr="Fig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705" y="1964656"/>
            <a:ext cx="8736590" cy="465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47222" y="6479768"/>
            <a:ext cx="33447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Source: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Colelli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et al. (Scientific Reports, 2023)</a:t>
            </a:r>
          </a:p>
        </p:txBody>
      </p:sp>
    </p:spTree>
    <p:extLst>
      <p:ext uri="{BB962C8B-B14F-4D97-AF65-F5344CB8AC3E}">
        <p14:creationId xmlns:p14="http://schemas.microsoft.com/office/powerpoint/2010/main" val="246760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Renewables will help, but intermittency remains an issue</a:t>
            </a:r>
          </a:p>
        </p:txBody>
      </p:sp>
      <p:pic>
        <p:nvPicPr>
          <p:cNvPr id="4098" name="Picture 2" descr="IEEFA: India should focus on reducing coal power generation instead of  capacity | IEEF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2181225"/>
            <a:ext cx="6130396" cy="367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lh7-rt.googleusercontent.com/slidesz/AGV_vUcOMGsh0flEl6vrcY-2cJ-a3vD2TulmoEYN6uxLYf24pw6yxG3FjGvRRdr5h5VdYHXRgHjCsTRRCe523f0yPUKFqEs0C4ta_DUbP3jtC-OgDiMQGWmZ-LQ68bvEpDxjYXLJ_7uyZqkx7eu8JC_fsmDKxjNODwBBPUsWuClzUhvcr-SLT4ovTIc=s2048?key=kkZo0K6ipQuxAN51nc_7y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588" y="1896723"/>
            <a:ext cx="4939660" cy="234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lh7-rt.googleusercontent.com/slidesz/AGV_vUdG_pORUZ51dusUmHTTc5RsuD45ihdR2zfXJxdKyWrw56dUTsptIRiz2SVypL6j2_EudQRt2VmRan2jOerPTwRkU2BoRtwl8Ewc3lq40-b15J3A7FyBRRPzruGo8uM22tFIS_pYqWBI8RDhVZ66zQRhXWZQrooqmx4MC8Y4fV_IWZsXfyVfMg=s2048?key=kkZo0K6ipQuxAN51nc_7y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1" y="4241132"/>
            <a:ext cx="3354590" cy="239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48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Real-time demand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Intermittency creates the need for demand management</a:t>
            </a:r>
          </a:p>
          <a:p>
            <a:r>
              <a:rPr lang="en-US" sz="3200" dirty="0"/>
              <a:t>Batteries will help, but also create opposing effects because of start-up costs associated with fossil plants and curtail costs associated with solar/wind.</a:t>
            </a:r>
          </a:p>
          <a:p>
            <a:r>
              <a:rPr lang="en-US" sz="3200" dirty="0"/>
              <a:t>Increasing uncertainty around extreme weather events</a:t>
            </a:r>
          </a:p>
        </p:txBody>
      </p:sp>
    </p:spTree>
    <p:extLst>
      <p:ext uri="{BB962C8B-B14F-4D97-AF65-F5344CB8AC3E}">
        <p14:creationId xmlns:p14="http://schemas.microsoft.com/office/powerpoint/2010/main" val="4176821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80AAB-9590-FB97-8DC6-59833C2A6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Business Case for Demand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9C5F8-FFC6-D869-23F1-8FC66F786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Utility finances: </a:t>
            </a:r>
            <a:r>
              <a:rPr lang="en-US" dirty="0"/>
              <a:t>peak electricity is often sold at a loss; demand management can yield fiscal savings.</a:t>
            </a:r>
          </a:p>
          <a:p>
            <a:r>
              <a:rPr lang="en-US" b="1" dirty="0"/>
              <a:t>Grid stability: </a:t>
            </a:r>
            <a:r>
              <a:rPr lang="en-US" dirty="0"/>
              <a:t>Avoid rationing electricity through blackouts or overloading infrastructure.</a:t>
            </a:r>
          </a:p>
          <a:p>
            <a:r>
              <a:rPr lang="en-US" b="1" dirty="0"/>
              <a:t>Sustainability: </a:t>
            </a:r>
            <a:r>
              <a:rPr lang="en-US" dirty="0"/>
              <a:t>Peak electricity typically has highest carbon/particulate matter footprint.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011261-EEFF-3A07-8820-2C2E57E52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3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BB887-93D9-A918-65E1-ACB18E645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8185"/>
            <a:ext cx="10515600" cy="4446640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latin typeface="Calibri Light" panose="020F0302020204030204" pitchFamily="34" charset="0"/>
                <a:cs typeface="Calibri Light" panose="020F0302020204030204" pitchFamily="34" charset="0"/>
              </a:rPr>
              <a:t>Vietnam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253CA-2168-2C7C-D3A0-89EEBBF8B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10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3E065-E3E6-6BFF-715E-29DC2ECCC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16E89-96FA-4D66-3237-1B02754DB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998537"/>
            <a:ext cx="11029616" cy="1013800"/>
          </a:xfrm>
        </p:spPr>
        <p:txBody>
          <a:bodyPr>
            <a:normAutofit/>
          </a:bodyPr>
          <a:lstStyle/>
          <a:p>
            <a:r>
              <a:rPr lang="en-US" dirty="0"/>
              <a:t>The Problem</a:t>
            </a:r>
            <a:endParaRPr lang="en-US" dirty="0">
              <a:solidFill>
                <a:srgbClr val="FFFE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E61D12B-5C5D-2A1F-9598-D57036F99E7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1025" y="2181225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6524C-AC9C-33D5-A129-EA04E994E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FE85F-FDB0-0145-8569-7F71122AAF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86052"/>
      </p:ext>
    </p:extLst>
  </p:cSld>
  <p:clrMapOvr>
    <a:masterClrMapping/>
  </p:clrMapOvr>
</p:sld>
</file>

<file path=ppt/theme/theme1.xml><?xml version="1.0" encoding="utf-8"?>
<a:theme xmlns:a="http://schemas.openxmlformats.org/drawingml/2006/main" name="[GPS Brand] Sand - Master">
  <a:themeElements>
    <a:clrScheme name="GPS Brand">
      <a:dk1>
        <a:srgbClr val="000000"/>
      </a:dk1>
      <a:lt1>
        <a:srgbClr val="FFFFFF"/>
      </a:lt1>
      <a:dk2>
        <a:srgbClr val="182B49"/>
      </a:dk2>
      <a:lt2>
        <a:srgbClr val="F5F0E6"/>
      </a:lt2>
      <a:accent1>
        <a:srgbClr val="91ADC7"/>
      </a:accent1>
      <a:accent2>
        <a:srgbClr val="00619B"/>
      </a:accent2>
      <a:accent3>
        <a:srgbClr val="6E963B"/>
      </a:accent3>
      <a:accent4>
        <a:srgbClr val="747678"/>
      </a:accent4>
      <a:accent5>
        <a:srgbClr val="C69214"/>
      </a:accent5>
      <a:accent6>
        <a:srgbClr val="ECC79C"/>
      </a:accent6>
      <a:hlink>
        <a:srgbClr val="00619B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3050</TotalTime>
  <Words>1561</Words>
  <Application>Microsoft Office PowerPoint</Application>
  <PresentationFormat>Widescreen</PresentationFormat>
  <Paragraphs>248</Paragraphs>
  <Slides>32</Slides>
  <Notes>21</Notes>
  <HiddenSlides>2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[GPS Brand] Sand - Master</vt:lpstr>
      <vt:lpstr>Dividend</vt:lpstr>
      <vt:lpstr>PowerPoint Presentation</vt:lpstr>
      <vt:lpstr>Increase in Energy Demand from Emerging Economies</vt:lpstr>
      <vt:lpstr>Grid instability is a cross-cutting problem</vt:lpstr>
      <vt:lpstr>Peak load amplification</vt:lpstr>
      <vt:lpstr>Renewables will help, but intermittency remains an issue</vt:lpstr>
      <vt:lpstr>The need for Real-time demand response</vt:lpstr>
      <vt:lpstr>The Business Case for Demand Management</vt:lpstr>
      <vt:lpstr>Vietnam</vt:lpstr>
      <vt:lpstr>The Problem</vt:lpstr>
      <vt:lpstr>Incentivizing Effort: Contests v. Contracts</vt:lpstr>
      <vt:lpstr>What we did</vt:lpstr>
      <vt:lpstr>Contracts and Contests deliver 7-9% energy reduction</vt:lpstr>
      <vt:lpstr>Scalable Insights</vt:lpstr>
      <vt:lpstr>India</vt:lpstr>
      <vt:lpstr>The Problem</vt:lpstr>
      <vt:lpstr>We deploy inexpensive smart technologies that enable flexible virtual power plants</vt:lpstr>
      <vt:lpstr>Experimental Design (Kane et al., 2024)</vt:lpstr>
      <vt:lpstr>Switch-off events led to a 60% reduction in energy use</vt:lpstr>
      <vt:lpstr>Device level reductions translate to household level</vt:lpstr>
      <vt:lpstr>Flexibility potential coincides with aggregate residential peak demand</vt:lpstr>
      <vt:lpstr>Emissions reductions delivered at negative prices!</vt:lpstr>
      <vt:lpstr>Towards scale</vt:lpstr>
      <vt:lpstr>San Diego</vt:lpstr>
      <vt:lpstr>Human Behavior with Electric Vehicles (EVs):  Experimental results on workplace charging</vt:lpstr>
      <vt:lpstr>What we know about EV charging demand flexibility</vt:lpstr>
      <vt:lpstr>Midday (workplace) charging has many advantages</vt:lpstr>
      <vt:lpstr>What does EV load look like today?  </vt:lpstr>
      <vt:lpstr>The largest campus EV network in North America</vt:lpstr>
      <vt:lpstr>Largest ever randomized control trials on EV charging</vt:lpstr>
      <vt:lpstr>Experimental Results: Mixed takeaways . . .</vt:lpstr>
      <vt:lpstr>A Call To Action: Local Implementation</vt:lpstr>
      <vt:lpstr>Innovators. Problem solvers.  Policy experts. 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 Pi'ilani Fernandez</dc:creator>
  <cp:lastModifiedBy>Teevrat Garg</cp:lastModifiedBy>
  <cp:revision>79</cp:revision>
  <dcterms:created xsi:type="dcterms:W3CDTF">2023-05-16T20:43:16Z</dcterms:created>
  <dcterms:modified xsi:type="dcterms:W3CDTF">2025-07-09T11:29:48Z</dcterms:modified>
</cp:coreProperties>
</file>