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22"/>
  </p:notesMasterIdLst>
  <p:handoutMasterIdLst>
    <p:handoutMasterId r:id="rId23"/>
  </p:handoutMasterIdLst>
  <p:sldIdLst>
    <p:sldId id="256" r:id="rId2"/>
    <p:sldId id="1655" r:id="rId3"/>
    <p:sldId id="1657" r:id="rId4"/>
    <p:sldId id="1659" r:id="rId5"/>
    <p:sldId id="282" r:id="rId6"/>
    <p:sldId id="263" r:id="rId7"/>
    <p:sldId id="284" r:id="rId8"/>
    <p:sldId id="283" r:id="rId9"/>
    <p:sldId id="281" r:id="rId10"/>
    <p:sldId id="1518" r:id="rId11"/>
    <p:sldId id="1660" r:id="rId12"/>
    <p:sldId id="270" r:id="rId13"/>
    <p:sldId id="406" r:id="rId14"/>
    <p:sldId id="369" r:id="rId15"/>
    <p:sldId id="408" r:id="rId16"/>
    <p:sldId id="1656" r:id="rId17"/>
    <p:sldId id="261" r:id="rId18"/>
    <p:sldId id="262" r:id="rId19"/>
    <p:sldId id="1658" r:id="rId20"/>
    <p:sldId id="165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 Ocampo" initials="AO" lastIdx="1" clrIdx="0">
    <p:extLst>
      <p:ext uri="{19B8F6BF-5375-455C-9EA6-DF929625EA0E}">
        <p15:presenceInfo xmlns:p15="http://schemas.microsoft.com/office/powerpoint/2012/main" userId="S-1-5-21-889838981-920820592-1903951286-16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53"/>
  </p:normalViewPr>
  <p:slideViewPr>
    <p:cSldViewPr snapToGrid="0">
      <p:cViewPr varScale="1">
        <p:scale>
          <a:sx n="112" d="100"/>
          <a:sy n="112" d="100"/>
        </p:scale>
        <p:origin x="576" y="176"/>
      </p:cViewPr>
      <p:guideLst/>
    </p:cSldViewPr>
  </p:slideViewPr>
  <p:notesTextViewPr>
    <p:cViewPr>
      <p:scale>
        <a:sx n="1" d="1"/>
        <a:sy n="1" d="1"/>
      </p:scale>
      <p:origin x="0" y="0"/>
    </p:cViewPr>
  </p:notesTextViewPr>
  <p:notesViewPr>
    <p:cSldViewPr snapToGrid="0">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A3841E-2A40-D0E2-1A5C-F845FA4EAC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E" dirty="0"/>
          </a:p>
        </p:txBody>
      </p:sp>
      <p:sp>
        <p:nvSpPr>
          <p:cNvPr id="3" name="Date Placeholder 2">
            <a:extLst>
              <a:ext uri="{FF2B5EF4-FFF2-40B4-BE49-F238E27FC236}">
                <a16:creationId xmlns:a16="http://schemas.microsoft.com/office/drawing/2014/main" id="{B3BC256D-DC87-8941-A337-05815ACA47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ECCADB-BD62-C746-994B-73D35B0333B2}" type="datetimeFigureOut">
              <a:rPr lang="en-PE" smtClean="0"/>
              <a:t>15/04/24</a:t>
            </a:fld>
            <a:endParaRPr lang="en-PE"/>
          </a:p>
        </p:txBody>
      </p:sp>
      <p:sp>
        <p:nvSpPr>
          <p:cNvPr id="4" name="Footer Placeholder 3">
            <a:extLst>
              <a:ext uri="{FF2B5EF4-FFF2-40B4-BE49-F238E27FC236}">
                <a16:creationId xmlns:a16="http://schemas.microsoft.com/office/drawing/2014/main" id="{0310ADDE-82BF-F4AF-FF01-424D54B03C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E"/>
          </a:p>
        </p:txBody>
      </p:sp>
      <p:sp>
        <p:nvSpPr>
          <p:cNvPr id="5" name="Slide Number Placeholder 4">
            <a:extLst>
              <a:ext uri="{FF2B5EF4-FFF2-40B4-BE49-F238E27FC236}">
                <a16:creationId xmlns:a16="http://schemas.microsoft.com/office/drawing/2014/main" id="{216802FE-C0EE-3FE5-1EF9-42CCA3501A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0D143E-62CE-A447-89CF-032D03786176}" type="slidenum">
              <a:rPr lang="en-PE" smtClean="0"/>
              <a:t>‹#›</a:t>
            </a:fld>
            <a:endParaRPr lang="en-PE"/>
          </a:p>
        </p:txBody>
      </p:sp>
    </p:spTree>
    <p:extLst>
      <p:ext uri="{BB962C8B-B14F-4D97-AF65-F5344CB8AC3E}">
        <p14:creationId xmlns:p14="http://schemas.microsoft.com/office/powerpoint/2010/main" val="3957020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D8A76-018A-6940-B3C5-839690DC85D1}" type="datetimeFigureOut">
              <a:rPr lang="en-PE" smtClean="0"/>
              <a:t>15/04/24</a:t>
            </a:fld>
            <a:endParaRPr lang="en-P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C7C8F-ABDC-114D-81A0-B748CD21D564}" type="slidenum">
              <a:rPr lang="en-PE" smtClean="0"/>
              <a:t>‹#›</a:t>
            </a:fld>
            <a:endParaRPr lang="en-PE"/>
          </a:p>
        </p:txBody>
      </p:sp>
    </p:spTree>
    <p:extLst>
      <p:ext uri="{BB962C8B-B14F-4D97-AF65-F5344CB8AC3E}">
        <p14:creationId xmlns:p14="http://schemas.microsoft.com/office/powerpoint/2010/main" val="71420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Mihaly</a:t>
            </a:r>
            <a:r>
              <a:rPr lang="en-AU" dirty="0"/>
              <a:t> </a:t>
            </a:r>
            <a:r>
              <a:rPr lang="en-AU" dirty="0" err="1"/>
              <a:t>Csikenwnhos</a:t>
            </a:r>
            <a:r>
              <a:rPr lang="en-AU" dirty="0"/>
              <a:t>’ model of flow maps the relationship between the challenges we face and our capacity to respond.  The quadrant of “anxiety”, where we have high challenges, but insufficient capacity to address those challenges, can be difficult – but is also the space where innovation occurs, or where we can make good use of innovations from elsewhere.</a:t>
            </a:r>
          </a:p>
        </p:txBody>
      </p:sp>
      <p:sp>
        <p:nvSpPr>
          <p:cNvPr id="4" name="Slide Number Placeholder 3"/>
          <p:cNvSpPr>
            <a:spLocks noGrp="1"/>
          </p:cNvSpPr>
          <p:nvPr>
            <p:ph type="sldNum" sz="quarter" idx="10"/>
          </p:nvPr>
        </p:nvSpPr>
        <p:spPr/>
        <p:txBody>
          <a:bodyPr/>
          <a:lstStyle/>
          <a:p>
            <a:fld id="{32F0BD19-BF72-450D-9980-255C5AF51DE1}" type="slidenum">
              <a:rPr lang="en-AU" smtClean="0"/>
              <a:t>3</a:t>
            </a:fld>
            <a:endParaRPr lang="en-AU"/>
          </a:p>
        </p:txBody>
      </p:sp>
    </p:spTree>
    <p:extLst>
      <p:ext uri="{BB962C8B-B14F-4D97-AF65-F5344CB8AC3E}">
        <p14:creationId xmlns:p14="http://schemas.microsoft.com/office/powerpoint/2010/main" val="308174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B7964A6-D473-457F-A6BF-4582426FC2E0}" type="slidenum">
              <a:rPr lang="en-GB" smtClean="0">
                <a:solidFill>
                  <a:srgbClr val="000000"/>
                </a:solidFill>
              </a:rPr>
              <a:pPr/>
              <a:t>6</a:t>
            </a:fld>
            <a:endParaRPr lang="en-GB">
              <a:solidFill>
                <a:srgbClr val="000000"/>
              </a:solidFill>
            </a:endParaRPr>
          </a:p>
        </p:txBody>
      </p:sp>
    </p:spTree>
    <p:extLst>
      <p:ext uri="{BB962C8B-B14F-4D97-AF65-F5344CB8AC3E}">
        <p14:creationId xmlns:p14="http://schemas.microsoft.com/office/powerpoint/2010/main" val="304377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Evaluation is usually defined as a systematic determination of a merit, worth and significance of a policy of intervention. Here were will be talking in most cases about external independent evaluation done by an independent team of professional evaluators in response to the Terms of Reference established by the evaluation commissioners.</a:t>
            </a:r>
          </a:p>
          <a:p>
            <a:r>
              <a:rPr lang="en-US" dirty="0"/>
              <a:t>What’s special about SDGs evaluation? First, it is the object of evaluation. The SDGs evaluation determines the merit, worth, significance and sustainability of strategies, policies and </a:t>
            </a:r>
            <a:r>
              <a:rPr lang="en-US" dirty="0" err="1"/>
              <a:t>programmes</a:t>
            </a:r>
            <a:r>
              <a:rPr lang="en-US" dirty="0"/>
              <a:t> that contribute to the achievement of the SDGs.</a:t>
            </a:r>
          </a:p>
          <a:p>
            <a:r>
              <a:rPr lang="en-US" dirty="0"/>
              <a:t>Second, the sustainable development is complex and has social, economic and environmental aspect. 2030 Agenda explicitly talks about five </a:t>
            </a:r>
            <a:r>
              <a:rPr lang="en-US" dirty="0" err="1"/>
              <a:t>pilars</a:t>
            </a:r>
            <a:r>
              <a:rPr lang="en-US" dirty="0"/>
              <a:t> of the sustainable development: people, planet, peace, prosperity and partnership. So the SDGs evaluation has to look at </a:t>
            </a:r>
            <a:r>
              <a:rPr lang="en-US" sz="1200" b="1" i="0" u="none" strike="noStrike" baseline="0" dirty="0">
                <a:solidFill>
                  <a:schemeClr val="accent6">
                    <a:lumMod val="75000"/>
                  </a:schemeClr>
                </a:solidFill>
                <a:latin typeface="AkzidenzGroteskBE-Light"/>
              </a:rPr>
              <a:t>complex interactions </a:t>
            </a:r>
            <a:r>
              <a:rPr lang="en-US" sz="1200" b="0" i="0" u="none" strike="noStrike" baseline="0" dirty="0">
                <a:latin typeface="AkzidenzGroteskBE-Light"/>
              </a:rPr>
              <a:t>between the human, economic and natural systems.</a:t>
            </a:r>
          </a:p>
          <a:p>
            <a:r>
              <a:rPr lang="en-US" sz="1200" b="0" i="0" u="none" strike="noStrike" baseline="0" dirty="0">
                <a:latin typeface="AkzidenzGroteskBE-Light"/>
              </a:rPr>
              <a:t>In addition, as national policies, e.g. related to climate change, may have effects that span national boundaries, the SDGs evaluation often has to look at the effects of laws, regulations and procedures within and beyond the geographic boundaries in which they are adopted.</a:t>
            </a:r>
            <a:endParaRPr lang="en-US" dirty="0"/>
          </a:p>
          <a:p>
            <a:endParaRPr lang="en-US" dirty="0"/>
          </a:p>
          <a:p>
            <a:endParaRPr lang="ru-RU" dirty="0"/>
          </a:p>
        </p:txBody>
      </p:sp>
      <p:sp>
        <p:nvSpPr>
          <p:cNvPr id="4" name="Номер слайда 3"/>
          <p:cNvSpPr>
            <a:spLocks noGrp="1"/>
          </p:cNvSpPr>
          <p:nvPr>
            <p:ph type="sldNum" sz="quarter" idx="5"/>
          </p:nvPr>
        </p:nvSpPr>
        <p:spPr/>
        <p:txBody>
          <a:bodyPr/>
          <a:lstStyle/>
          <a:p>
            <a:fld id="{99BB3A7F-9A5E-4DAF-A019-34A9EB997F1B}" type="slidenum">
              <a:rPr lang="ru-RU" smtClean="0"/>
              <a:t>12</a:t>
            </a:fld>
            <a:endParaRPr lang="ru-RU"/>
          </a:p>
        </p:txBody>
      </p:sp>
    </p:spTree>
    <p:extLst>
      <p:ext uri="{BB962C8B-B14F-4D97-AF65-F5344CB8AC3E}">
        <p14:creationId xmlns:p14="http://schemas.microsoft.com/office/powerpoint/2010/main" val="197677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s-ES_tradnl" noProof="0" dirty="0"/>
              <a:t>La evaluación suele ser definida como la determinación sistemática de la relevancia, el valor y la trascendencia de una política o intervención. Aquí</a:t>
            </a:r>
            <a:r>
              <a:rPr lang="es-ES_tradnl" baseline="0" noProof="0" dirty="0"/>
              <a:t> estaremos hablando en la mayoría de los casos de la evaluación externa independiente que realiza un equipo de evaluadores independiente en respuesta a los términos de referencia establecidos por los responsables de encargar la evaluación</a:t>
            </a:r>
            <a:r>
              <a:rPr lang="es-ES_tradnl" noProof="0" dirty="0"/>
              <a:t>.</a:t>
            </a:r>
          </a:p>
          <a:p>
            <a:r>
              <a:rPr lang="es-ES_tradnl" noProof="0" dirty="0"/>
              <a:t>¿Qué tiene de especial la evaluación de los ODS? En primer lugar, el objeto de evaluación. La evaluación de los ODS establece la</a:t>
            </a:r>
            <a:r>
              <a:rPr lang="es-ES_tradnl" baseline="0" noProof="0" dirty="0"/>
              <a:t> valía, el valor, la trascendencia y la sostenibilidad de las estrategias, políticas y programas que contribuyen al logro de los ODS</a:t>
            </a:r>
            <a:r>
              <a:rPr lang="es-ES_tradnl" noProof="0" dirty="0"/>
              <a:t>.</a:t>
            </a:r>
          </a:p>
          <a:p>
            <a:r>
              <a:rPr lang="es-ES_tradnl" noProof="0" dirty="0"/>
              <a:t>En segundo lugar, el desarrollo sostenible es un tema complejo y tiene una dimensión social, económica y ambiental. La Agenda 2030 menciona explícitamente cinco pilares del desarrollo sostenible: personas, planeta, paz, prosperidad y alianzas. En consecuencia, la evaluación de los ODS tiene que examinar las </a:t>
            </a:r>
            <a:r>
              <a:rPr lang="es-ES_tradnl" sz="1200" b="1" i="0" u="none" strike="noStrike" baseline="0" noProof="0" dirty="0">
                <a:solidFill>
                  <a:schemeClr val="accent6">
                    <a:lumMod val="75000"/>
                  </a:schemeClr>
                </a:solidFill>
                <a:latin typeface="AkzidenzGroteskBE-Light"/>
              </a:rPr>
              <a:t>interacciones complejas </a:t>
            </a:r>
            <a:r>
              <a:rPr lang="es-ES_tradnl" sz="1200" b="0" i="0" u="none" strike="noStrike" baseline="0" noProof="0" dirty="0">
                <a:solidFill>
                  <a:schemeClr val="tx1"/>
                </a:solidFill>
                <a:latin typeface="AkzidenzGroteskBE-Light"/>
              </a:rPr>
              <a:t>entre los sistemas humanos, económicos y naturales</a:t>
            </a:r>
            <a:r>
              <a:rPr lang="es-ES_tradnl" sz="1200" b="0" i="0" u="none" strike="noStrike" baseline="0" noProof="0" dirty="0">
                <a:latin typeface="AkzidenzGroteskBE-Light"/>
              </a:rPr>
              <a:t>.</a:t>
            </a:r>
          </a:p>
          <a:p>
            <a:r>
              <a:rPr lang="es-ES_tradnl" sz="1200" b="0" i="0" u="none" strike="noStrike" baseline="0" noProof="0" dirty="0">
                <a:latin typeface="AkzidenzGroteskBE-Light"/>
              </a:rPr>
              <a:t>Además, dado que las políticas nacionales, por ejemplo aquellas relacionadas con el cambio climático, pueden tener efectos que trascienden las fronteras nacionales, la evaluación de los ODS a menudo tiene que examinar los efectos de las leyes, normas y procedimientos no solo dentro de las fronteras nacionales en las cuales son adoptados sino también más allá de ellas.</a:t>
            </a:r>
            <a:endParaRPr lang="es-ES_tradnl" noProof="0" dirty="0"/>
          </a:p>
          <a:p>
            <a:endParaRPr lang="es-ES_tradnl" noProof="0" dirty="0"/>
          </a:p>
          <a:p>
            <a:endParaRPr lang="ru-RU" dirty="0"/>
          </a:p>
        </p:txBody>
      </p:sp>
      <p:sp>
        <p:nvSpPr>
          <p:cNvPr id="4" name="Номер слайда 3"/>
          <p:cNvSpPr>
            <a:spLocks noGrp="1"/>
          </p:cNvSpPr>
          <p:nvPr>
            <p:ph type="sldNum" sz="quarter" idx="5"/>
          </p:nvPr>
        </p:nvSpPr>
        <p:spPr/>
        <p:txBody>
          <a:bodyPr/>
          <a:lstStyle/>
          <a:p>
            <a:fld id="{99BB3A7F-9A5E-4DAF-A019-34A9EB997F1B}" type="slidenum">
              <a:rPr lang="ru-RU" smtClean="0"/>
              <a:t>13</a:t>
            </a:fld>
            <a:endParaRPr lang="ru-RU"/>
          </a:p>
        </p:txBody>
      </p:sp>
    </p:spTree>
    <p:extLst>
      <p:ext uri="{BB962C8B-B14F-4D97-AF65-F5344CB8AC3E}">
        <p14:creationId xmlns:p14="http://schemas.microsoft.com/office/powerpoint/2010/main" val="354399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s-ES_tradnl" sz="1200" b="0" i="0" u="none" strike="noStrike" baseline="0" noProof="0" dirty="0">
                <a:latin typeface="AkzidenzGroteskBE-Light"/>
              </a:rPr>
              <a:t>nacionales </a:t>
            </a:r>
            <a:endParaRPr lang="es-ES_tradnl" noProof="0" dirty="0"/>
          </a:p>
          <a:p>
            <a:endParaRPr lang="es-ES_tradnl" noProof="0" dirty="0"/>
          </a:p>
          <a:p>
            <a:endParaRPr lang="ru-RU" dirty="0"/>
          </a:p>
        </p:txBody>
      </p:sp>
      <p:sp>
        <p:nvSpPr>
          <p:cNvPr id="4" name="Номер слайда 3"/>
          <p:cNvSpPr>
            <a:spLocks noGrp="1"/>
          </p:cNvSpPr>
          <p:nvPr>
            <p:ph type="sldNum" sz="quarter" idx="5"/>
          </p:nvPr>
        </p:nvSpPr>
        <p:spPr/>
        <p:txBody>
          <a:bodyPr/>
          <a:lstStyle/>
          <a:p>
            <a:fld id="{99BB3A7F-9A5E-4DAF-A019-34A9EB997F1B}" type="slidenum">
              <a:rPr lang="ru-RU" smtClean="0"/>
              <a:t>15</a:t>
            </a:fld>
            <a:endParaRPr lang="ru-RU"/>
          </a:p>
        </p:txBody>
      </p:sp>
    </p:spTree>
    <p:extLst>
      <p:ext uri="{BB962C8B-B14F-4D97-AF65-F5344CB8AC3E}">
        <p14:creationId xmlns:p14="http://schemas.microsoft.com/office/powerpoint/2010/main" val="197677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es-ES_tradnl" sz="1800" noProof="0" dirty="0">
                <a:effectLst/>
                <a:latin typeface="Calibri" panose="020F0502020204030204" pitchFamily="34" charset="0"/>
                <a:ea typeface="Calibri" panose="020F0502020204030204" pitchFamily="34" charset="0"/>
                <a:cs typeface="AkzidenzGroteskBE-Light"/>
              </a:rPr>
              <a:t>El presente taller se sustenta, principalmente </a:t>
            </a:r>
            <a:r>
              <a:rPr lang="es-ES_tradnl" sz="1800" baseline="0" noProof="0" dirty="0">
                <a:effectLst/>
                <a:latin typeface="Calibri" panose="020F0502020204030204" pitchFamily="34" charset="0"/>
                <a:ea typeface="Calibri" panose="020F0502020204030204" pitchFamily="34" charset="0"/>
                <a:cs typeface="AkzidenzGroteskBE-Light"/>
              </a:rPr>
              <a:t>en la publicación</a:t>
            </a:r>
            <a:r>
              <a:rPr lang="es-ES_tradnl" sz="1800" noProof="0" dirty="0">
                <a:effectLst/>
                <a:latin typeface="Calibri" panose="020F0502020204030204" pitchFamily="34" charset="0"/>
                <a:ea typeface="Calibri" panose="020F0502020204030204" pitchFamily="34" charset="0"/>
                <a:cs typeface="AkzidenzGroteskBE-Light"/>
              </a:rPr>
              <a:t> “Evaluación para conectar las prioridades nacionales con los ODS. </a:t>
            </a:r>
            <a:r>
              <a:rPr lang="es-ES_tradnl" sz="1800" noProof="0" dirty="0"/>
              <a:t>Una guía para responsables de comisionar y gestionar evaluaciones</a:t>
            </a:r>
            <a:r>
              <a:rPr lang="es-ES_tradnl" sz="1800" noProof="0" dirty="0">
                <a:effectLst/>
                <a:latin typeface="Calibri" panose="020F0502020204030204" pitchFamily="34" charset="0"/>
                <a:ea typeface="Calibri" panose="020F0502020204030204" pitchFamily="34" charset="0"/>
                <a:cs typeface="AkzidenzGroteskBE-Light"/>
              </a:rPr>
              <a:t>”. La guía fue inspirada por un taller internacional celebrado en Helsinki en marzo de</a:t>
            </a:r>
            <a:r>
              <a:rPr lang="es-ES_tradnl" sz="1800" noProof="0" dirty="0">
                <a:effectLst/>
                <a:latin typeface="AkzidenzGroteskBE-Light"/>
                <a:ea typeface="Calibri" panose="020F0502020204030204" pitchFamily="34" charset="0"/>
                <a:cs typeface="AkzidenzGroteskBE-Light"/>
              </a:rPr>
              <a:t> 2019, que congregó a 33 representantes gubernamentales y especialistas en evaluación de 22 países. </a:t>
            </a:r>
            <a:endParaRPr lang="es-ES_tradnl"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noProof="0" dirty="0">
                <a:effectLst/>
                <a:latin typeface="Calibri" panose="020F0502020204030204" pitchFamily="34" charset="0"/>
                <a:ea typeface="Calibri" panose="020F0502020204030204" pitchFamily="34" charset="0"/>
                <a:cs typeface="AkzidenzGroteskBE-Light"/>
              </a:rPr>
              <a:t>El taller de Helsinki promovió</a:t>
            </a:r>
            <a:r>
              <a:rPr lang="es-ES_tradnl" sz="1800" baseline="0" noProof="0" dirty="0">
                <a:effectLst/>
                <a:latin typeface="Calibri" panose="020F0502020204030204" pitchFamily="34" charset="0"/>
                <a:ea typeface="Calibri" panose="020F0502020204030204" pitchFamily="34" charset="0"/>
                <a:cs typeface="AkzidenzGroteskBE-Light"/>
              </a:rPr>
              <a:t> el aprendizaje transnacional y permitió identificar desafíos comunes en el uso de la evaluación para impulsar la alineación de los planes nacionales con las expectativas de los ODS</a:t>
            </a:r>
            <a:r>
              <a:rPr lang="es-ES_tradnl" sz="1800" noProof="0" dirty="0">
                <a:effectLst/>
                <a:latin typeface="Calibri" panose="020F0502020204030204" pitchFamily="34" charset="0"/>
                <a:ea typeface="Calibri" panose="020F0502020204030204" pitchFamily="34" charset="0"/>
                <a:cs typeface="AkzidenzGroteskBE-Light"/>
              </a:rPr>
              <a:t>. Una de las lecciones</a:t>
            </a:r>
            <a:r>
              <a:rPr lang="es-ES_tradnl" sz="1800" baseline="0" noProof="0" dirty="0">
                <a:effectLst/>
                <a:latin typeface="Calibri" panose="020F0502020204030204" pitchFamily="34" charset="0"/>
                <a:ea typeface="Calibri" panose="020F0502020204030204" pitchFamily="34" charset="0"/>
                <a:cs typeface="AkzidenzGroteskBE-Light"/>
              </a:rPr>
              <a:t> que emergieron de este evento es que, si la evaluación ha de ayudar a alinear las políticas nacionales con la</a:t>
            </a:r>
            <a:r>
              <a:rPr lang="es-ES_tradnl" sz="1800" noProof="0" dirty="0">
                <a:effectLst/>
                <a:latin typeface="AkzidenzGroteskBE-Light"/>
                <a:ea typeface="Calibri" panose="020F0502020204030204" pitchFamily="34" charset="0"/>
                <a:cs typeface="AkzidenzGroteskBE-Light"/>
              </a:rPr>
              <a:t> Agenda 2030, debe</a:t>
            </a:r>
            <a:r>
              <a:rPr lang="es-ES_tradnl" sz="1800" baseline="0" noProof="0" dirty="0">
                <a:effectLst/>
                <a:latin typeface="AkzidenzGroteskBE-Light"/>
                <a:ea typeface="Calibri" panose="020F0502020204030204" pitchFamily="34" charset="0"/>
                <a:cs typeface="AkzidenzGroteskBE-Light"/>
              </a:rPr>
              <a:t> estar diseñada para evaluar las necesidades y el contexto específicos del país en cuestión</a:t>
            </a:r>
            <a:r>
              <a:rPr lang="es-ES_tradnl" sz="1800" noProof="0" dirty="0">
                <a:effectLst/>
                <a:latin typeface="AkzidenzGroteskBE-Light"/>
                <a:ea typeface="Calibri" panose="020F0502020204030204" pitchFamily="34" charset="0"/>
                <a:cs typeface="AkzidenzGroteskBE-Light"/>
              </a:rPr>
              <a:t> y basarse en los</a:t>
            </a:r>
            <a:r>
              <a:rPr lang="es-ES_tradnl" sz="1800" baseline="0" noProof="0" dirty="0">
                <a:effectLst/>
                <a:latin typeface="AkzidenzGroteskBE-Light"/>
                <a:ea typeface="Calibri" panose="020F0502020204030204" pitchFamily="34" charset="0"/>
                <a:cs typeface="AkzidenzGroteskBE-Light"/>
              </a:rPr>
              <a:t> sistemas nacionales políticos y de evaluación existentes</a:t>
            </a:r>
            <a:r>
              <a:rPr lang="es-ES_tradnl" sz="1800" noProof="0" dirty="0">
                <a:effectLst/>
                <a:latin typeface="AkzidenzGroteskBE-Light"/>
                <a:ea typeface="Calibri" panose="020F0502020204030204" pitchFamily="34" charset="0"/>
                <a:cs typeface="AkzidenzGroteskBE-Light"/>
              </a:rPr>
              <a:t>.</a:t>
            </a:r>
            <a:endParaRPr lang="es-ES_tradnl"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noProof="0" dirty="0">
                <a:effectLst/>
                <a:latin typeface="AkzidenzGroteskBE-Light"/>
                <a:ea typeface="Calibri" panose="020F0502020204030204" pitchFamily="34" charset="0"/>
                <a:cs typeface="AkzidenzGroteskBE-Light"/>
              </a:rPr>
              <a:t>La guía ofrece lineamientos, conceptos</a:t>
            </a:r>
            <a:r>
              <a:rPr lang="es-ES_tradnl" sz="1800" baseline="0" noProof="0" dirty="0">
                <a:effectLst/>
                <a:latin typeface="AkzidenzGroteskBE-Light"/>
                <a:ea typeface="Calibri" panose="020F0502020204030204" pitchFamily="34" charset="0"/>
                <a:cs typeface="AkzidenzGroteskBE-Light"/>
              </a:rPr>
              <a:t> </a:t>
            </a:r>
            <a:r>
              <a:rPr lang="es-ES_tradnl" sz="1800" baseline="0" noProof="0" dirty="0" err="1">
                <a:effectLst/>
                <a:latin typeface="AkzidenzGroteskBE-Light"/>
                <a:ea typeface="Calibri" panose="020F0502020204030204" pitchFamily="34" charset="0"/>
                <a:cs typeface="AkzidenzGroteskBE-Light"/>
              </a:rPr>
              <a:t>iy</a:t>
            </a:r>
            <a:r>
              <a:rPr lang="es-ES_tradnl" sz="1800" baseline="0" noProof="0" dirty="0">
                <a:effectLst/>
                <a:latin typeface="AkzidenzGroteskBE-Light"/>
                <a:ea typeface="Calibri" panose="020F0502020204030204" pitchFamily="34" charset="0"/>
                <a:cs typeface="AkzidenzGroteskBE-Light"/>
              </a:rPr>
              <a:t> ejemplos que los países pueden aprovechar para diseñar y llevar a cabo su propia evaluación de los ODS</a:t>
            </a:r>
            <a:r>
              <a:rPr lang="es-ES_tradnl" sz="1800" noProof="0" dirty="0">
                <a:effectLst/>
                <a:latin typeface="AkzidenzGroteskBE-Light"/>
                <a:ea typeface="Calibri" panose="020F0502020204030204" pitchFamily="34" charset="0"/>
                <a:cs typeface="AkzidenzGroteskBE-Light"/>
              </a:rPr>
              <a:t>. Adicionalmente el taller se basa en las lecciones aprendidas por los países luego de haber concluido evaluaciones de ODS así como en información complementaria ahora disponible.</a:t>
            </a:r>
            <a:endParaRPr lang="es-ES_tradnl" sz="18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99BB3A7F-9A5E-4DAF-A019-34A9EB997F1B}" type="slidenum">
              <a:rPr lang="ru-RU" smtClean="0"/>
              <a:t>16</a:t>
            </a:fld>
            <a:endParaRPr lang="ru-RU"/>
          </a:p>
        </p:txBody>
      </p:sp>
    </p:spTree>
    <p:extLst>
      <p:ext uri="{BB962C8B-B14F-4D97-AF65-F5344CB8AC3E}">
        <p14:creationId xmlns:p14="http://schemas.microsoft.com/office/powerpoint/2010/main" val="217804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Figure from page 10 in the Guidebook.</a:t>
            </a:r>
          </a:p>
          <a:p>
            <a:r>
              <a:rPr lang="en-US" dirty="0"/>
              <a:t>The workshop focuses on the preparatory phase of the evaluation. During this stage evaluation commissioners have to make decisions about the overall purpose/ objective of the evaluation, decide what stakeholders shall be involved in the evaluation management and support, define focus and scope of the evaluation, decide on the evaluation criteria and questions. Commissioners also have to decided on approaches to the reconstruction of the logic of the evaluated policies and interventions. The last but not lease task is to develop a communication plan for dissemination of the evaluation results.</a:t>
            </a:r>
            <a:endParaRPr lang="ru-RU" dirty="0"/>
          </a:p>
        </p:txBody>
      </p:sp>
      <p:sp>
        <p:nvSpPr>
          <p:cNvPr id="4" name="Номер слайда 3"/>
          <p:cNvSpPr>
            <a:spLocks noGrp="1"/>
          </p:cNvSpPr>
          <p:nvPr>
            <p:ph type="sldNum" sz="quarter" idx="5"/>
          </p:nvPr>
        </p:nvSpPr>
        <p:spPr/>
        <p:txBody>
          <a:bodyPr/>
          <a:lstStyle/>
          <a:p>
            <a:fld id="{99BB3A7F-9A5E-4DAF-A019-34A9EB997F1B}" type="slidenum">
              <a:rPr lang="ru-RU" smtClean="0"/>
              <a:t>17</a:t>
            </a:fld>
            <a:endParaRPr lang="ru-RU"/>
          </a:p>
        </p:txBody>
      </p:sp>
    </p:spTree>
    <p:extLst>
      <p:ext uri="{BB962C8B-B14F-4D97-AF65-F5344CB8AC3E}">
        <p14:creationId xmlns:p14="http://schemas.microsoft.com/office/powerpoint/2010/main" val="393658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2319C6-0064-FB44-8162-CB13DD0B6E0D}" type="datetimeFigureOut">
              <a:rPr lang="en-PE" smtClean="0"/>
              <a:t>15/04/24</a:t>
            </a:fld>
            <a:endParaRPr lang="en-PE"/>
          </a:p>
        </p:txBody>
      </p:sp>
      <p:sp>
        <p:nvSpPr>
          <p:cNvPr id="5" name="Footer Placeholder 4"/>
          <p:cNvSpPr>
            <a:spLocks noGrp="1"/>
          </p:cNvSpPr>
          <p:nvPr>
            <p:ph type="ftr" sz="quarter" idx="11"/>
          </p:nvPr>
        </p:nvSpPr>
        <p:spPr/>
        <p:txBody>
          <a:bodyPr/>
          <a:lstStyle/>
          <a:p>
            <a:endParaRPr lang="en-PE"/>
          </a:p>
        </p:txBody>
      </p:sp>
      <p:sp>
        <p:nvSpPr>
          <p:cNvPr id="6" name="Slide Number Placeholder 5"/>
          <p:cNvSpPr>
            <a:spLocks noGrp="1"/>
          </p:cNvSpPr>
          <p:nvPr>
            <p:ph type="sldNum" sz="quarter" idx="12"/>
          </p:nvPr>
        </p:nvSpPr>
        <p:spPr/>
        <p:txBody>
          <a:bodyPr/>
          <a:lstStyle/>
          <a:p>
            <a:fld id="{E5283C0C-B92B-7E47-A523-C68DB74BEEED}" type="slidenum">
              <a:rPr lang="en-PE" smtClean="0"/>
              <a:t>‹#›</a:t>
            </a:fld>
            <a:endParaRPr lang="en-PE"/>
          </a:p>
        </p:txBody>
      </p:sp>
    </p:spTree>
    <p:extLst>
      <p:ext uri="{BB962C8B-B14F-4D97-AF65-F5344CB8AC3E}">
        <p14:creationId xmlns:p14="http://schemas.microsoft.com/office/powerpoint/2010/main" val="197833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319C6-0064-FB44-8162-CB13DD0B6E0D}" type="datetimeFigureOut">
              <a:rPr lang="en-PE" smtClean="0"/>
              <a:t>15/04/24</a:t>
            </a:fld>
            <a:endParaRPr lang="en-PE"/>
          </a:p>
        </p:txBody>
      </p:sp>
      <p:sp>
        <p:nvSpPr>
          <p:cNvPr id="5" name="Footer Placeholder 4"/>
          <p:cNvSpPr>
            <a:spLocks noGrp="1"/>
          </p:cNvSpPr>
          <p:nvPr>
            <p:ph type="ftr" sz="quarter" idx="11"/>
          </p:nvPr>
        </p:nvSpPr>
        <p:spPr/>
        <p:txBody>
          <a:bodyPr/>
          <a:lstStyle/>
          <a:p>
            <a:endParaRPr lang="en-PE"/>
          </a:p>
        </p:txBody>
      </p:sp>
      <p:sp>
        <p:nvSpPr>
          <p:cNvPr id="6" name="Slide Number Placeholder 5"/>
          <p:cNvSpPr>
            <a:spLocks noGrp="1"/>
          </p:cNvSpPr>
          <p:nvPr>
            <p:ph type="sldNum" sz="quarter" idx="12"/>
          </p:nvPr>
        </p:nvSpPr>
        <p:spPr/>
        <p:txBody>
          <a:bodyPr/>
          <a:lstStyle/>
          <a:p>
            <a:fld id="{E5283C0C-B92B-7E47-A523-C68DB74BEEED}" type="slidenum">
              <a:rPr lang="en-PE" smtClean="0"/>
              <a:t>‹#›</a:t>
            </a:fld>
            <a:endParaRPr lang="en-PE"/>
          </a:p>
        </p:txBody>
      </p:sp>
    </p:spTree>
    <p:extLst>
      <p:ext uri="{BB962C8B-B14F-4D97-AF65-F5344CB8AC3E}">
        <p14:creationId xmlns:p14="http://schemas.microsoft.com/office/powerpoint/2010/main" val="17691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319C6-0064-FB44-8162-CB13DD0B6E0D}" type="datetimeFigureOut">
              <a:rPr lang="en-PE" smtClean="0"/>
              <a:t>15/04/24</a:t>
            </a:fld>
            <a:endParaRPr lang="en-PE"/>
          </a:p>
        </p:txBody>
      </p:sp>
      <p:sp>
        <p:nvSpPr>
          <p:cNvPr id="5" name="Footer Placeholder 4"/>
          <p:cNvSpPr>
            <a:spLocks noGrp="1"/>
          </p:cNvSpPr>
          <p:nvPr>
            <p:ph type="ftr" sz="quarter" idx="11"/>
          </p:nvPr>
        </p:nvSpPr>
        <p:spPr/>
        <p:txBody>
          <a:bodyPr/>
          <a:lstStyle/>
          <a:p>
            <a:endParaRPr lang="en-PE"/>
          </a:p>
        </p:txBody>
      </p:sp>
      <p:sp>
        <p:nvSpPr>
          <p:cNvPr id="6" name="Slide Number Placeholder 5"/>
          <p:cNvSpPr>
            <a:spLocks noGrp="1"/>
          </p:cNvSpPr>
          <p:nvPr>
            <p:ph type="sldNum" sz="quarter" idx="12"/>
          </p:nvPr>
        </p:nvSpPr>
        <p:spPr/>
        <p:txBody>
          <a:bodyPr/>
          <a:lstStyle/>
          <a:p>
            <a:fld id="{E5283C0C-B92B-7E47-A523-C68DB74BEEED}" type="slidenum">
              <a:rPr lang="en-PE" smtClean="0"/>
              <a:t>‹#›</a:t>
            </a:fld>
            <a:endParaRPr lang="en-PE"/>
          </a:p>
        </p:txBody>
      </p:sp>
    </p:spTree>
    <p:extLst>
      <p:ext uri="{BB962C8B-B14F-4D97-AF65-F5344CB8AC3E}">
        <p14:creationId xmlns:p14="http://schemas.microsoft.com/office/powerpoint/2010/main" val="1938529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15"/>
        <p:cNvGrpSpPr/>
        <p:nvPr/>
      </p:nvGrpSpPr>
      <p:grpSpPr>
        <a:xfrm>
          <a:off x="0" y="0"/>
          <a:ext cx="0" cy="0"/>
          <a:chOff x="0" y="0"/>
          <a:chExt cx="0" cy="0"/>
        </a:xfrm>
      </p:grpSpPr>
      <p:sp>
        <p:nvSpPr>
          <p:cNvPr id="24" name="Google Shape;24;p73"/>
          <p:cNvSpPr txBox="1">
            <a:spLocks noGrp="1"/>
          </p:cNvSpPr>
          <p:nvPr>
            <p:ph type="title"/>
          </p:nvPr>
        </p:nvSpPr>
        <p:spPr>
          <a:xfrm>
            <a:off x="1349552" y="271009"/>
            <a:ext cx="6460966" cy="5449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7594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319C6-0064-FB44-8162-CB13DD0B6E0D}" type="datetimeFigureOut">
              <a:rPr lang="en-PE" smtClean="0"/>
              <a:t>15/04/24</a:t>
            </a:fld>
            <a:endParaRPr lang="en-PE"/>
          </a:p>
        </p:txBody>
      </p:sp>
      <p:sp>
        <p:nvSpPr>
          <p:cNvPr id="5" name="Footer Placeholder 4"/>
          <p:cNvSpPr>
            <a:spLocks noGrp="1"/>
          </p:cNvSpPr>
          <p:nvPr>
            <p:ph type="ftr" sz="quarter" idx="11"/>
          </p:nvPr>
        </p:nvSpPr>
        <p:spPr/>
        <p:txBody>
          <a:bodyPr/>
          <a:lstStyle/>
          <a:p>
            <a:endParaRPr lang="en-PE"/>
          </a:p>
        </p:txBody>
      </p:sp>
      <p:sp>
        <p:nvSpPr>
          <p:cNvPr id="6" name="Slide Number Placeholder 5"/>
          <p:cNvSpPr>
            <a:spLocks noGrp="1"/>
          </p:cNvSpPr>
          <p:nvPr>
            <p:ph type="sldNum" sz="quarter" idx="12"/>
          </p:nvPr>
        </p:nvSpPr>
        <p:spPr/>
        <p:txBody>
          <a:bodyPr/>
          <a:lstStyle/>
          <a:p>
            <a:fld id="{E5283C0C-B92B-7E47-A523-C68DB74BEEED}" type="slidenum">
              <a:rPr lang="en-PE" smtClean="0"/>
              <a:t>‹#›</a:t>
            </a:fld>
            <a:endParaRPr lang="en-PE"/>
          </a:p>
        </p:txBody>
      </p:sp>
    </p:spTree>
    <p:extLst>
      <p:ext uri="{BB962C8B-B14F-4D97-AF65-F5344CB8AC3E}">
        <p14:creationId xmlns:p14="http://schemas.microsoft.com/office/powerpoint/2010/main" val="279955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2319C6-0064-FB44-8162-CB13DD0B6E0D}" type="datetimeFigureOut">
              <a:rPr lang="en-PE" smtClean="0"/>
              <a:t>15/04/24</a:t>
            </a:fld>
            <a:endParaRPr lang="en-PE"/>
          </a:p>
        </p:txBody>
      </p:sp>
      <p:sp>
        <p:nvSpPr>
          <p:cNvPr id="5" name="Footer Placeholder 4"/>
          <p:cNvSpPr>
            <a:spLocks noGrp="1"/>
          </p:cNvSpPr>
          <p:nvPr>
            <p:ph type="ftr" sz="quarter" idx="11"/>
          </p:nvPr>
        </p:nvSpPr>
        <p:spPr/>
        <p:txBody>
          <a:bodyPr/>
          <a:lstStyle/>
          <a:p>
            <a:endParaRPr lang="en-PE"/>
          </a:p>
        </p:txBody>
      </p:sp>
      <p:sp>
        <p:nvSpPr>
          <p:cNvPr id="6" name="Slide Number Placeholder 5"/>
          <p:cNvSpPr>
            <a:spLocks noGrp="1"/>
          </p:cNvSpPr>
          <p:nvPr>
            <p:ph type="sldNum" sz="quarter" idx="12"/>
          </p:nvPr>
        </p:nvSpPr>
        <p:spPr/>
        <p:txBody>
          <a:bodyPr/>
          <a:lstStyle/>
          <a:p>
            <a:fld id="{E5283C0C-B92B-7E47-A523-C68DB74BEEED}" type="slidenum">
              <a:rPr lang="en-PE" smtClean="0"/>
              <a:t>‹#›</a:t>
            </a:fld>
            <a:endParaRPr lang="en-PE"/>
          </a:p>
        </p:txBody>
      </p:sp>
    </p:spTree>
    <p:extLst>
      <p:ext uri="{BB962C8B-B14F-4D97-AF65-F5344CB8AC3E}">
        <p14:creationId xmlns:p14="http://schemas.microsoft.com/office/powerpoint/2010/main" val="42713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2319C6-0064-FB44-8162-CB13DD0B6E0D}" type="datetimeFigureOut">
              <a:rPr lang="en-PE" smtClean="0"/>
              <a:t>15/04/24</a:t>
            </a:fld>
            <a:endParaRPr lang="en-PE"/>
          </a:p>
        </p:txBody>
      </p:sp>
      <p:sp>
        <p:nvSpPr>
          <p:cNvPr id="6" name="Footer Placeholder 5"/>
          <p:cNvSpPr>
            <a:spLocks noGrp="1"/>
          </p:cNvSpPr>
          <p:nvPr>
            <p:ph type="ftr" sz="quarter" idx="11"/>
          </p:nvPr>
        </p:nvSpPr>
        <p:spPr/>
        <p:txBody>
          <a:bodyPr/>
          <a:lstStyle/>
          <a:p>
            <a:endParaRPr lang="en-PE"/>
          </a:p>
        </p:txBody>
      </p:sp>
      <p:sp>
        <p:nvSpPr>
          <p:cNvPr id="7" name="Slide Number Placeholder 6"/>
          <p:cNvSpPr>
            <a:spLocks noGrp="1"/>
          </p:cNvSpPr>
          <p:nvPr>
            <p:ph type="sldNum" sz="quarter" idx="12"/>
          </p:nvPr>
        </p:nvSpPr>
        <p:spPr/>
        <p:txBody>
          <a:bodyPr/>
          <a:lstStyle/>
          <a:p>
            <a:fld id="{E5283C0C-B92B-7E47-A523-C68DB74BEEED}" type="slidenum">
              <a:rPr lang="en-PE" smtClean="0"/>
              <a:t>‹#›</a:t>
            </a:fld>
            <a:endParaRPr lang="en-PE"/>
          </a:p>
        </p:txBody>
      </p:sp>
    </p:spTree>
    <p:extLst>
      <p:ext uri="{BB962C8B-B14F-4D97-AF65-F5344CB8AC3E}">
        <p14:creationId xmlns:p14="http://schemas.microsoft.com/office/powerpoint/2010/main" val="29767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2319C6-0064-FB44-8162-CB13DD0B6E0D}" type="datetimeFigureOut">
              <a:rPr lang="en-PE" smtClean="0"/>
              <a:t>15/04/24</a:t>
            </a:fld>
            <a:endParaRPr lang="en-PE"/>
          </a:p>
        </p:txBody>
      </p:sp>
      <p:sp>
        <p:nvSpPr>
          <p:cNvPr id="8" name="Footer Placeholder 7"/>
          <p:cNvSpPr>
            <a:spLocks noGrp="1"/>
          </p:cNvSpPr>
          <p:nvPr>
            <p:ph type="ftr" sz="quarter" idx="11"/>
          </p:nvPr>
        </p:nvSpPr>
        <p:spPr/>
        <p:txBody>
          <a:bodyPr/>
          <a:lstStyle/>
          <a:p>
            <a:endParaRPr lang="en-PE"/>
          </a:p>
        </p:txBody>
      </p:sp>
      <p:sp>
        <p:nvSpPr>
          <p:cNvPr id="9" name="Slide Number Placeholder 8"/>
          <p:cNvSpPr>
            <a:spLocks noGrp="1"/>
          </p:cNvSpPr>
          <p:nvPr>
            <p:ph type="sldNum" sz="quarter" idx="12"/>
          </p:nvPr>
        </p:nvSpPr>
        <p:spPr/>
        <p:txBody>
          <a:bodyPr/>
          <a:lstStyle/>
          <a:p>
            <a:fld id="{E5283C0C-B92B-7E47-A523-C68DB74BEEED}" type="slidenum">
              <a:rPr lang="en-PE" smtClean="0"/>
              <a:t>‹#›</a:t>
            </a:fld>
            <a:endParaRPr lang="en-PE"/>
          </a:p>
        </p:txBody>
      </p:sp>
    </p:spTree>
    <p:extLst>
      <p:ext uri="{BB962C8B-B14F-4D97-AF65-F5344CB8AC3E}">
        <p14:creationId xmlns:p14="http://schemas.microsoft.com/office/powerpoint/2010/main" val="274433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2319C6-0064-FB44-8162-CB13DD0B6E0D}" type="datetimeFigureOut">
              <a:rPr lang="en-PE" smtClean="0"/>
              <a:t>15/04/24</a:t>
            </a:fld>
            <a:endParaRPr lang="en-PE"/>
          </a:p>
        </p:txBody>
      </p:sp>
      <p:sp>
        <p:nvSpPr>
          <p:cNvPr id="4" name="Footer Placeholder 3"/>
          <p:cNvSpPr>
            <a:spLocks noGrp="1"/>
          </p:cNvSpPr>
          <p:nvPr>
            <p:ph type="ftr" sz="quarter" idx="11"/>
          </p:nvPr>
        </p:nvSpPr>
        <p:spPr/>
        <p:txBody>
          <a:bodyPr/>
          <a:lstStyle/>
          <a:p>
            <a:endParaRPr lang="en-PE"/>
          </a:p>
        </p:txBody>
      </p:sp>
      <p:sp>
        <p:nvSpPr>
          <p:cNvPr id="5" name="Slide Number Placeholder 4"/>
          <p:cNvSpPr>
            <a:spLocks noGrp="1"/>
          </p:cNvSpPr>
          <p:nvPr>
            <p:ph type="sldNum" sz="quarter" idx="12"/>
          </p:nvPr>
        </p:nvSpPr>
        <p:spPr/>
        <p:txBody>
          <a:bodyPr/>
          <a:lstStyle/>
          <a:p>
            <a:fld id="{E5283C0C-B92B-7E47-A523-C68DB74BEEED}" type="slidenum">
              <a:rPr lang="en-PE" smtClean="0"/>
              <a:t>‹#›</a:t>
            </a:fld>
            <a:endParaRPr lang="en-PE"/>
          </a:p>
        </p:txBody>
      </p:sp>
    </p:spTree>
    <p:extLst>
      <p:ext uri="{BB962C8B-B14F-4D97-AF65-F5344CB8AC3E}">
        <p14:creationId xmlns:p14="http://schemas.microsoft.com/office/powerpoint/2010/main" val="61849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319C6-0064-FB44-8162-CB13DD0B6E0D}" type="datetimeFigureOut">
              <a:rPr lang="en-PE" smtClean="0"/>
              <a:t>15/04/24</a:t>
            </a:fld>
            <a:endParaRPr lang="en-PE"/>
          </a:p>
        </p:txBody>
      </p:sp>
      <p:sp>
        <p:nvSpPr>
          <p:cNvPr id="3" name="Footer Placeholder 2"/>
          <p:cNvSpPr>
            <a:spLocks noGrp="1"/>
          </p:cNvSpPr>
          <p:nvPr>
            <p:ph type="ftr" sz="quarter" idx="11"/>
          </p:nvPr>
        </p:nvSpPr>
        <p:spPr/>
        <p:txBody>
          <a:bodyPr/>
          <a:lstStyle/>
          <a:p>
            <a:endParaRPr lang="en-PE"/>
          </a:p>
        </p:txBody>
      </p:sp>
      <p:sp>
        <p:nvSpPr>
          <p:cNvPr id="4" name="Slide Number Placeholder 3"/>
          <p:cNvSpPr>
            <a:spLocks noGrp="1"/>
          </p:cNvSpPr>
          <p:nvPr>
            <p:ph type="sldNum" sz="quarter" idx="12"/>
          </p:nvPr>
        </p:nvSpPr>
        <p:spPr/>
        <p:txBody>
          <a:bodyPr/>
          <a:lstStyle/>
          <a:p>
            <a:fld id="{E5283C0C-B92B-7E47-A523-C68DB74BEEED}" type="slidenum">
              <a:rPr lang="en-PE" smtClean="0"/>
              <a:t>‹#›</a:t>
            </a:fld>
            <a:endParaRPr lang="en-PE"/>
          </a:p>
        </p:txBody>
      </p:sp>
    </p:spTree>
    <p:extLst>
      <p:ext uri="{BB962C8B-B14F-4D97-AF65-F5344CB8AC3E}">
        <p14:creationId xmlns:p14="http://schemas.microsoft.com/office/powerpoint/2010/main" val="127452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2319C6-0064-FB44-8162-CB13DD0B6E0D}" type="datetimeFigureOut">
              <a:rPr lang="en-PE" smtClean="0"/>
              <a:t>15/04/24</a:t>
            </a:fld>
            <a:endParaRPr lang="en-PE"/>
          </a:p>
        </p:txBody>
      </p:sp>
      <p:sp>
        <p:nvSpPr>
          <p:cNvPr id="6" name="Footer Placeholder 5"/>
          <p:cNvSpPr>
            <a:spLocks noGrp="1"/>
          </p:cNvSpPr>
          <p:nvPr>
            <p:ph type="ftr" sz="quarter" idx="11"/>
          </p:nvPr>
        </p:nvSpPr>
        <p:spPr/>
        <p:txBody>
          <a:bodyPr/>
          <a:lstStyle/>
          <a:p>
            <a:endParaRPr lang="en-PE"/>
          </a:p>
        </p:txBody>
      </p:sp>
      <p:sp>
        <p:nvSpPr>
          <p:cNvPr id="7" name="Slide Number Placeholder 6"/>
          <p:cNvSpPr>
            <a:spLocks noGrp="1"/>
          </p:cNvSpPr>
          <p:nvPr>
            <p:ph type="sldNum" sz="quarter" idx="12"/>
          </p:nvPr>
        </p:nvSpPr>
        <p:spPr/>
        <p:txBody>
          <a:bodyPr/>
          <a:lstStyle/>
          <a:p>
            <a:fld id="{E5283C0C-B92B-7E47-A523-C68DB74BEEED}" type="slidenum">
              <a:rPr lang="en-PE" smtClean="0"/>
              <a:t>‹#›</a:t>
            </a:fld>
            <a:endParaRPr lang="en-PE"/>
          </a:p>
        </p:txBody>
      </p:sp>
    </p:spTree>
    <p:extLst>
      <p:ext uri="{BB962C8B-B14F-4D97-AF65-F5344CB8AC3E}">
        <p14:creationId xmlns:p14="http://schemas.microsoft.com/office/powerpoint/2010/main" val="380625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2319C6-0064-FB44-8162-CB13DD0B6E0D}" type="datetimeFigureOut">
              <a:rPr lang="en-PE" smtClean="0"/>
              <a:t>15/04/24</a:t>
            </a:fld>
            <a:endParaRPr lang="en-PE"/>
          </a:p>
        </p:txBody>
      </p:sp>
      <p:sp>
        <p:nvSpPr>
          <p:cNvPr id="6" name="Footer Placeholder 5"/>
          <p:cNvSpPr>
            <a:spLocks noGrp="1"/>
          </p:cNvSpPr>
          <p:nvPr>
            <p:ph type="ftr" sz="quarter" idx="11"/>
          </p:nvPr>
        </p:nvSpPr>
        <p:spPr/>
        <p:txBody>
          <a:bodyPr/>
          <a:lstStyle/>
          <a:p>
            <a:endParaRPr lang="en-PE"/>
          </a:p>
        </p:txBody>
      </p:sp>
      <p:sp>
        <p:nvSpPr>
          <p:cNvPr id="7" name="Slide Number Placeholder 6"/>
          <p:cNvSpPr>
            <a:spLocks noGrp="1"/>
          </p:cNvSpPr>
          <p:nvPr>
            <p:ph type="sldNum" sz="quarter" idx="12"/>
          </p:nvPr>
        </p:nvSpPr>
        <p:spPr/>
        <p:txBody>
          <a:bodyPr/>
          <a:lstStyle/>
          <a:p>
            <a:fld id="{E5283C0C-B92B-7E47-A523-C68DB74BEEED}" type="slidenum">
              <a:rPr lang="en-PE" smtClean="0"/>
              <a:t>‹#›</a:t>
            </a:fld>
            <a:endParaRPr lang="en-PE"/>
          </a:p>
        </p:txBody>
      </p:sp>
    </p:spTree>
    <p:extLst>
      <p:ext uri="{BB962C8B-B14F-4D97-AF65-F5344CB8AC3E}">
        <p14:creationId xmlns:p14="http://schemas.microsoft.com/office/powerpoint/2010/main" val="15325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319C6-0064-FB44-8162-CB13DD0B6E0D}" type="datetimeFigureOut">
              <a:rPr lang="en-PE" smtClean="0"/>
              <a:t>15/04/24</a:t>
            </a:fld>
            <a:endParaRPr lang="en-P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83C0C-B92B-7E47-A523-C68DB74BEEED}" type="slidenum">
              <a:rPr lang="en-PE" smtClean="0"/>
              <a:t>‹#›</a:t>
            </a:fld>
            <a:endParaRPr lang="en-PE"/>
          </a:p>
        </p:txBody>
      </p:sp>
    </p:spTree>
    <p:extLst>
      <p:ext uri="{BB962C8B-B14F-4D97-AF65-F5344CB8AC3E}">
        <p14:creationId xmlns:p14="http://schemas.microsoft.com/office/powerpoint/2010/main" val="2068742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undocs.org/en/A/RES/77/28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valsdgs.wpcomstaging.com/wp-content/uploads/2020/01/Embedding-Evaluation-in-VNRs-in-Africa-A-Guide.pdf"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www.deval.org/fileadmin/Redaktion/PDF/05-Publikationen/Externe_Publikationen/2023_ECD/VNRs_and_SDG_evaluation_discusison_paper_10-02-23.pdf" TargetMode="External"/><Relationship Id="rId4" Type="http://schemas.openxmlformats.org/officeDocument/2006/relationships/hyperlink" Target="https://www.unodc.org/documents/evaluation/IEUwebsite/Capacity_Building/Strengthening_Voluntary_National_Review_through_Country_led_Evaluation.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ndocs.org/en/A/RES/70/299" TargetMode="External"/><Relationship Id="rId2" Type="http://schemas.openxmlformats.org/officeDocument/2006/relationships/hyperlink" Target="https://undocs.org/en/A/RES/69/23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line graph adjacent to a stair">
            <a:extLst>
              <a:ext uri="{FF2B5EF4-FFF2-40B4-BE49-F238E27FC236}">
                <a16:creationId xmlns:a16="http://schemas.microsoft.com/office/drawing/2014/main" id="{F3D0EFC6-46E2-575C-BE44-92B8FE25AB19}"/>
              </a:ext>
            </a:extLst>
          </p:cNvPr>
          <p:cNvPicPr>
            <a:picLocks noChangeAspect="1"/>
          </p:cNvPicPr>
          <p:nvPr/>
        </p:nvPicPr>
        <p:blipFill rotWithShape="1">
          <a:blip r:embed="rId2">
            <a:alphaModFix amt="50000"/>
          </a:blip>
          <a:srcRect t="24549" r="1" b="35223"/>
          <a:stretch/>
        </p:blipFill>
        <p:spPr>
          <a:xfrm>
            <a:off x="3070" y="251470"/>
            <a:ext cx="12188930" cy="6857990"/>
          </a:xfrm>
          <a:prstGeom prst="rect">
            <a:avLst/>
          </a:prstGeom>
        </p:spPr>
      </p:pic>
      <p:sp>
        <p:nvSpPr>
          <p:cNvPr id="2" name="Title 1">
            <a:extLst>
              <a:ext uri="{FF2B5EF4-FFF2-40B4-BE49-F238E27FC236}">
                <a16:creationId xmlns:a16="http://schemas.microsoft.com/office/drawing/2014/main" id="{5CA3868A-8321-B124-0893-F35057CD68A0}"/>
              </a:ext>
            </a:extLst>
          </p:cNvPr>
          <p:cNvSpPr>
            <a:spLocks noGrp="1"/>
          </p:cNvSpPr>
          <p:nvPr>
            <p:ph type="ctrTitle"/>
          </p:nvPr>
        </p:nvSpPr>
        <p:spPr>
          <a:xfrm>
            <a:off x="1524000" y="1122363"/>
            <a:ext cx="9144000" cy="3063240"/>
          </a:xfrm>
        </p:spPr>
        <p:txBody>
          <a:bodyPr>
            <a:normAutofit/>
          </a:bodyPr>
          <a:lstStyle/>
          <a:p>
            <a:r>
              <a:rPr lang="en-US" sz="3200" b="1" dirty="0">
                <a:solidFill>
                  <a:schemeClr val="bg1"/>
                </a:solidFill>
                <a:effectLst/>
                <a:latin typeface="Times New Roman" panose="02020603050405020304" pitchFamily="18" charset="0"/>
                <a:ea typeface="MS Mincho" panose="02020609040205080304" pitchFamily="49" charset="-128"/>
              </a:rPr>
              <a:t>Agenda 2030 for Sustainable Development:</a:t>
            </a:r>
            <a:br>
              <a:rPr lang="en-US" sz="3200" b="1" dirty="0">
                <a:solidFill>
                  <a:schemeClr val="bg1"/>
                </a:solidFill>
                <a:effectLst/>
                <a:latin typeface="Times New Roman" panose="02020603050405020304" pitchFamily="18" charset="0"/>
                <a:ea typeface="MS Mincho" panose="02020609040205080304" pitchFamily="49" charset="-128"/>
              </a:rPr>
            </a:br>
            <a:br>
              <a:rPr lang="en-US" sz="3200" b="1" dirty="0">
                <a:solidFill>
                  <a:schemeClr val="bg1"/>
                </a:solidFill>
                <a:effectLst/>
                <a:latin typeface="Times New Roman" panose="02020603050405020304" pitchFamily="18" charset="0"/>
                <a:ea typeface="MS Mincho" panose="02020609040205080304" pitchFamily="49" charset="-128"/>
              </a:rPr>
            </a:br>
            <a:r>
              <a:rPr lang="en-US" sz="4400" b="1" dirty="0">
                <a:solidFill>
                  <a:schemeClr val="bg1"/>
                </a:solidFill>
                <a:effectLst/>
                <a:latin typeface="Times New Roman" panose="02020603050405020304" pitchFamily="18" charset="0"/>
                <a:ea typeface="MS Mincho" panose="02020609040205080304" pitchFamily="49" charset="-128"/>
              </a:rPr>
              <a:t> Country-</a:t>
            </a:r>
            <a:r>
              <a:rPr lang="en-US" sz="4400" b="1" dirty="0">
                <a:solidFill>
                  <a:schemeClr val="bg1"/>
                </a:solidFill>
                <a:latin typeface="Times New Roman" panose="02020603050405020304" pitchFamily="18" charset="0"/>
                <a:ea typeface="MS Mincho" panose="02020609040205080304" pitchFamily="49" charset="-128"/>
              </a:rPr>
              <a:t>led evaluation of the SDGs:</a:t>
            </a:r>
            <a:r>
              <a:rPr lang="en-US" sz="4400" b="1" dirty="0">
                <a:solidFill>
                  <a:schemeClr val="bg1"/>
                </a:solidFill>
                <a:effectLst/>
                <a:latin typeface="Times New Roman" panose="02020603050405020304" pitchFamily="18" charset="0"/>
                <a:ea typeface="MS Mincho" panose="02020609040205080304" pitchFamily="49" charset="-128"/>
              </a:rPr>
              <a:t> Why and Why Now?</a:t>
            </a:r>
            <a:endParaRPr lang="en-PE" sz="4400" dirty="0">
              <a:solidFill>
                <a:schemeClr val="bg1"/>
              </a:solidFill>
            </a:endParaRPr>
          </a:p>
        </p:txBody>
      </p:sp>
      <p:sp>
        <p:nvSpPr>
          <p:cNvPr id="3" name="Subtitle 2">
            <a:extLst>
              <a:ext uri="{FF2B5EF4-FFF2-40B4-BE49-F238E27FC236}">
                <a16:creationId xmlns:a16="http://schemas.microsoft.com/office/drawing/2014/main" id="{96894A12-8F87-00A7-CD80-30D0D225C9BC}"/>
              </a:ext>
            </a:extLst>
          </p:cNvPr>
          <p:cNvSpPr>
            <a:spLocks noGrp="1"/>
          </p:cNvSpPr>
          <p:nvPr>
            <p:ph type="subTitle" idx="1"/>
          </p:nvPr>
        </p:nvSpPr>
        <p:spPr>
          <a:xfrm>
            <a:off x="1527048" y="4599432"/>
            <a:ext cx="9144000" cy="1536192"/>
          </a:xfrm>
          <a:solidFill>
            <a:schemeClr val="accent2"/>
          </a:solidFill>
        </p:spPr>
        <p:txBody>
          <a:bodyPr>
            <a:normAutofit/>
          </a:bodyPr>
          <a:lstStyle/>
          <a:p>
            <a:r>
              <a:rPr lang="en-PE" b="1" i="1" dirty="0">
                <a:solidFill>
                  <a:schemeClr val="bg1"/>
                </a:solidFill>
              </a:rPr>
              <a:t>ADA OCAMPO</a:t>
            </a:r>
          </a:p>
          <a:p>
            <a:r>
              <a:rPr lang="en-PE" b="1" i="1" dirty="0">
                <a:solidFill>
                  <a:schemeClr val="bg1"/>
                </a:solidFill>
              </a:rPr>
              <a:t>IDEAS President</a:t>
            </a:r>
          </a:p>
          <a:p>
            <a:r>
              <a:rPr lang="en-PE" b="1" i="1" dirty="0">
                <a:solidFill>
                  <a:schemeClr val="bg1"/>
                </a:solidFill>
              </a:rPr>
              <a:t>April 2024</a:t>
            </a:r>
          </a:p>
        </p:txBody>
      </p:sp>
      <p:sp>
        <p:nvSpPr>
          <p:cNvPr id="26"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30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2C52F3-E4B6-BDBE-66A1-551B751343FC}"/>
              </a:ext>
            </a:extLst>
          </p:cNvPr>
          <p:cNvSpPr>
            <a:spLocks noGrp="1"/>
          </p:cNvSpPr>
          <p:nvPr>
            <p:ph type="title"/>
          </p:nvPr>
        </p:nvSpPr>
        <p:spPr>
          <a:xfrm>
            <a:off x="1371599" y="294538"/>
            <a:ext cx="9895951" cy="1033669"/>
          </a:xfrm>
        </p:spPr>
        <p:txBody>
          <a:bodyPr>
            <a:normAutofit/>
          </a:bodyPr>
          <a:lstStyle/>
          <a:p>
            <a:pPr algn="ctr"/>
            <a:r>
              <a:rPr lang="en-US" sz="3400" dirty="0">
                <a:solidFill>
                  <a:srgbClr val="FFFFFF"/>
                </a:solidFill>
              </a:rPr>
              <a:t>2023 Resolution on</a:t>
            </a:r>
            <a:br>
              <a:rPr lang="en-US" sz="3400" dirty="0">
                <a:solidFill>
                  <a:srgbClr val="FFFFFF"/>
                </a:solidFill>
              </a:rPr>
            </a:br>
            <a:r>
              <a:rPr lang="en-US" sz="3400" dirty="0">
                <a:solidFill>
                  <a:srgbClr val="FFFFFF"/>
                </a:solidFill>
              </a:rPr>
              <a:t>Strengthening VNRs through Country-led Evaluation</a:t>
            </a:r>
            <a:endParaRPr lang="en-PE" sz="3400" dirty="0">
              <a:solidFill>
                <a:srgbClr val="FFFFFF"/>
              </a:solidFill>
            </a:endParaRPr>
          </a:p>
        </p:txBody>
      </p:sp>
      <p:sp>
        <p:nvSpPr>
          <p:cNvPr id="3" name="Content Placeholder 2">
            <a:extLst>
              <a:ext uri="{FF2B5EF4-FFF2-40B4-BE49-F238E27FC236}">
                <a16:creationId xmlns:a16="http://schemas.microsoft.com/office/drawing/2014/main" id="{E7E2ED66-8CDB-6D2F-A845-015772B42948}"/>
              </a:ext>
            </a:extLst>
          </p:cNvPr>
          <p:cNvSpPr>
            <a:spLocks noGrp="1"/>
          </p:cNvSpPr>
          <p:nvPr>
            <p:ph idx="1"/>
          </p:nvPr>
        </p:nvSpPr>
        <p:spPr>
          <a:xfrm>
            <a:off x="614363" y="2014538"/>
            <a:ext cx="11029950" cy="4548924"/>
          </a:xfrm>
        </p:spPr>
        <p:txBody>
          <a:bodyPr anchor="ctr">
            <a:normAutofit lnSpcReduction="10000"/>
          </a:bodyPr>
          <a:lstStyle/>
          <a:p>
            <a:pPr marL="0" indent="0">
              <a:buNone/>
            </a:pPr>
            <a:r>
              <a:rPr lang="en-US" sz="1800" dirty="0">
                <a:hlinkClick r:id="rId2"/>
              </a:rPr>
              <a:t>Resolution 77/283</a:t>
            </a:r>
            <a:r>
              <a:rPr lang="en-US" sz="1800" dirty="0"/>
              <a:t> adopted 26 April 2023 without a vote</a:t>
            </a:r>
          </a:p>
          <a:p>
            <a:r>
              <a:rPr lang="en-US" sz="1800" dirty="0"/>
              <a:t>Sponsored by Nigeria and co-sponsored by 24 other countries, including Cambodia, China, Mongolia, the Philippines, and Sri Lanka.</a:t>
            </a:r>
          </a:p>
          <a:p>
            <a:endParaRPr lang="en-US" sz="1800" dirty="0"/>
          </a:p>
          <a:p>
            <a:pPr lvl="1">
              <a:spcAft>
                <a:spcPts val="1200"/>
              </a:spcAft>
            </a:pPr>
            <a:r>
              <a:rPr lang="en-US" sz="1800" i="1" dirty="0">
                <a:latin typeface="Aptos" panose="020B0004020202020204" pitchFamily="34" charset="0"/>
              </a:rPr>
              <a:t>Para 1. Encourages all Member States to present regular </a:t>
            </a:r>
            <a:r>
              <a:rPr lang="en-US" sz="1800" b="1" i="1" dirty="0">
                <a:latin typeface="Aptos" panose="020B0004020202020204" pitchFamily="34" charset="0"/>
              </a:rPr>
              <a:t>Voluntary National Reviews with a Country-led Evaluation component </a:t>
            </a:r>
            <a:r>
              <a:rPr lang="en-US" sz="1800" i="1" dirty="0">
                <a:latin typeface="Aptos" panose="020B0004020202020204" pitchFamily="34" charset="0"/>
              </a:rPr>
              <a:t>as deemed relevant and useful at the country level in partnership with all relevant stakeholders, in line with the principles of the 2030 Agenda, taking into consideration that follow-up and review processes at all levels will be voluntary and country-led; </a:t>
            </a:r>
          </a:p>
          <a:p>
            <a:pPr lvl="1">
              <a:spcAft>
                <a:spcPts val="1200"/>
              </a:spcAft>
            </a:pPr>
            <a:r>
              <a:rPr lang="en-US" sz="1800" i="1" dirty="0">
                <a:latin typeface="Aptos" panose="020B0004020202020204" pitchFamily="34" charset="0"/>
              </a:rPr>
              <a:t>Para 3. Encourages all Member States to </a:t>
            </a:r>
            <a:r>
              <a:rPr lang="en-US" sz="1800" b="1" i="1" dirty="0">
                <a:latin typeface="Aptos" panose="020B0004020202020204" pitchFamily="34" charset="0"/>
              </a:rPr>
              <a:t>use evidence from evaluations of the Sustainable Development Goals implementation for decision-making and reporting on their progress towards achieving the 2030 Agenda</a:t>
            </a:r>
            <a:r>
              <a:rPr lang="en-US" sz="1800" i="1" dirty="0">
                <a:latin typeface="Aptos" panose="020B0004020202020204" pitchFamily="34" charset="0"/>
              </a:rPr>
              <a:t> including in their Voluntary National Reviews, as appropriate; </a:t>
            </a:r>
          </a:p>
          <a:p>
            <a:pPr lvl="1">
              <a:spcAft>
                <a:spcPts val="1200"/>
              </a:spcAft>
            </a:pPr>
            <a:r>
              <a:rPr lang="en-US" sz="1800" i="1" dirty="0">
                <a:latin typeface="Aptos" panose="020B0004020202020204" pitchFamily="34" charset="0"/>
              </a:rPr>
              <a:t>Para 4. Requests the </a:t>
            </a:r>
            <a:r>
              <a:rPr lang="en-US" sz="1800" b="1" i="1" dirty="0">
                <a:latin typeface="Aptos" panose="020B0004020202020204" pitchFamily="34" charset="0"/>
              </a:rPr>
              <a:t>United Nations agencies</a:t>
            </a:r>
            <a:r>
              <a:rPr lang="en-US" sz="1800" i="1" dirty="0">
                <a:latin typeface="Aptos" panose="020B0004020202020204" pitchFamily="34" charset="0"/>
              </a:rPr>
              <a:t>, within existing mandates and resources, to </a:t>
            </a:r>
            <a:r>
              <a:rPr lang="en-US" sz="1800" b="1" i="1" dirty="0">
                <a:latin typeface="Aptos" panose="020B0004020202020204" pitchFamily="34" charset="0"/>
              </a:rPr>
              <a:t>provide support </a:t>
            </a:r>
            <a:r>
              <a:rPr lang="en-US" sz="1800" i="1" dirty="0">
                <a:latin typeface="Aptos" panose="020B0004020202020204" pitchFamily="34" charset="0"/>
              </a:rPr>
              <a:t>at the request of Member States on their efforts </a:t>
            </a:r>
            <a:r>
              <a:rPr lang="en-US" sz="1800" b="1" i="1" dirty="0">
                <a:latin typeface="Aptos" panose="020B0004020202020204" pitchFamily="34" charset="0"/>
              </a:rPr>
              <a:t>to undertake evaluations of the implementation of the Sustainable Development Goals </a:t>
            </a:r>
            <a:r>
              <a:rPr lang="en-US" sz="1800" i="1" dirty="0">
                <a:latin typeface="Aptos" panose="020B0004020202020204" pitchFamily="34" charset="0"/>
              </a:rPr>
              <a:t>and facilitate exchange of experiences and knowledge products from those evaluations.</a:t>
            </a:r>
          </a:p>
          <a:p>
            <a:endParaRPr lang="en-PE" sz="1400" dirty="0"/>
          </a:p>
        </p:txBody>
      </p:sp>
    </p:spTree>
    <p:extLst>
      <p:ext uri="{BB962C8B-B14F-4D97-AF65-F5344CB8AC3E}">
        <p14:creationId xmlns:p14="http://schemas.microsoft.com/office/powerpoint/2010/main" val="381286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3" name="Group 12">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7" name="Freeform: Shape 16">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5" name="Freeform: Shape 14">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A62C52F3-E4B6-BDBE-66A1-551B751343FC}"/>
              </a:ext>
            </a:extLst>
          </p:cNvPr>
          <p:cNvSpPr>
            <a:spLocks noGrp="1"/>
          </p:cNvSpPr>
          <p:nvPr>
            <p:ph type="title"/>
          </p:nvPr>
        </p:nvSpPr>
        <p:spPr>
          <a:xfrm>
            <a:off x="1157287" y="928688"/>
            <a:ext cx="9501187" cy="1843087"/>
          </a:xfrm>
        </p:spPr>
        <p:txBody>
          <a:bodyPr vert="horz" lIns="91440" tIns="45720" rIns="91440" bIns="45720" rtlCol="0" anchor="b">
            <a:normAutofit/>
          </a:bodyPr>
          <a:lstStyle/>
          <a:p>
            <a:r>
              <a:rPr lang="en-US" sz="5000" kern="1200" dirty="0">
                <a:solidFill>
                  <a:schemeClr val="bg1"/>
                </a:solidFill>
                <a:latin typeface="+mj-lt"/>
                <a:ea typeface="+mj-ea"/>
                <a:cs typeface="+mj-cs"/>
              </a:rPr>
              <a:t>EVALUATION OF AGENDA 2030 : can we afford to miss the opportunity?</a:t>
            </a:r>
          </a:p>
        </p:txBody>
      </p:sp>
      <p:sp>
        <p:nvSpPr>
          <p:cNvPr id="5" name="Text Placeholder 4">
            <a:extLst>
              <a:ext uri="{FF2B5EF4-FFF2-40B4-BE49-F238E27FC236}">
                <a16:creationId xmlns:a16="http://schemas.microsoft.com/office/drawing/2014/main" id="{684B0DF4-0AFF-07C8-BA81-622E8169F25E}"/>
              </a:ext>
            </a:extLst>
          </p:cNvPr>
          <p:cNvSpPr>
            <a:spLocks noGrp="1"/>
          </p:cNvSpPr>
          <p:nvPr>
            <p:ph type="body" idx="1"/>
          </p:nvPr>
        </p:nvSpPr>
        <p:spPr>
          <a:xfrm>
            <a:off x="835024" y="3296011"/>
            <a:ext cx="8709026" cy="1526766"/>
          </a:xfrm>
        </p:spPr>
        <p:txBody>
          <a:bodyPr vert="horz" lIns="91440" tIns="45720" rIns="91440" bIns="45720" rtlCol="0">
            <a:normAutofit/>
          </a:bodyPr>
          <a:lstStyle/>
          <a:p>
            <a:pPr algn="ctr"/>
            <a:r>
              <a:rPr lang="en-US" kern="1200" dirty="0">
                <a:solidFill>
                  <a:schemeClr val="bg1"/>
                </a:solidFill>
                <a:latin typeface="+mn-lt"/>
                <a:ea typeface="+mn-ea"/>
                <a:cs typeface="+mn-cs"/>
              </a:rPr>
              <a:t>Nine (9) years down the line, countries, international </a:t>
            </a:r>
            <a:r>
              <a:rPr lang="en-US" kern="1200" dirty="0" err="1">
                <a:solidFill>
                  <a:schemeClr val="bg1"/>
                </a:solidFill>
                <a:latin typeface="+mn-lt"/>
                <a:ea typeface="+mn-ea"/>
                <a:cs typeface="+mn-cs"/>
              </a:rPr>
              <a:t>cooperations</a:t>
            </a:r>
            <a:r>
              <a:rPr lang="en-US" kern="1200" dirty="0">
                <a:solidFill>
                  <a:schemeClr val="bg1"/>
                </a:solidFill>
                <a:latin typeface="+mn-lt"/>
                <a:ea typeface="+mn-ea"/>
                <a:cs typeface="+mn-cs"/>
              </a:rPr>
              <a:t>= and other relevant actors are still discussing whether it is worth to evaluate the Agenda 2030</a:t>
            </a:r>
          </a:p>
          <a:p>
            <a:endParaRPr lang="en-US" sz="2200" kern="1200" dirty="0">
              <a:solidFill>
                <a:schemeClr val="bg1"/>
              </a:solidFill>
              <a:latin typeface="+mn-lt"/>
              <a:ea typeface="+mn-ea"/>
              <a:cs typeface="+mn-cs"/>
            </a:endParaRPr>
          </a:p>
        </p:txBody>
      </p:sp>
    </p:spTree>
    <p:extLst>
      <p:ext uri="{BB962C8B-B14F-4D97-AF65-F5344CB8AC3E}">
        <p14:creationId xmlns:p14="http://schemas.microsoft.com/office/powerpoint/2010/main" val="2003022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F99815D-1107-4298-B6F7-7899E1A6E9C1}"/>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mn-lt"/>
              </a:rPr>
              <a:t>What is an SDGs evaluation?</a:t>
            </a:r>
            <a:endParaRPr lang="ru-RU" sz="4000" b="1" dirty="0">
              <a:solidFill>
                <a:srgbClr val="FFFFFF"/>
              </a:solidFill>
              <a:latin typeface="+mn-lt"/>
            </a:endParaRPr>
          </a:p>
        </p:txBody>
      </p:sp>
      <p:sp>
        <p:nvSpPr>
          <p:cNvPr id="3" name="Объект 2">
            <a:extLst>
              <a:ext uri="{FF2B5EF4-FFF2-40B4-BE49-F238E27FC236}">
                <a16:creationId xmlns:a16="http://schemas.microsoft.com/office/drawing/2014/main" id="{8230AE71-3CC1-47E6-B22F-C3F54F820CA8}"/>
              </a:ext>
            </a:extLst>
          </p:cNvPr>
          <p:cNvSpPr>
            <a:spLocks noGrp="1"/>
          </p:cNvSpPr>
          <p:nvPr>
            <p:ph idx="1"/>
          </p:nvPr>
        </p:nvSpPr>
        <p:spPr>
          <a:xfrm>
            <a:off x="4810259" y="649480"/>
            <a:ext cx="6555347" cy="5546047"/>
          </a:xfrm>
        </p:spPr>
        <p:txBody>
          <a:bodyPr anchor="ctr">
            <a:normAutofit/>
          </a:bodyPr>
          <a:lstStyle/>
          <a:p>
            <a:r>
              <a:rPr lang="en-US" sz="2000" b="0" i="0" u="none" strike="noStrike" baseline="0">
                <a:latin typeface="AkzidenzGroteskBE-Light"/>
              </a:rPr>
              <a:t>Determines the </a:t>
            </a:r>
            <a:r>
              <a:rPr lang="en-US" sz="2000" b="1" i="0" u="none" strike="noStrike" baseline="0">
                <a:latin typeface="AkzidenzGroteskBE-Light"/>
              </a:rPr>
              <a:t>merit, worth, significance </a:t>
            </a:r>
            <a:r>
              <a:rPr lang="en-US" sz="2000" b="0" i="0" u="none" strike="noStrike" baseline="0">
                <a:latin typeface="AkzidenzGroteskBE-Light"/>
              </a:rPr>
              <a:t>and </a:t>
            </a:r>
            <a:r>
              <a:rPr lang="en-US" sz="2000" b="1" i="0" u="none" strike="noStrike" baseline="0">
                <a:latin typeface="AkzidenzGroteskBE-Light"/>
              </a:rPr>
              <a:t>sustainability</a:t>
            </a:r>
            <a:r>
              <a:rPr lang="en-US" sz="2000" b="0" i="0" u="none" strike="noStrike" baseline="0">
                <a:latin typeface="AkzidenzGroteskBE-Light"/>
              </a:rPr>
              <a:t> of</a:t>
            </a:r>
            <a:r>
              <a:rPr lang="ru-RU" sz="2000" b="0" i="0" u="none" strike="noStrike" baseline="0">
                <a:latin typeface="AkzidenzGroteskBE-Light"/>
              </a:rPr>
              <a:t> </a:t>
            </a:r>
            <a:r>
              <a:rPr lang="en-US" sz="2000" b="0" i="0" u="none" strike="noStrike" baseline="0">
                <a:latin typeface="AkzidenzGroteskBE-Light"/>
              </a:rPr>
              <a:t>national strategies, policies and programmes that contribute to the achievement of the SDGs.</a:t>
            </a:r>
          </a:p>
          <a:p>
            <a:pPr marL="0" indent="0">
              <a:buNone/>
            </a:pPr>
            <a:endParaRPr lang="en-US" sz="2000" b="0" i="0" u="none" strike="noStrike" baseline="0">
              <a:latin typeface="AkzidenzGroteskBE-Light"/>
            </a:endParaRPr>
          </a:p>
          <a:p>
            <a:r>
              <a:rPr lang="en-US" sz="2000">
                <a:latin typeface="AkzidenzGroteskBE-Light"/>
              </a:rPr>
              <a:t>I</a:t>
            </a:r>
            <a:r>
              <a:rPr lang="en-US" sz="2000" b="0" i="0" u="none" strike="noStrike" baseline="0">
                <a:latin typeface="AkzidenzGroteskBE-Light"/>
              </a:rPr>
              <a:t>nvestigates the </a:t>
            </a:r>
            <a:r>
              <a:rPr lang="en-US" sz="2000" b="1" i="0" u="none" strike="noStrike" baseline="0">
                <a:latin typeface="AkzidenzGroteskBE-Light"/>
              </a:rPr>
              <a:t>complex interactions </a:t>
            </a:r>
            <a:r>
              <a:rPr lang="en-US" sz="2000" b="0" i="0" u="none" strike="noStrike" baseline="0">
                <a:latin typeface="AkzidenzGroteskBE-Light"/>
              </a:rPr>
              <a:t>between the human, economic and natural systems. </a:t>
            </a:r>
          </a:p>
          <a:p>
            <a:pPr marL="0" indent="0">
              <a:buNone/>
            </a:pPr>
            <a:endParaRPr lang="en-US" sz="2000">
              <a:latin typeface="AkzidenzGroteskBE-Light"/>
            </a:endParaRPr>
          </a:p>
          <a:p>
            <a:r>
              <a:rPr lang="en-US" sz="2000" b="0" i="0" u="none" strike="noStrike" baseline="0">
                <a:latin typeface="AkzidenzGroteskBE-Light"/>
              </a:rPr>
              <a:t>Looks at the</a:t>
            </a:r>
            <a:r>
              <a:rPr lang="ru-RU" sz="2000" b="0" i="0" u="none" strike="noStrike" baseline="0">
                <a:latin typeface="AkzidenzGroteskBE-Light"/>
              </a:rPr>
              <a:t> </a:t>
            </a:r>
            <a:r>
              <a:rPr lang="en-US" sz="2000" b="1" i="0" u="none" strike="noStrike" baseline="0">
                <a:latin typeface="AkzidenzGroteskBE-Light"/>
              </a:rPr>
              <a:t>effects of laws, regulations </a:t>
            </a:r>
            <a:r>
              <a:rPr lang="en-US" sz="2000">
                <a:latin typeface="AkzidenzGroteskBE-Light"/>
              </a:rPr>
              <a:t>and</a:t>
            </a:r>
            <a:r>
              <a:rPr lang="en-US" sz="2000" b="1" i="0" u="none" strike="noStrike" baseline="0">
                <a:latin typeface="AkzidenzGroteskBE-Light"/>
              </a:rPr>
              <a:t> procedures </a:t>
            </a:r>
            <a:r>
              <a:rPr lang="en-US" sz="2000" b="0" i="0" u="none" strike="noStrike" baseline="0">
                <a:latin typeface="AkzidenzGroteskBE-Light"/>
              </a:rPr>
              <a:t>within and beyond the geographic boundaries in which they are</a:t>
            </a:r>
            <a:r>
              <a:rPr lang="ru-RU" sz="2000" b="0" i="0" u="none" strike="noStrike" baseline="0">
                <a:latin typeface="AkzidenzGroteskBE-Light"/>
              </a:rPr>
              <a:t> </a:t>
            </a:r>
            <a:r>
              <a:rPr lang="en-US" sz="2000" b="0" i="0" u="none" strike="noStrike" baseline="0">
                <a:latin typeface="AkzidenzGroteskBE-Light"/>
              </a:rPr>
              <a:t>adopted.</a:t>
            </a:r>
            <a:endParaRPr lang="ru-RU" sz="2000"/>
          </a:p>
        </p:txBody>
      </p:sp>
    </p:spTree>
    <p:extLst>
      <p:ext uri="{BB962C8B-B14F-4D97-AF65-F5344CB8AC3E}">
        <p14:creationId xmlns:p14="http://schemas.microsoft.com/office/powerpoint/2010/main" val="25360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0850328-1769-2E5C-3EB4-07700A39938F}"/>
              </a:ext>
            </a:extLst>
          </p:cNvPr>
          <p:cNvSpPr>
            <a:spLocks noGrp="1"/>
          </p:cNvSpPr>
          <p:nvPr>
            <p:ph type="title"/>
          </p:nvPr>
        </p:nvSpPr>
        <p:spPr>
          <a:xfrm>
            <a:off x="1371599" y="294538"/>
            <a:ext cx="9895951" cy="1033669"/>
          </a:xfrm>
        </p:spPr>
        <p:txBody>
          <a:bodyPr>
            <a:normAutofit/>
          </a:bodyPr>
          <a:lstStyle/>
          <a:p>
            <a:pPr>
              <a:buClr>
                <a:srgbClr val="002060"/>
              </a:buClr>
              <a:buSzPts val="2800"/>
            </a:pPr>
            <a:r>
              <a:rPr lang="en-PE" sz="4000" b="1">
                <a:solidFill>
                  <a:srgbClr val="FFFFFF"/>
                </a:solidFill>
                <a:latin typeface="+mn-lt"/>
              </a:rPr>
              <a:t>SDGs evaluations: are not regular evaluations</a:t>
            </a:r>
          </a:p>
        </p:txBody>
      </p:sp>
      <p:sp>
        <p:nvSpPr>
          <p:cNvPr id="3" name="Объект 2">
            <a:extLst>
              <a:ext uri="{FF2B5EF4-FFF2-40B4-BE49-F238E27FC236}">
                <a16:creationId xmlns:a16="http://schemas.microsoft.com/office/drawing/2014/main" id="{8230AE71-3CC1-47E6-B22F-C3F54F820CA8}"/>
              </a:ext>
            </a:extLst>
          </p:cNvPr>
          <p:cNvSpPr>
            <a:spLocks noGrp="1"/>
          </p:cNvSpPr>
          <p:nvPr>
            <p:ph idx="1"/>
          </p:nvPr>
        </p:nvSpPr>
        <p:spPr>
          <a:xfrm>
            <a:off x="708660" y="1771650"/>
            <a:ext cx="10386971" cy="4791812"/>
          </a:xfrm>
        </p:spPr>
        <p:txBody>
          <a:bodyPr anchor="ctr">
            <a:normAutofit/>
          </a:bodyPr>
          <a:lstStyle/>
          <a:p>
            <a:pPr>
              <a:buFont typeface="Wingdings" pitchFamily="2" charset="2"/>
              <a:buChar char="Ø"/>
            </a:pPr>
            <a:endParaRPr lang="en-AU" sz="1700" b="1" dirty="0">
              <a:latin typeface="Arial" panose="020B0604020202020204" pitchFamily="34" charset="0"/>
              <a:cs typeface="Arial" panose="020B0604020202020204" pitchFamily="34" charset="0"/>
            </a:endParaRPr>
          </a:p>
          <a:p>
            <a:pPr>
              <a:buFont typeface="Wingdings" pitchFamily="2" charset="2"/>
              <a:buChar char="Ø"/>
            </a:pPr>
            <a:endParaRPr lang="en-AU" sz="1700" b="1" dirty="0">
              <a:latin typeface="Arial" panose="020B0604020202020204" pitchFamily="34" charset="0"/>
              <a:cs typeface="Arial" panose="020B0604020202020204" pitchFamily="34" charset="0"/>
            </a:endParaRPr>
          </a:p>
          <a:p>
            <a:pPr>
              <a:buFont typeface="Wingdings" pitchFamily="2" charset="2"/>
              <a:buChar char="Ø"/>
            </a:pPr>
            <a:r>
              <a:rPr lang="en-AU" sz="1700" b="1" dirty="0">
                <a:latin typeface="Arial" panose="020B0604020202020204" pitchFamily="34" charset="0"/>
                <a:cs typeface="Arial" panose="020B0604020202020204" pitchFamily="34" charset="0"/>
              </a:rPr>
              <a:t>COMPLEX EVALUTIONS: multi-linear rather than linear causality (social, political, environmental dimensions, legal frameworks, etc.).</a:t>
            </a:r>
          </a:p>
          <a:p>
            <a:pPr>
              <a:buFont typeface="Wingdings" pitchFamily="2" charset="2"/>
              <a:buChar char="Ø"/>
            </a:pPr>
            <a:r>
              <a:rPr lang="en-AU" sz="1700" b="1" dirty="0">
                <a:latin typeface="Arial" panose="020B0604020202020204" pitchFamily="34" charset="0"/>
                <a:cs typeface="Arial" panose="020B0604020202020204" pitchFamily="34" charset="0"/>
              </a:rPr>
              <a:t>MULTIDIMENSIONAL: multidimensional </a:t>
            </a:r>
          </a:p>
          <a:p>
            <a:pPr>
              <a:buFont typeface="Wingdings" pitchFamily="2" charset="2"/>
              <a:buChar char="Ø"/>
            </a:pPr>
            <a:r>
              <a:rPr lang="en-AU" sz="1700" b="1" dirty="0">
                <a:latin typeface="Arial" panose="020B0604020202020204" pitchFamily="34" charset="0"/>
                <a:cs typeface="Arial" panose="020B0604020202020204" pitchFamily="34" charset="0"/>
              </a:rPr>
              <a:t>MULTISTAKEHOLDER and MULTI-METHOD APPROACH: involve several actors (in line with the 2030 Agenda) 
 UNIT OF ANALYSIS: public policies or national plans or strategies . 
CRITERIA AND PRINCIPLES (BOTH: based upon internationally agreed criteria and standards as well as by the principles of the 2030 Agenda:  equity, no one left behind (NOLB), environmental sustainability; shared accountability, etc.
The principles of the 2030 Agenda guide both the design, the management arrangements, and the evaluation approach.  The participatory approach is "non-negotiable".
USE OF EVALUATION: linked to good governance and to better and more equitable public policies. Learning (triangular, south-south) is also relevant.</a:t>
            </a:r>
            <a:endParaRPr lang="en-AU" sz="1700" dirty="0">
              <a:latin typeface="Arial" panose="020B0604020202020204" pitchFamily="34" charset="0"/>
              <a:cs typeface="Arial" panose="020B0604020202020204" pitchFamily="34" charset="0"/>
            </a:endParaRPr>
          </a:p>
          <a:p>
            <a:endParaRPr lang="en-AU" sz="1700" dirty="0">
              <a:latin typeface="Arial" panose="020B0604020202020204" pitchFamily="34" charset="0"/>
              <a:cs typeface="Arial" panose="020B0604020202020204" pitchFamily="34" charset="0"/>
            </a:endParaRPr>
          </a:p>
          <a:p>
            <a:pPr marL="0" indent="0">
              <a:buNone/>
            </a:pPr>
            <a:endParaRPr lang="es-ES_tradnl" sz="1700" dirty="0"/>
          </a:p>
          <a:p>
            <a:pPr marL="0" indent="0">
              <a:buNone/>
            </a:pPr>
            <a:endParaRPr lang="es-ES_tradnl" sz="1700" dirty="0"/>
          </a:p>
        </p:txBody>
      </p:sp>
    </p:spTree>
    <p:extLst>
      <p:ext uri="{BB962C8B-B14F-4D97-AF65-F5344CB8AC3E}">
        <p14:creationId xmlns:p14="http://schemas.microsoft.com/office/powerpoint/2010/main" val="317042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5209-38A0-1770-5DB7-93EA8BD7CDD9}"/>
              </a:ext>
            </a:extLst>
          </p:cNvPr>
          <p:cNvSpPr>
            <a:spLocks noGrp="1"/>
          </p:cNvSpPr>
          <p:nvPr>
            <p:ph type="title"/>
          </p:nvPr>
        </p:nvSpPr>
        <p:spPr>
          <a:xfrm>
            <a:off x="838200" y="365125"/>
            <a:ext cx="10515600" cy="1017905"/>
          </a:xfrm>
        </p:spPr>
        <p:txBody>
          <a:bodyPr/>
          <a:lstStyle/>
          <a:p>
            <a:pPr algn="ctr"/>
            <a:r>
              <a:rPr lang="en-US" b="1" dirty="0">
                <a:solidFill>
                  <a:srgbClr val="002060"/>
                </a:solidFill>
              </a:rPr>
              <a:t>Country-led evaluations</a:t>
            </a:r>
          </a:p>
        </p:txBody>
      </p:sp>
      <p:graphicFrame>
        <p:nvGraphicFramePr>
          <p:cNvPr id="4" name="Content Placeholder 3">
            <a:extLst>
              <a:ext uri="{FF2B5EF4-FFF2-40B4-BE49-F238E27FC236}">
                <a16:creationId xmlns:a16="http://schemas.microsoft.com/office/drawing/2014/main" id="{A3A93DAF-0AC0-6489-9EF7-1465826E16CE}"/>
              </a:ext>
            </a:extLst>
          </p:cNvPr>
          <p:cNvGraphicFramePr>
            <a:graphicFrameLocks noGrp="1"/>
          </p:cNvGraphicFramePr>
          <p:nvPr>
            <p:ph idx="1"/>
            <p:extLst>
              <p:ext uri="{D42A27DB-BD31-4B8C-83A1-F6EECF244321}">
                <p14:modId xmlns:p14="http://schemas.microsoft.com/office/powerpoint/2010/main" val="2022052376"/>
              </p:ext>
            </p:extLst>
          </p:nvPr>
        </p:nvGraphicFramePr>
        <p:xfrm>
          <a:off x="838200" y="1383030"/>
          <a:ext cx="11020425" cy="5109845"/>
        </p:xfrm>
        <a:graphic>
          <a:graphicData uri="http://schemas.openxmlformats.org/drawingml/2006/table">
            <a:tbl>
              <a:tblPr/>
              <a:tblGrid>
                <a:gridCol w="11020425">
                  <a:extLst>
                    <a:ext uri="{9D8B030D-6E8A-4147-A177-3AD203B41FA5}">
                      <a16:colId xmlns:a16="http://schemas.microsoft.com/office/drawing/2014/main" val="3177144203"/>
                    </a:ext>
                  </a:extLst>
                </a:gridCol>
              </a:tblGrid>
              <a:tr h="5109845">
                <a:tc>
                  <a:txBody>
                    <a:bodyPr/>
                    <a:lstStyle/>
                    <a:p>
                      <a:r>
                        <a:rPr lang="en-US" sz="2400" noProof="0" dirty="0">
                          <a:effectLst/>
                          <a:latin typeface="Arial" panose="020B0604020202020204" pitchFamily="34" charset="0"/>
                        </a:rPr>
                        <a:t>Evaluations that are managed and used by governments with the participation of broad sectors of society; and with the cooperation of development agencies.</a:t>
                      </a:r>
                    </a:p>
                    <a:p>
                      <a:endParaRPr lang="en-US" sz="2400" noProof="0" dirty="0">
                        <a:effectLst/>
                        <a:latin typeface="Arial" panose="020B0604020202020204" pitchFamily="34" charset="0"/>
                      </a:endParaRPr>
                    </a:p>
                    <a:p>
                      <a:r>
                        <a:rPr lang="en-US" sz="2400" noProof="0" dirty="0">
                          <a:effectLst/>
                          <a:latin typeface="Arial" panose="020B0604020202020204" pitchFamily="34" charset="0"/>
                        </a:rPr>
                        <a:t>Although they are led  and managed by governments, these evaluations should be conducted in an inclusive process, open to all national stakeholders, in line with the principles underlying the 2030 Agenda.</a:t>
                      </a:r>
                    </a:p>
                    <a:p>
                      <a:r>
                        <a:rPr lang="en-US" sz="2400" noProof="0" dirty="0">
                          <a:effectLst/>
                          <a:latin typeface="Arial" panose="020B0604020202020204" pitchFamily="34" charset="0"/>
                        </a:rPr>
                        <a:t>
Considering that the SDGs are led, managed, and monitored at the national levels, their evaluations must also be country-led to ensure that countries are at the helm of their own development.</a:t>
                      </a:r>
                    </a:p>
                  </a:txBody>
                  <a:tcPr marL="47625" marR="47625" marT="0" marB="0">
                    <a:lnL>
                      <a:noFill/>
                    </a:lnL>
                    <a:lnR>
                      <a:noFill/>
                    </a:lnR>
                    <a:lnT>
                      <a:noFill/>
                    </a:lnT>
                    <a:lnB>
                      <a:noFill/>
                    </a:lnB>
                  </a:tcPr>
                </a:tc>
                <a:extLst>
                  <a:ext uri="{0D108BD9-81ED-4DB2-BD59-A6C34878D82A}">
                    <a16:rowId xmlns:a16="http://schemas.microsoft.com/office/drawing/2014/main" val="100066132"/>
                  </a:ext>
                </a:extLst>
              </a:tr>
            </a:tbl>
          </a:graphicData>
        </a:graphic>
      </p:graphicFrame>
      <p:sp>
        <p:nvSpPr>
          <p:cNvPr id="5" name="Rectangle 1">
            <a:extLst>
              <a:ext uri="{FF2B5EF4-FFF2-40B4-BE49-F238E27FC236}">
                <a16:creationId xmlns:a16="http://schemas.microsoft.com/office/drawing/2014/main" id="{89291498-CC36-096E-7C31-22C3C437CD8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PE" altLang="en-PE" sz="9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PE" altLang="en-P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875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F99815D-1107-4298-B6F7-7899E1A6E9C1}"/>
              </a:ext>
            </a:extLst>
          </p:cNvPr>
          <p:cNvSpPr>
            <a:spLocks noGrp="1"/>
          </p:cNvSpPr>
          <p:nvPr>
            <p:ph type="title"/>
          </p:nvPr>
        </p:nvSpPr>
        <p:spPr>
          <a:xfrm>
            <a:off x="1371599" y="294538"/>
            <a:ext cx="9895951" cy="1033669"/>
          </a:xfrm>
        </p:spPr>
        <p:txBody>
          <a:bodyPr>
            <a:normAutofit/>
          </a:bodyPr>
          <a:lstStyle/>
          <a:p>
            <a:r>
              <a:rPr lang="en-AU" sz="3400" b="1">
                <a:solidFill>
                  <a:srgbClr val="FFFFFF"/>
                </a:solidFill>
                <a:latin typeface="+mn-lt"/>
              </a:rPr>
              <a:t>What to consider when initiating an SDGs evaluation?</a:t>
            </a:r>
          </a:p>
        </p:txBody>
      </p:sp>
      <p:sp>
        <p:nvSpPr>
          <p:cNvPr id="3" name="Объект 2">
            <a:extLst>
              <a:ext uri="{FF2B5EF4-FFF2-40B4-BE49-F238E27FC236}">
                <a16:creationId xmlns:a16="http://schemas.microsoft.com/office/drawing/2014/main" id="{8230AE71-3CC1-47E6-B22F-C3F54F820CA8}"/>
              </a:ext>
            </a:extLst>
          </p:cNvPr>
          <p:cNvSpPr>
            <a:spLocks noGrp="1"/>
          </p:cNvSpPr>
          <p:nvPr>
            <p:ph idx="1"/>
          </p:nvPr>
        </p:nvSpPr>
        <p:spPr>
          <a:xfrm>
            <a:off x="1371599" y="2318197"/>
            <a:ext cx="9724031" cy="3683358"/>
          </a:xfrm>
        </p:spPr>
        <p:txBody>
          <a:bodyPr anchor="ctr">
            <a:normAutofit/>
          </a:bodyPr>
          <a:lstStyle/>
          <a:p>
            <a:r>
              <a:rPr lang="en-AU" sz="2000" dirty="0"/>
              <a:t>Political decision: High level decision-making is required for the evaluation. </a:t>
            </a:r>
          </a:p>
          <a:p>
            <a:pPr lvl="1"/>
            <a:r>
              <a:rPr lang="en-AU" sz="2000" dirty="0"/>
              <a:t>
The political decision to evaluate the SDGs will trigger technical consequences.  Policy dialogues are an important first steps to initiate the evaluation.
The decision to evaluate would lead to:</a:t>
            </a:r>
          </a:p>
          <a:p>
            <a:pPr lvl="1"/>
            <a:endParaRPr lang="en-AU" sz="2000" dirty="0"/>
          </a:p>
          <a:p>
            <a:pPr marL="914400" lvl="1" indent="-457200">
              <a:buFont typeface="+mj-lt"/>
              <a:buAutoNum type="arabicPeriod"/>
            </a:pPr>
            <a:r>
              <a:rPr lang="en-AU" sz="2000" dirty="0"/>
              <a:t>Allocation of financial resources
Designation and negotiation of responsibilities: in line with the 2030 Agenda, engagement of various actors/ stakeholder
Commitments and expectations on the use of the evaluation</a:t>
            </a:r>
          </a:p>
        </p:txBody>
      </p:sp>
    </p:spTree>
    <p:extLst>
      <p:ext uri="{BB962C8B-B14F-4D97-AF65-F5344CB8AC3E}">
        <p14:creationId xmlns:p14="http://schemas.microsoft.com/office/powerpoint/2010/main" val="349428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B932DBCB-EE4D-495B-AA9D-0820B8C93281}"/>
              </a:ext>
            </a:extLst>
          </p:cNvPr>
          <p:cNvSpPr>
            <a:spLocks noGrp="1"/>
          </p:cNvSpPr>
          <p:nvPr>
            <p:ph type="title"/>
          </p:nvPr>
        </p:nvSpPr>
        <p:spPr>
          <a:xfrm>
            <a:off x="5596501" y="489508"/>
            <a:ext cx="5754896" cy="1667569"/>
          </a:xfrm>
        </p:spPr>
        <p:txBody>
          <a:bodyPr vert="horz" lIns="91440" tIns="45720" rIns="91440" bIns="45720" rtlCol="0" anchor="b">
            <a:normAutofit fontScale="90000"/>
          </a:bodyPr>
          <a:lstStyle/>
          <a:p>
            <a:r>
              <a:rPr lang="en-US" sz="2800" b="1" kern="1200">
                <a:solidFill>
                  <a:schemeClr val="tx1"/>
                </a:solidFill>
                <a:latin typeface="+mj-lt"/>
                <a:ea typeface="+mj-ea"/>
                <a:cs typeface="+mj-cs"/>
              </a:rPr>
              <a:t>The evaluation should be tailored to the specific needs and context of the country and structured around existing national policy and evaluation systems.</a:t>
            </a:r>
          </a:p>
        </p:txBody>
      </p:sp>
      <p:pic>
        <p:nvPicPr>
          <p:cNvPr id="6" name="Объект 5">
            <a:extLst>
              <a:ext uri="{FF2B5EF4-FFF2-40B4-BE49-F238E27FC236}">
                <a16:creationId xmlns:a16="http://schemas.microsoft.com/office/drawing/2014/main" id="{814BC256-D554-4285-85F5-87B9F189CFD5}"/>
              </a:ext>
            </a:extLst>
          </p:cNvPr>
          <p:cNvPicPr>
            <a:picLocks noGrp="1" noChangeAspect="1"/>
          </p:cNvPicPr>
          <p:nvPr>
            <p:ph sz="half" idx="1"/>
          </p:nvPr>
        </p:nvPicPr>
        <p:blipFill rotWithShape="1">
          <a:blip r:embed="rId3"/>
          <a:srcRect r="2267"/>
          <a:stretch/>
        </p:blipFill>
        <p:spPr>
          <a:xfrm>
            <a:off x="1388140" y="918640"/>
            <a:ext cx="3236144" cy="4589025"/>
          </a:xfrm>
          <a:prstGeom prst="rect">
            <a:avLst/>
          </a:prstGeom>
        </p:spPr>
      </p:pic>
      <p:sp>
        <p:nvSpPr>
          <p:cNvPr id="4" name="Объект 3">
            <a:extLst>
              <a:ext uri="{FF2B5EF4-FFF2-40B4-BE49-F238E27FC236}">
                <a16:creationId xmlns:a16="http://schemas.microsoft.com/office/drawing/2014/main" id="{BC7F0F79-90C1-4FDF-8016-D847D624CF6B}"/>
              </a:ext>
            </a:extLst>
          </p:cNvPr>
          <p:cNvSpPr>
            <a:spLocks noGrp="1"/>
          </p:cNvSpPr>
          <p:nvPr>
            <p:ph sz="half" idx="2"/>
          </p:nvPr>
        </p:nvSpPr>
        <p:spPr>
          <a:xfrm>
            <a:off x="5596502" y="2405894"/>
            <a:ext cx="5754896" cy="3197464"/>
          </a:xfrm>
        </p:spPr>
        <p:txBody>
          <a:bodyPr vert="horz" lIns="91440" tIns="45720" rIns="91440" bIns="45720" rtlCol="0" anchor="t">
            <a:normAutofit/>
          </a:bodyPr>
          <a:lstStyle/>
          <a:p>
            <a:r>
              <a:rPr lang="en-US" sz="2000"/>
              <a:t>This guide is the main resource on which this workshop is based. It draws on practical experiences from Finland, Nigeria and Costa Rica.
It provides guidelines, concepts, and examples that countries can leverage to design and conduct their own SDG evaluation.
Additionally, the contents of the workshop take as a complementary pillar, the lessons learned and other resources now available on Evaluation and the SDGs.</a:t>
            </a:r>
          </a:p>
        </p:txBody>
      </p:sp>
    </p:spTree>
    <p:extLst>
      <p:ext uri="{BB962C8B-B14F-4D97-AF65-F5344CB8AC3E}">
        <p14:creationId xmlns:p14="http://schemas.microsoft.com/office/powerpoint/2010/main" val="117577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8DC4F6-3E5D-4792-AE89-4BCED1ECF20F}"/>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a:solidFill>
                  <a:srgbClr val="FFFFFF"/>
                </a:solidFill>
                <a:latin typeface="+mj-lt"/>
                <a:ea typeface="+mj-ea"/>
                <a:cs typeface="+mj-cs"/>
              </a:rPr>
              <a:t>Main steps to plan SDGs evaluation</a:t>
            </a:r>
          </a:p>
        </p:txBody>
      </p:sp>
      <p:pic>
        <p:nvPicPr>
          <p:cNvPr id="6" name="Рисунок 5">
            <a:extLst>
              <a:ext uri="{FF2B5EF4-FFF2-40B4-BE49-F238E27FC236}">
                <a16:creationId xmlns:a16="http://schemas.microsoft.com/office/drawing/2014/main" id="{F0BE85D5-8D28-4CED-ACA1-752612F3C5C5}"/>
              </a:ext>
            </a:extLst>
          </p:cNvPr>
          <p:cNvPicPr>
            <a:picLocks noChangeAspect="1"/>
          </p:cNvPicPr>
          <p:nvPr/>
        </p:nvPicPr>
        <p:blipFill>
          <a:blip r:embed="rId3"/>
          <a:stretch>
            <a:fillRect/>
          </a:stretch>
        </p:blipFill>
        <p:spPr>
          <a:xfrm>
            <a:off x="4207933" y="717214"/>
            <a:ext cx="7347537" cy="5424548"/>
          </a:xfrm>
          <a:prstGeom prst="rect">
            <a:avLst/>
          </a:prstGeom>
        </p:spPr>
      </p:pic>
      <p:sp>
        <p:nvSpPr>
          <p:cNvPr id="4" name="Заголовок 1">
            <a:extLst>
              <a:ext uri="{FF2B5EF4-FFF2-40B4-BE49-F238E27FC236}">
                <a16:creationId xmlns:a16="http://schemas.microsoft.com/office/drawing/2014/main" id="{C074FEA4-93BF-4F43-B674-09D9BD5E8932}"/>
              </a:ext>
            </a:extLst>
          </p:cNvPr>
          <p:cNvSpPr txBox="1">
            <a:spLocks/>
          </p:cNvSpPr>
          <p:nvPr/>
        </p:nvSpPr>
        <p:spPr>
          <a:xfrm>
            <a:off x="838200" y="2780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p>
        </p:txBody>
      </p:sp>
    </p:spTree>
    <p:extLst>
      <p:ext uri="{BB962C8B-B14F-4D97-AF65-F5344CB8AC3E}">
        <p14:creationId xmlns:p14="http://schemas.microsoft.com/office/powerpoint/2010/main" val="1263108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F2C5D3-3C14-6A74-59BE-0FD663AFA56C}"/>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a:extLst>
              <a:ext uri="{FF2B5EF4-FFF2-40B4-BE49-F238E27FC236}">
                <a16:creationId xmlns:a16="http://schemas.microsoft.com/office/drawing/2014/main" id="{24C44872-31EA-4DD4-FC20-A76D136E00DB}"/>
              </a:ext>
            </a:extLst>
          </p:cNvPr>
          <p:cNvSpPr txBox="1">
            <a:spLocks noGrp="1"/>
          </p:cNvSpPr>
          <p:nvPr>
            <p:ph type="title"/>
          </p:nvPr>
        </p:nvSpPr>
        <p:spPr>
          <a:xfrm>
            <a:off x="630936" y="640080"/>
            <a:ext cx="4818888" cy="1481328"/>
          </a:xfrm>
          <a:prstGeom prst="rect">
            <a:avLst/>
          </a:prstGeom>
        </p:spPr>
        <p:txBody>
          <a:bodyPr vert="horz" lIns="0" tIns="12065" rIns="0" bIns="0" rtlCol="0" anchor="b">
            <a:normAutofit/>
          </a:bodyPr>
          <a:lstStyle/>
          <a:p>
            <a:pPr marL="12700">
              <a:spcBef>
                <a:spcPts val="95"/>
              </a:spcBef>
            </a:pPr>
            <a:r>
              <a:rPr lang="en-GB" sz="3400" spc="-20" dirty="0"/>
              <a:t>Be realistic - policy </a:t>
            </a:r>
            <a:r>
              <a:rPr lang="en-GB" sz="3400" spc="-5" dirty="0"/>
              <a:t>is not </a:t>
            </a:r>
            <a:r>
              <a:rPr lang="en-GB" sz="3400" spc="-10" dirty="0"/>
              <a:t>simply </a:t>
            </a:r>
            <a:r>
              <a:rPr lang="en-GB" sz="3400" spc="-15" dirty="0"/>
              <a:t>derived </a:t>
            </a:r>
            <a:r>
              <a:rPr lang="en-GB" sz="3400" spc="-20" dirty="0"/>
              <a:t>from</a:t>
            </a:r>
            <a:r>
              <a:rPr lang="en-GB" sz="3400" spc="5" dirty="0"/>
              <a:t> </a:t>
            </a:r>
            <a:r>
              <a:rPr lang="en-GB" sz="3400" spc="-15" dirty="0"/>
              <a:t>evidence</a:t>
            </a:r>
          </a:p>
        </p:txBody>
      </p:sp>
      <p:sp>
        <p:nvSpPr>
          <p:cNvPr id="2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a:extLst>
              <a:ext uri="{FF2B5EF4-FFF2-40B4-BE49-F238E27FC236}">
                <a16:creationId xmlns:a16="http://schemas.microsoft.com/office/drawing/2014/main" id="{BD0EF112-A6F8-F55F-C4B6-2076E0221B61}"/>
              </a:ext>
            </a:extLst>
          </p:cNvPr>
          <p:cNvSpPr/>
          <p:nvPr/>
        </p:nvSpPr>
        <p:spPr>
          <a:xfrm>
            <a:off x="7391780" y="721304"/>
            <a:ext cx="2873503" cy="4245103"/>
          </a:xfrm>
          <a:prstGeom prst="rect">
            <a:avLst/>
          </a:prstGeom>
          <a:blipFill>
            <a:blip r:embed="rId2" cstate="print"/>
            <a:stretch>
              <a:fillRect/>
            </a:stretch>
          </a:blipFill>
        </p:spPr>
        <p:txBody>
          <a:bodyPr wrap="square" lIns="0" tIns="0" rIns="0" bIns="0" rtlCol="0"/>
          <a:lstStyle/>
          <a:p>
            <a:endParaRPr>
              <a:solidFill>
                <a:schemeClr val="bg1"/>
              </a:solidFill>
            </a:endParaRPr>
          </a:p>
        </p:txBody>
      </p:sp>
      <p:sp>
        <p:nvSpPr>
          <p:cNvPr id="6" name="object 6">
            <a:extLst>
              <a:ext uri="{FF2B5EF4-FFF2-40B4-BE49-F238E27FC236}">
                <a16:creationId xmlns:a16="http://schemas.microsoft.com/office/drawing/2014/main" id="{4DECEE1A-D10E-C929-DB92-B06F98DB0D41}"/>
              </a:ext>
            </a:extLst>
          </p:cNvPr>
          <p:cNvSpPr/>
          <p:nvPr/>
        </p:nvSpPr>
        <p:spPr>
          <a:xfrm>
            <a:off x="6099048" y="1300090"/>
            <a:ext cx="5458968" cy="4836605"/>
          </a:xfrm>
          <a:prstGeom prst="rect">
            <a:avLst/>
          </a:prstGeom>
          <a:blipFill>
            <a:blip r:embed="rId3" cstate="print"/>
            <a:stretch>
              <a:fillRect/>
            </a:stretch>
          </a:blipFill>
        </p:spPr>
        <p:txBody>
          <a:bodyPr wrap="square" lIns="0" tIns="0" rIns="0" bIns="0" rtlCol="0"/>
          <a:lstStyle/>
          <a:p>
            <a:endParaRPr>
              <a:solidFill>
                <a:schemeClr val="bg1"/>
              </a:solidFill>
            </a:endParaRPr>
          </a:p>
        </p:txBody>
      </p:sp>
      <p:sp>
        <p:nvSpPr>
          <p:cNvPr id="4" name="object 4">
            <a:extLst>
              <a:ext uri="{FF2B5EF4-FFF2-40B4-BE49-F238E27FC236}">
                <a16:creationId xmlns:a16="http://schemas.microsoft.com/office/drawing/2014/main" id="{5497B7EC-D4E5-1D87-7FED-DF5A08AE3997}"/>
              </a:ext>
            </a:extLst>
          </p:cNvPr>
          <p:cNvSpPr txBox="1"/>
          <p:nvPr/>
        </p:nvSpPr>
        <p:spPr>
          <a:xfrm>
            <a:off x="7863412" y="3055452"/>
            <a:ext cx="1938813" cy="662940"/>
          </a:xfrm>
          <a:prstGeom prst="rect">
            <a:avLst/>
          </a:prstGeom>
        </p:spPr>
        <p:txBody>
          <a:bodyPr vert="horz" wrap="square" lIns="0" tIns="12065" rIns="0" bIns="0" rtlCol="0">
            <a:spAutoFit/>
          </a:bodyPr>
          <a:lstStyle/>
          <a:p>
            <a:pPr marL="14224" defTabSz="512064">
              <a:spcBef>
                <a:spcPts val="106"/>
              </a:spcBef>
            </a:pPr>
            <a:r>
              <a:rPr lang="en-US" sz="4144" kern="1200" spc="-106">
                <a:solidFill>
                  <a:schemeClr val="bg1"/>
                </a:solidFill>
                <a:latin typeface="Calibri"/>
                <a:ea typeface="+mn-ea"/>
                <a:cs typeface="Calibri"/>
              </a:rPr>
              <a:t>E</a:t>
            </a:r>
            <a:r>
              <a:rPr lang="en-US" sz="4144" kern="1200" spc="-6">
                <a:solidFill>
                  <a:schemeClr val="bg1"/>
                </a:solidFill>
                <a:latin typeface="Calibri"/>
                <a:ea typeface="+mn-ea"/>
                <a:cs typeface="Calibri"/>
              </a:rPr>
              <a:t>vidence</a:t>
            </a:r>
            <a:endParaRPr lang="en-US" sz="3700">
              <a:solidFill>
                <a:schemeClr val="bg1"/>
              </a:solidFill>
              <a:latin typeface="Calibri"/>
              <a:cs typeface="Calibri"/>
            </a:endParaRPr>
          </a:p>
        </p:txBody>
      </p:sp>
      <p:sp>
        <p:nvSpPr>
          <p:cNvPr id="5" name="object 5">
            <a:extLst>
              <a:ext uri="{FF2B5EF4-FFF2-40B4-BE49-F238E27FC236}">
                <a16:creationId xmlns:a16="http://schemas.microsoft.com/office/drawing/2014/main" id="{FE43A75D-6D95-FB69-51E4-74ACC89BA34A}"/>
              </a:ext>
            </a:extLst>
          </p:cNvPr>
          <p:cNvSpPr txBox="1"/>
          <p:nvPr/>
        </p:nvSpPr>
        <p:spPr>
          <a:xfrm>
            <a:off x="8113730" y="1244227"/>
            <a:ext cx="1436608" cy="603647"/>
          </a:xfrm>
          <a:prstGeom prst="rect">
            <a:avLst/>
          </a:prstGeom>
        </p:spPr>
        <p:txBody>
          <a:bodyPr vert="horz" wrap="square" lIns="0" tIns="12700" rIns="0" bIns="0" rtlCol="0">
            <a:spAutoFit/>
          </a:bodyPr>
          <a:lstStyle/>
          <a:p>
            <a:pPr marL="14224" defTabSz="512064">
              <a:lnSpc>
                <a:spcPts val="2318"/>
              </a:lnSpc>
              <a:spcBef>
                <a:spcPts val="112"/>
              </a:spcBef>
            </a:pPr>
            <a:r>
              <a:rPr lang="en-US" sz="2016" b="1" kern="1200" spc="-11">
                <a:solidFill>
                  <a:schemeClr val="bg1"/>
                </a:solidFill>
                <a:latin typeface="Calibri"/>
                <a:ea typeface="+mn-ea"/>
                <a:cs typeface="Calibri"/>
              </a:rPr>
              <a:t>Pragmatics</a:t>
            </a:r>
            <a:r>
              <a:rPr lang="en-US" sz="2016" b="1" kern="1200" spc="-78">
                <a:solidFill>
                  <a:schemeClr val="bg1"/>
                </a:solidFill>
                <a:latin typeface="Calibri"/>
                <a:ea typeface="+mn-ea"/>
                <a:cs typeface="Calibri"/>
              </a:rPr>
              <a:t> </a:t>
            </a:r>
            <a:r>
              <a:rPr lang="en-US" sz="2016" b="1" kern="1200">
                <a:solidFill>
                  <a:schemeClr val="bg1"/>
                </a:solidFill>
                <a:latin typeface="Calibri"/>
                <a:ea typeface="+mn-ea"/>
                <a:cs typeface="Calibri"/>
              </a:rPr>
              <a:t>&amp;</a:t>
            </a:r>
            <a:endParaRPr lang="en-US" sz="2016" kern="1200">
              <a:solidFill>
                <a:schemeClr val="bg1"/>
              </a:solidFill>
              <a:latin typeface="Calibri"/>
              <a:ea typeface="+mn-ea"/>
              <a:cs typeface="Calibri"/>
            </a:endParaRPr>
          </a:p>
          <a:p>
            <a:pPr marL="15646" defTabSz="512064">
              <a:lnSpc>
                <a:spcPts val="2184"/>
              </a:lnSpc>
            </a:pPr>
            <a:r>
              <a:rPr lang="en-US" sz="1904" b="1" kern="1200" spc="-6">
                <a:solidFill>
                  <a:schemeClr val="bg1"/>
                </a:solidFill>
                <a:latin typeface="Calibri"/>
                <a:ea typeface="+mn-ea"/>
                <a:cs typeface="Calibri"/>
              </a:rPr>
              <a:t>C</a:t>
            </a:r>
            <a:r>
              <a:rPr lang="en-US" sz="1904" b="1" kern="1200" spc="-11">
                <a:solidFill>
                  <a:schemeClr val="bg1"/>
                </a:solidFill>
                <a:latin typeface="Calibri"/>
                <a:ea typeface="+mn-ea"/>
                <a:cs typeface="Calibri"/>
              </a:rPr>
              <a:t>o</a:t>
            </a:r>
            <a:r>
              <a:rPr lang="en-US" sz="1904" b="1" kern="1200" spc="-17">
                <a:solidFill>
                  <a:schemeClr val="bg1"/>
                </a:solidFill>
                <a:latin typeface="Calibri"/>
                <a:ea typeface="+mn-ea"/>
                <a:cs typeface="Calibri"/>
              </a:rPr>
              <a:t>n</a:t>
            </a:r>
            <a:r>
              <a:rPr lang="en-US" sz="1904" b="1" kern="1200">
                <a:solidFill>
                  <a:schemeClr val="bg1"/>
                </a:solidFill>
                <a:latin typeface="Calibri"/>
                <a:ea typeface="+mn-ea"/>
                <a:cs typeface="Calibri"/>
              </a:rPr>
              <a:t>ti</a:t>
            </a:r>
            <a:r>
              <a:rPr lang="en-US" sz="1904" b="1" kern="1200" spc="-6">
                <a:solidFill>
                  <a:schemeClr val="bg1"/>
                </a:solidFill>
                <a:latin typeface="Calibri"/>
                <a:ea typeface="+mn-ea"/>
                <a:cs typeface="Calibri"/>
              </a:rPr>
              <a:t>n</a:t>
            </a:r>
            <a:r>
              <a:rPr lang="en-US" sz="1904" b="1" kern="1200" spc="-34">
                <a:solidFill>
                  <a:schemeClr val="bg1"/>
                </a:solidFill>
                <a:latin typeface="Calibri"/>
                <a:ea typeface="+mn-ea"/>
                <a:cs typeface="Calibri"/>
              </a:rPr>
              <a:t>g</a:t>
            </a:r>
            <a:r>
              <a:rPr lang="en-US" sz="1904" b="1" kern="1200" spc="-11">
                <a:solidFill>
                  <a:schemeClr val="bg1"/>
                </a:solidFill>
                <a:latin typeface="Calibri"/>
                <a:ea typeface="+mn-ea"/>
                <a:cs typeface="Calibri"/>
              </a:rPr>
              <a:t>e</a:t>
            </a:r>
            <a:r>
              <a:rPr lang="en-US" sz="1904" b="1" kern="1200">
                <a:solidFill>
                  <a:schemeClr val="bg1"/>
                </a:solidFill>
                <a:latin typeface="Calibri"/>
                <a:ea typeface="+mn-ea"/>
                <a:cs typeface="Calibri"/>
              </a:rPr>
              <a:t>n</a:t>
            </a:r>
            <a:r>
              <a:rPr lang="en-US" sz="1904" b="1" kern="1200" spc="-11">
                <a:solidFill>
                  <a:schemeClr val="bg1"/>
                </a:solidFill>
                <a:latin typeface="Calibri"/>
                <a:ea typeface="+mn-ea"/>
                <a:cs typeface="Calibri"/>
              </a:rPr>
              <a:t>c</a:t>
            </a:r>
            <a:r>
              <a:rPr lang="en-US" sz="1904" b="1" kern="1200">
                <a:solidFill>
                  <a:schemeClr val="bg1"/>
                </a:solidFill>
                <a:latin typeface="Calibri"/>
                <a:ea typeface="+mn-ea"/>
                <a:cs typeface="Calibri"/>
              </a:rPr>
              <a:t>ies</a:t>
            </a:r>
            <a:endParaRPr lang="en-US" sz="1700">
              <a:solidFill>
                <a:schemeClr val="bg1"/>
              </a:solidFill>
              <a:latin typeface="Calibri"/>
              <a:cs typeface="Calibri"/>
            </a:endParaRPr>
          </a:p>
        </p:txBody>
      </p:sp>
      <p:sp>
        <p:nvSpPr>
          <p:cNvPr id="7" name="object 7">
            <a:extLst>
              <a:ext uri="{FF2B5EF4-FFF2-40B4-BE49-F238E27FC236}">
                <a16:creationId xmlns:a16="http://schemas.microsoft.com/office/drawing/2014/main" id="{62D0FDA0-59CD-C17F-0988-710FC0FC3C4B}"/>
              </a:ext>
            </a:extLst>
          </p:cNvPr>
          <p:cNvSpPr txBox="1"/>
          <p:nvPr/>
        </p:nvSpPr>
        <p:spPr>
          <a:xfrm>
            <a:off x="9667067" y="1941598"/>
            <a:ext cx="1256586" cy="618649"/>
          </a:xfrm>
          <a:prstGeom prst="rect">
            <a:avLst/>
          </a:prstGeom>
        </p:spPr>
        <p:txBody>
          <a:bodyPr vert="horz" wrap="square" lIns="0" tIns="41275" rIns="0" bIns="0" rtlCol="0">
            <a:spAutoFit/>
          </a:bodyPr>
          <a:lstStyle/>
          <a:p>
            <a:pPr marL="14224" marR="5690" indent="27026" defTabSz="512064">
              <a:lnSpc>
                <a:spcPts val="2206"/>
              </a:lnSpc>
              <a:spcBef>
                <a:spcPts val="364"/>
              </a:spcBef>
            </a:pPr>
            <a:r>
              <a:rPr lang="en-US" sz="2016" b="1" kern="1200" spc="-6">
                <a:solidFill>
                  <a:schemeClr val="bg1"/>
                </a:solidFill>
                <a:latin typeface="Calibri"/>
                <a:ea typeface="+mn-ea"/>
                <a:cs typeface="Calibri"/>
              </a:rPr>
              <a:t>Experience  </a:t>
            </a:r>
            <a:r>
              <a:rPr lang="en-US" sz="2016" b="1" kern="1200">
                <a:solidFill>
                  <a:schemeClr val="bg1"/>
                </a:solidFill>
                <a:latin typeface="Calibri"/>
                <a:ea typeface="+mn-ea"/>
                <a:cs typeface="Calibri"/>
              </a:rPr>
              <a:t>&amp;</a:t>
            </a:r>
            <a:r>
              <a:rPr lang="en-US" sz="2016" b="1" kern="1200" spc="-78">
                <a:solidFill>
                  <a:schemeClr val="bg1"/>
                </a:solidFill>
                <a:latin typeface="Calibri"/>
                <a:ea typeface="+mn-ea"/>
                <a:cs typeface="Calibri"/>
              </a:rPr>
              <a:t> </a:t>
            </a:r>
            <a:r>
              <a:rPr lang="en-US" sz="2016" b="1" kern="1200" spc="-6">
                <a:solidFill>
                  <a:schemeClr val="bg1"/>
                </a:solidFill>
                <a:latin typeface="Calibri"/>
                <a:ea typeface="+mn-ea"/>
                <a:cs typeface="Calibri"/>
              </a:rPr>
              <a:t>Expertise</a:t>
            </a:r>
            <a:endParaRPr lang="en-US">
              <a:solidFill>
                <a:schemeClr val="bg1"/>
              </a:solidFill>
              <a:latin typeface="Calibri"/>
              <a:cs typeface="Calibri"/>
            </a:endParaRPr>
          </a:p>
        </p:txBody>
      </p:sp>
      <p:sp>
        <p:nvSpPr>
          <p:cNvPr id="8" name="object 8">
            <a:extLst>
              <a:ext uri="{FF2B5EF4-FFF2-40B4-BE49-F238E27FC236}">
                <a16:creationId xmlns:a16="http://schemas.microsoft.com/office/drawing/2014/main" id="{4167E540-5F0A-552C-8A2B-F022E4E5CB51}"/>
              </a:ext>
            </a:extLst>
          </p:cNvPr>
          <p:cNvSpPr txBox="1"/>
          <p:nvPr/>
        </p:nvSpPr>
        <p:spPr>
          <a:xfrm>
            <a:off x="10023255" y="3655757"/>
            <a:ext cx="1268016" cy="339645"/>
          </a:xfrm>
          <a:prstGeom prst="rect">
            <a:avLst/>
          </a:prstGeom>
        </p:spPr>
        <p:txBody>
          <a:bodyPr vert="horz" wrap="square" lIns="0" tIns="12065" rIns="0" bIns="0" rtlCol="0">
            <a:spAutoFit/>
          </a:bodyPr>
          <a:lstStyle/>
          <a:p>
            <a:pPr marL="14224" defTabSz="512064">
              <a:spcBef>
                <a:spcPts val="106"/>
              </a:spcBef>
            </a:pPr>
            <a:r>
              <a:rPr lang="en-US" sz="2128" b="1" kern="1200" spc="-11">
                <a:solidFill>
                  <a:schemeClr val="bg1"/>
                </a:solidFill>
                <a:latin typeface="Calibri"/>
                <a:ea typeface="+mn-ea"/>
                <a:cs typeface="Calibri"/>
              </a:rPr>
              <a:t>Judgement</a:t>
            </a:r>
            <a:endParaRPr lang="en-US" sz="1900">
              <a:solidFill>
                <a:schemeClr val="bg1"/>
              </a:solidFill>
              <a:latin typeface="Calibri"/>
              <a:cs typeface="Calibri"/>
            </a:endParaRPr>
          </a:p>
        </p:txBody>
      </p:sp>
      <p:sp>
        <p:nvSpPr>
          <p:cNvPr id="9" name="object 9">
            <a:extLst>
              <a:ext uri="{FF2B5EF4-FFF2-40B4-BE49-F238E27FC236}">
                <a16:creationId xmlns:a16="http://schemas.microsoft.com/office/drawing/2014/main" id="{26D9A093-BA98-A65E-4317-907A350C8E74}"/>
              </a:ext>
            </a:extLst>
          </p:cNvPr>
          <p:cNvSpPr txBox="1"/>
          <p:nvPr/>
        </p:nvSpPr>
        <p:spPr>
          <a:xfrm>
            <a:off x="9061419" y="4927258"/>
            <a:ext cx="1165146" cy="339645"/>
          </a:xfrm>
          <a:prstGeom prst="rect">
            <a:avLst/>
          </a:prstGeom>
        </p:spPr>
        <p:txBody>
          <a:bodyPr vert="horz" wrap="square" lIns="0" tIns="12065" rIns="0" bIns="0" rtlCol="0">
            <a:spAutoFit/>
          </a:bodyPr>
          <a:lstStyle/>
          <a:p>
            <a:pPr marL="14224" defTabSz="512064">
              <a:spcBef>
                <a:spcPts val="106"/>
              </a:spcBef>
            </a:pPr>
            <a:r>
              <a:rPr lang="en-US" sz="2128" b="1" kern="1200" spc="-34">
                <a:solidFill>
                  <a:schemeClr val="bg1"/>
                </a:solidFill>
                <a:latin typeface="Calibri"/>
                <a:ea typeface="+mn-ea"/>
                <a:cs typeface="Calibri"/>
              </a:rPr>
              <a:t>R</a:t>
            </a:r>
            <a:r>
              <a:rPr lang="en-US" sz="2128" b="1" kern="1200" spc="-6">
                <a:solidFill>
                  <a:schemeClr val="bg1"/>
                </a:solidFill>
                <a:latin typeface="Calibri"/>
                <a:ea typeface="+mn-ea"/>
                <a:cs typeface="Calibri"/>
              </a:rPr>
              <a:t>esou</a:t>
            </a:r>
            <a:r>
              <a:rPr lang="en-US" sz="2128" b="1" kern="1200" spc="-34">
                <a:solidFill>
                  <a:schemeClr val="bg1"/>
                </a:solidFill>
                <a:latin typeface="Calibri"/>
                <a:ea typeface="+mn-ea"/>
                <a:cs typeface="Calibri"/>
              </a:rPr>
              <a:t>r</a:t>
            </a:r>
            <a:r>
              <a:rPr lang="en-US" sz="2128" b="1" kern="1200" spc="-11">
                <a:solidFill>
                  <a:schemeClr val="bg1"/>
                </a:solidFill>
                <a:latin typeface="Calibri"/>
                <a:ea typeface="+mn-ea"/>
                <a:cs typeface="Calibri"/>
              </a:rPr>
              <a:t>c</a:t>
            </a:r>
            <a:r>
              <a:rPr lang="en-US" sz="2128" b="1" kern="1200" spc="-6">
                <a:solidFill>
                  <a:schemeClr val="bg1"/>
                </a:solidFill>
                <a:latin typeface="Calibri"/>
                <a:ea typeface="+mn-ea"/>
                <a:cs typeface="Calibri"/>
              </a:rPr>
              <a:t>es</a:t>
            </a:r>
            <a:endParaRPr lang="en-US" sz="1900">
              <a:solidFill>
                <a:schemeClr val="bg1"/>
              </a:solidFill>
              <a:latin typeface="Calibri"/>
              <a:cs typeface="Calibri"/>
            </a:endParaRPr>
          </a:p>
        </p:txBody>
      </p:sp>
      <p:sp>
        <p:nvSpPr>
          <p:cNvPr id="10" name="object 10">
            <a:extLst>
              <a:ext uri="{FF2B5EF4-FFF2-40B4-BE49-F238E27FC236}">
                <a16:creationId xmlns:a16="http://schemas.microsoft.com/office/drawing/2014/main" id="{C3216367-760A-AAA4-2B23-BE4DF04C79FC}"/>
              </a:ext>
            </a:extLst>
          </p:cNvPr>
          <p:cNvSpPr txBox="1"/>
          <p:nvPr/>
        </p:nvSpPr>
        <p:spPr>
          <a:xfrm>
            <a:off x="7636383" y="4927258"/>
            <a:ext cx="764381" cy="339645"/>
          </a:xfrm>
          <a:prstGeom prst="rect">
            <a:avLst/>
          </a:prstGeom>
        </p:spPr>
        <p:txBody>
          <a:bodyPr vert="horz" wrap="square" lIns="0" tIns="12065" rIns="0" bIns="0" rtlCol="0">
            <a:spAutoFit/>
          </a:bodyPr>
          <a:lstStyle/>
          <a:p>
            <a:pPr marL="14224" defTabSz="512064">
              <a:spcBef>
                <a:spcPts val="106"/>
              </a:spcBef>
            </a:pPr>
            <a:r>
              <a:rPr lang="en-US" sz="2128" b="1" kern="1200" spc="-28">
                <a:solidFill>
                  <a:schemeClr val="bg1"/>
                </a:solidFill>
                <a:latin typeface="Calibri"/>
                <a:ea typeface="+mn-ea"/>
                <a:cs typeface="Calibri"/>
              </a:rPr>
              <a:t>Values</a:t>
            </a:r>
            <a:endParaRPr lang="en-US" sz="1900">
              <a:solidFill>
                <a:schemeClr val="bg1"/>
              </a:solidFill>
              <a:latin typeface="Calibri"/>
              <a:cs typeface="Calibri"/>
            </a:endParaRPr>
          </a:p>
        </p:txBody>
      </p:sp>
      <p:sp>
        <p:nvSpPr>
          <p:cNvPr id="11" name="object 11">
            <a:extLst>
              <a:ext uri="{FF2B5EF4-FFF2-40B4-BE49-F238E27FC236}">
                <a16:creationId xmlns:a16="http://schemas.microsoft.com/office/drawing/2014/main" id="{E890E0D8-64C7-7DC5-13D8-231F1BF263B1}"/>
              </a:ext>
            </a:extLst>
          </p:cNvPr>
          <p:cNvSpPr txBox="1"/>
          <p:nvPr/>
        </p:nvSpPr>
        <p:spPr>
          <a:xfrm>
            <a:off x="6441377" y="3506595"/>
            <a:ext cx="1127998" cy="627736"/>
          </a:xfrm>
          <a:prstGeom prst="rect">
            <a:avLst/>
          </a:prstGeom>
        </p:spPr>
        <p:txBody>
          <a:bodyPr vert="horz" wrap="square" lIns="0" tIns="12065" rIns="0" bIns="0" rtlCol="0">
            <a:spAutoFit/>
          </a:bodyPr>
          <a:lstStyle/>
          <a:p>
            <a:pPr marL="14224" defTabSz="512064">
              <a:lnSpc>
                <a:spcPts val="2447"/>
              </a:lnSpc>
              <a:spcBef>
                <a:spcPts val="106"/>
              </a:spcBef>
            </a:pPr>
            <a:r>
              <a:rPr lang="en-US" sz="2128" b="1" kern="1200" spc="-6">
                <a:solidFill>
                  <a:schemeClr val="bg1"/>
                </a:solidFill>
                <a:latin typeface="Calibri"/>
                <a:ea typeface="+mn-ea"/>
                <a:cs typeface="Calibri"/>
              </a:rPr>
              <a:t>Habit</a:t>
            </a:r>
            <a:r>
              <a:rPr lang="en-US" sz="2128" b="1" kern="1200" spc="-62">
                <a:solidFill>
                  <a:schemeClr val="bg1"/>
                </a:solidFill>
                <a:latin typeface="Calibri"/>
                <a:ea typeface="+mn-ea"/>
                <a:cs typeface="Calibri"/>
              </a:rPr>
              <a:t> </a:t>
            </a:r>
            <a:r>
              <a:rPr lang="en-US" sz="2128" b="1" kern="1200" spc="-6">
                <a:solidFill>
                  <a:schemeClr val="bg1"/>
                </a:solidFill>
                <a:latin typeface="Calibri"/>
                <a:ea typeface="+mn-ea"/>
                <a:cs typeface="Calibri"/>
              </a:rPr>
              <a:t>and</a:t>
            </a:r>
            <a:endParaRPr lang="en-US" sz="2128" kern="1200">
              <a:solidFill>
                <a:schemeClr val="bg1"/>
              </a:solidFill>
              <a:latin typeface="Calibri"/>
              <a:ea typeface="+mn-ea"/>
              <a:cs typeface="Calibri"/>
            </a:endParaRPr>
          </a:p>
          <a:p>
            <a:pPr marL="58317" defTabSz="512064">
              <a:lnSpc>
                <a:spcPts val="2447"/>
              </a:lnSpc>
            </a:pPr>
            <a:r>
              <a:rPr lang="en-US" sz="2128" b="1" kern="1200" spc="-22">
                <a:solidFill>
                  <a:schemeClr val="bg1"/>
                </a:solidFill>
                <a:latin typeface="Calibri"/>
                <a:ea typeface="+mn-ea"/>
                <a:cs typeface="Calibri"/>
              </a:rPr>
              <a:t>Tradition</a:t>
            </a:r>
            <a:endParaRPr lang="en-US" sz="1900">
              <a:solidFill>
                <a:schemeClr val="bg1"/>
              </a:solidFill>
              <a:latin typeface="Calibri"/>
              <a:cs typeface="Calibri"/>
            </a:endParaRPr>
          </a:p>
        </p:txBody>
      </p:sp>
      <p:sp>
        <p:nvSpPr>
          <p:cNvPr id="12" name="object 12">
            <a:extLst>
              <a:ext uri="{FF2B5EF4-FFF2-40B4-BE49-F238E27FC236}">
                <a16:creationId xmlns:a16="http://schemas.microsoft.com/office/drawing/2014/main" id="{39B0B37B-EDAE-938D-1BDC-DA83BEB92290}"/>
              </a:ext>
            </a:extLst>
          </p:cNvPr>
          <p:cNvSpPr txBox="1"/>
          <p:nvPr/>
        </p:nvSpPr>
        <p:spPr>
          <a:xfrm>
            <a:off x="6853857" y="1658708"/>
            <a:ext cx="1028700" cy="1185148"/>
          </a:xfrm>
          <a:prstGeom prst="rect">
            <a:avLst/>
          </a:prstGeom>
        </p:spPr>
        <p:txBody>
          <a:bodyPr vert="horz" wrap="square" lIns="0" tIns="35560" rIns="0" bIns="0" rtlCol="0">
            <a:spAutoFit/>
          </a:bodyPr>
          <a:lstStyle/>
          <a:p>
            <a:pPr marL="14224" marR="5690" algn="ctr" defTabSz="512064">
              <a:lnSpc>
                <a:spcPct val="91500"/>
              </a:lnSpc>
              <a:spcBef>
                <a:spcPts val="314"/>
              </a:spcBef>
            </a:pPr>
            <a:r>
              <a:rPr lang="en-US" sz="2016" b="1" kern="1200" spc="-11">
                <a:solidFill>
                  <a:schemeClr val="bg1"/>
                </a:solidFill>
                <a:latin typeface="Calibri"/>
                <a:ea typeface="+mn-ea"/>
                <a:cs typeface="Calibri"/>
              </a:rPr>
              <a:t>L</a:t>
            </a:r>
            <a:r>
              <a:rPr lang="en-US" sz="2016" b="1" kern="1200">
                <a:solidFill>
                  <a:schemeClr val="bg1"/>
                </a:solidFill>
                <a:latin typeface="Calibri"/>
                <a:ea typeface="+mn-ea"/>
                <a:cs typeface="Calibri"/>
              </a:rPr>
              <a:t>ob</a:t>
            </a:r>
            <a:r>
              <a:rPr lang="en-US" sz="2016" b="1" kern="1200" spc="-11">
                <a:solidFill>
                  <a:schemeClr val="bg1"/>
                </a:solidFill>
                <a:latin typeface="Calibri"/>
                <a:ea typeface="+mn-ea"/>
                <a:cs typeface="Calibri"/>
              </a:rPr>
              <a:t>b</a:t>
            </a:r>
            <a:r>
              <a:rPr lang="en-US" sz="2016" b="1" kern="1200">
                <a:solidFill>
                  <a:schemeClr val="bg1"/>
                </a:solidFill>
                <a:latin typeface="Calibri"/>
                <a:ea typeface="+mn-ea"/>
                <a:cs typeface="Calibri"/>
              </a:rPr>
              <a:t>yi</a:t>
            </a:r>
            <a:r>
              <a:rPr lang="en-US" sz="2016" b="1" kern="1200" spc="-28">
                <a:solidFill>
                  <a:schemeClr val="bg1"/>
                </a:solidFill>
                <a:latin typeface="Calibri"/>
                <a:ea typeface="+mn-ea"/>
                <a:cs typeface="Calibri"/>
              </a:rPr>
              <a:t>s</a:t>
            </a:r>
            <a:r>
              <a:rPr lang="en-US" sz="2016" b="1" kern="1200">
                <a:solidFill>
                  <a:schemeClr val="bg1"/>
                </a:solidFill>
                <a:latin typeface="Calibri"/>
                <a:ea typeface="+mn-ea"/>
                <a:cs typeface="Calibri"/>
              </a:rPr>
              <a:t>ts  and  </a:t>
            </a:r>
            <a:r>
              <a:rPr lang="en-US" sz="2016" b="1" kern="1200" spc="-11">
                <a:solidFill>
                  <a:schemeClr val="bg1"/>
                </a:solidFill>
                <a:latin typeface="Calibri"/>
                <a:ea typeface="+mn-ea"/>
                <a:cs typeface="Calibri"/>
              </a:rPr>
              <a:t>Pressure  Groups</a:t>
            </a:r>
            <a:endParaRPr lang="en-US">
              <a:solidFill>
                <a:schemeClr val="bg1"/>
              </a:solidFill>
              <a:latin typeface="Calibri"/>
              <a:cs typeface="Calibri"/>
            </a:endParaRPr>
          </a:p>
        </p:txBody>
      </p:sp>
    </p:spTree>
    <p:extLst>
      <p:ext uri="{BB962C8B-B14F-4D97-AF65-F5344CB8AC3E}">
        <p14:creationId xmlns:p14="http://schemas.microsoft.com/office/powerpoint/2010/main" val="2975949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fontScale="90000"/>
          </a:bodyPr>
          <a:lstStyle/>
          <a:p>
            <a:pPr algn="r"/>
            <a:r>
              <a:rPr lang="en-US" sz="4000" b="1" dirty="0">
                <a:solidFill>
                  <a:srgbClr val="FFFFFF"/>
                </a:solidFill>
              </a:rPr>
              <a:t>Final messages. - Why country-led evaluations of the SDGs and Why now?</a:t>
            </a:r>
          </a:p>
        </p:txBody>
      </p:sp>
      <p:sp>
        <p:nvSpPr>
          <p:cNvPr id="3" name="Content Placeholder 2"/>
          <p:cNvSpPr>
            <a:spLocks noGrp="1"/>
          </p:cNvSpPr>
          <p:nvPr>
            <p:ph sz="quarter" idx="4294967295"/>
          </p:nvPr>
        </p:nvSpPr>
        <p:spPr>
          <a:xfrm>
            <a:off x="4134810" y="185738"/>
            <a:ext cx="7938127" cy="6775132"/>
          </a:xfrm>
        </p:spPr>
        <p:txBody>
          <a:bodyPr anchor="ctr">
            <a:normAutofit fontScale="70000" lnSpcReduction="20000"/>
          </a:bodyPr>
          <a:lstStyle/>
          <a:p>
            <a:pPr lvl="1">
              <a:buFont typeface="Wingdings" panose="05000000000000000000" pitchFamily="2" charset="2"/>
              <a:buChar char="ü"/>
            </a:pPr>
            <a:endParaRPr lang="en-US" sz="1200" dirty="0"/>
          </a:p>
          <a:p>
            <a:pPr lvl="1">
              <a:buFont typeface="Wingdings" panose="05000000000000000000" pitchFamily="2" charset="2"/>
              <a:buChar char="ü"/>
            </a:pPr>
            <a:r>
              <a:rPr lang="en-US" sz="2600" dirty="0"/>
              <a:t>Countries at the driver’s seat: an aim since Paris Declaration 2005. Is there evidence that is is actually happening.</a:t>
            </a:r>
          </a:p>
          <a:p>
            <a:pPr marL="457200" lvl="1" indent="0">
              <a:buNone/>
            </a:pPr>
            <a:r>
              <a:rPr lang="en-US" sz="2600" dirty="0"/>
              <a:t> </a:t>
            </a:r>
          </a:p>
          <a:p>
            <a:pPr lvl="1">
              <a:buFont typeface="Wingdings" panose="05000000000000000000" pitchFamily="2" charset="2"/>
              <a:buChar char="ü"/>
            </a:pPr>
            <a:r>
              <a:rPr lang="en-US" sz="2600" dirty="0"/>
              <a:t>Good governance:  countries need to demonstrate accountability towards international  commitments and to report in a Evaluation of Agenda 2030 Agenda is an excellent opportunity to demonstrate results</a:t>
            </a:r>
          </a:p>
          <a:p>
            <a:pPr lvl="1">
              <a:buFont typeface="Wingdings" panose="05000000000000000000" pitchFamily="2" charset="2"/>
              <a:buChar char="ü"/>
            </a:pPr>
            <a:endParaRPr lang="en-US" sz="2600" dirty="0"/>
          </a:p>
          <a:p>
            <a:pPr lvl="1">
              <a:buFont typeface="Wingdings" panose="05000000000000000000" pitchFamily="2" charset="2"/>
              <a:buChar char="ü"/>
            </a:pPr>
            <a:r>
              <a:rPr lang="en-US" sz="2600" dirty="0"/>
              <a:t>Agenda 2030 is transformative in nature. I evaluation of  2030 Agenda: an opportunity to evaluate transformational change at various levels.</a:t>
            </a:r>
          </a:p>
          <a:p>
            <a:pPr marL="457200" lvl="1" indent="0">
              <a:buNone/>
            </a:pPr>
            <a:endParaRPr lang="en-US" sz="2600" dirty="0"/>
          </a:p>
          <a:p>
            <a:pPr lvl="1">
              <a:buFont typeface="Wingdings" panose="05000000000000000000" pitchFamily="2" charset="2"/>
              <a:buChar char="ü"/>
            </a:pPr>
            <a:r>
              <a:rPr lang="en-US" sz="2600" dirty="0"/>
              <a:t>Evaluation of the SDGs (as any other evaluation) poses challenges: challenges are political and technical and not only the latter:</a:t>
            </a:r>
          </a:p>
          <a:p>
            <a:pPr marL="457200" lvl="1" indent="0">
              <a:buNone/>
            </a:pPr>
            <a:r>
              <a:rPr lang="en-US" sz="2600" dirty="0"/>
              <a:t>he decision to evaluate the SDGs is a political decision with technical implications and not the other way around.</a:t>
            </a:r>
          </a:p>
          <a:p>
            <a:pPr marL="457200" lvl="1" indent="0">
              <a:buNone/>
            </a:pPr>
            <a:endParaRPr lang="en-US" sz="2600" dirty="0"/>
          </a:p>
          <a:p>
            <a:pPr lvl="1">
              <a:buFont typeface="Wingdings" panose="05000000000000000000" pitchFamily="2" charset="2"/>
              <a:buChar char="ü"/>
            </a:pPr>
            <a:r>
              <a:rPr lang="en-US" sz="2600" dirty="0"/>
              <a:t>As stakeholders/agents for change, we, EVALUATORS, need to ensure contribution to trigger the decision to evaluate the SDGs.  </a:t>
            </a:r>
            <a:r>
              <a:rPr lang="en-US" sz="2600" b="1" i="1" dirty="0"/>
              <a:t>This is the Number 1 challenge. </a:t>
            </a:r>
          </a:p>
          <a:p>
            <a:pPr lvl="2">
              <a:buFont typeface="Wingdings" panose="05000000000000000000" pitchFamily="2" charset="2"/>
              <a:buChar char="ü"/>
            </a:pPr>
            <a:r>
              <a:rPr lang="en-US" sz="2600" b="1" i="1" dirty="0"/>
              <a:t>PROMOTE the involvement of different stakeholder in policy dialogues leading to the decision to evaluate.</a:t>
            </a:r>
          </a:p>
          <a:p>
            <a:pPr lvl="2">
              <a:buFont typeface="Wingdings" panose="05000000000000000000" pitchFamily="2" charset="2"/>
              <a:buChar char="ü"/>
            </a:pPr>
            <a:r>
              <a:rPr lang="en-US" sz="2600" dirty="0"/>
              <a:t> </a:t>
            </a:r>
            <a:r>
              <a:rPr lang="en-US" sz="2600" b="1" dirty="0"/>
              <a:t>In line with the Agenda 2030, work to be done in partnerships </a:t>
            </a:r>
          </a:p>
          <a:p>
            <a:pPr lvl="2">
              <a:buFont typeface="Wingdings" panose="05000000000000000000" pitchFamily="2" charset="2"/>
              <a:buChar char="ü"/>
            </a:pPr>
            <a:endParaRPr lang="en-US" sz="2600" b="1" i="1" dirty="0"/>
          </a:p>
          <a:p>
            <a:pPr lvl="1">
              <a:buFont typeface="Wingdings" panose="05000000000000000000" pitchFamily="2" charset="2"/>
              <a:buChar char="ü"/>
            </a:pPr>
            <a:r>
              <a:rPr lang="en-US" sz="2600" dirty="0"/>
              <a:t>There are already a number of  countries that are paving the way and various others about to start. Let’s learn from them.  </a:t>
            </a:r>
          </a:p>
          <a:p>
            <a:pPr lvl="1">
              <a:buFont typeface="Wingdings" panose="05000000000000000000" pitchFamily="2" charset="2"/>
              <a:buChar char="ü"/>
            </a:pPr>
            <a:endParaRPr lang="en-US" sz="2600" dirty="0"/>
          </a:p>
          <a:p>
            <a:pPr lvl="1">
              <a:buFont typeface="Wingdings" panose="05000000000000000000" pitchFamily="2" charset="2"/>
              <a:buChar char="ü"/>
            </a:pPr>
            <a:r>
              <a:rPr lang="en-US" sz="2600" dirty="0"/>
              <a:t>There is limited time: 2030 is fast approaching: countries should not miss the opportunity.</a:t>
            </a:r>
          </a:p>
          <a:p>
            <a:pPr marL="457200" lvl="1" indent="0">
              <a:buNone/>
            </a:pPr>
            <a:endParaRPr lang="en-US" sz="2200" b="1" dirty="0"/>
          </a:p>
          <a:p>
            <a:pPr marL="914400" lvl="1" indent="-457200">
              <a:buAutoNum type="arabicPeriod" startAt="2"/>
            </a:pPr>
            <a:endParaRPr lang="en-US" sz="800" b="1" dirty="0"/>
          </a:p>
        </p:txBody>
      </p:sp>
    </p:spTree>
    <p:extLst>
      <p:ext uri="{BB962C8B-B14F-4D97-AF65-F5344CB8AC3E}">
        <p14:creationId xmlns:p14="http://schemas.microsoft.com/office/powerpoint/2010/main" val="83831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6FB17-148A-58C0-E564-D1F5BD499749}"/>
              </a:ext>
            </a:extLst>
          </p:cNvPr>
          <p:cNvSpPr>
            <a:spLocks noGrp="1"/>
          </p:cNvSpPr>
          <p:nvPr>
            <p:ph type="title"/>
          </p:nvPr>
        </p:nvSpPr>
        <p:spPr>
          <a:xfrm>
            <a:off x="1371599" y="294538"/>
            <a:ext cx="9895951" cy="1033669"/>
          </a:xfrm>
        </p:spPr>
        <p:txBody>
          <a:bodyPr>
            <a:normAutofit/>
          </a:bodyPr>
          <a:lstStyle/>
          <a:p>
            <a:pPr algn="ctr"/>
            <a:r>
              <a:rPr lang="en-PE" sz="4000" b="1" dirty="0">
                <a:solidFill>
                  <a:srgbClr val="FFFFFF"/>
                </a:solidFill>
              </a:rPr>
              <a:t>Acknowledgments</a:t>
            </a:r>
          </a:p>
        </p:txBody>
      </p:sp>
      <p:sp>
        <p:nvSpPr>
          <p:cNvPr id="3" name="Content Placeholder 2">
            <a:extLst>
              <a:ext uri="{FF2B5EF4-FFF2-40B4-BE49-F238E27FC236}">
                <a16:creationId xmlns:a16="http://schemas.microsoft.com/office/drawing/2014/main" id="{A93D8C50-C675-D879-8F7B-4DA05E7DF62F}"/>
              </a:ext>
            </a:extLst>
          </p:cNvPr>
          <p:cNvSpPr>
            <a:spLocks noGrp="1"/>
          </p:cNvSpPr>
          <p:nvPr>
            <p:ph idx="1"/>
          </p:nvPr>
        </p:nvSpPr>
        <p:spPr>
          <a:xfrm>
            <a:off x="1371599" y="2318197"/>
            <a:ext cx="9724031" cy="3683358"/>
          </a:xfrm>
        </p:spPr>
        <p:txBody>
          <a:bodyPr anchor="ctr">
            <a:normAutofit/>
          </a:bodyPr>
          <a:lstStyle/>
          <a:p>
            <a:pPr marL="0" indent="0">
              <a:buNone/>
            </a:pPr>
            <a:r>
              <a:rPr lang="en-PE" sz="2000"/>
              <a:t>This presentation was elaborated by Ada Ocampo, IDEAS President, building on  her own experience and on the following sources:</a:t>
            </a:r>
          </a:p>
          <a:p>
            <a:pPr marL="571500" indent="-571500">
              <a:buAutoNum type="romanLcParenR"/>
            </a:pPr>
            <a:r>
              <a:rPr lang="en-PE" sz="2000"/>
              <a:t>UN Resolutions on VNRs and Evaluations</a:t>
            </a:r>
          </a:p>
          <a:p>
            <a:pPr marL="571500" indent="-571500">
              <a:buAutoNum type="romanLcParenR"/>
            </a:pPr>
            <a:r>
              <a:rPr lang="en-PE" sz="2000"/>
              <a:t>Guide: Embedding Evaluation in VNRs, by UNICEF and CLEAR Anglophone Africa.</a:t>
            </a:r>
          </a:p>
          <a:p>
            <a:pPr marL="571500" indent="-571500">
              <a:buAutoNum type="romanLcParenR"/>
            </a:pPr>
            <a:r>
              <a:rPr lang="en-PE" sz="2000"/>
              <a:t>Various resources by DEval, EVALSDGs and others</a:t>
            </a:r>
          </a:p>
          <a:p>
            <a:pPr marL="571500" indent="-571500">
              <a:buAutoNum type="romanLcParenR"/>
            </a:pPr>
            <a:r>
              <a:rPr lang="en-PE" sz="2000"/>
              <a:t>The work jointly being done by IDEAS, UNICEF, DEval and MFA-Finland on the second edition of the Guidebook: Evaluation to connect national priorities with the SDGs</a:t>
            </a:r>
          </a:p>
          <a:p>
            <a:pPr marL="0" indent="0">
              <a:buNone/>
            </a:pPr>
            <a:endParaRPr lang="en-PE" sz="2000"/>
          </a:p>
          <a:p>
            <a:pPr marL="0" indent="0">
              <a:buNone/>
            </a:pPr>
            <a:r>
              <a:rPr lang="en-PE" sz="2000" b="1"/>
              <a:t>These resources have been listed and hyperlinked in the last slide of this presentation.</a:t>
            </a:r>
          </a:p>
          <a:p>
            <a:pPr marL="0" indent="0">
              <a:buNone/>
            </a:pPr>
            <a:endParaRPr lang="en-PE" sz="2000"/>
          </a:p>
        </p:txBody>
      </p:sp>
    </p:spTree>
    <p:extLst>
      <p:ext uri="{BB962C8B-B14F-4D97-AF65-F5344CB8AC3E}">
        <p14:creationId xmlns:p14="http://schemas.microsoft.com/office/powerpoint/2010/main" val="2653412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39F521-4720-727A-21B2-2079E8CC223D}"/>
              </a:ext>
            </a:extLst>
          </p:cNvPr>
          <p:cNvSpPr>
            <a:spLocks noGrp="1"/>
          </p:cNvSpPr>
          <p:nvPr>
            <p:ph type="title"/>
          </p:nvPr>
        </p:nvSpPr>
        <p:spPr>
          <a:xfrm>
            <a:off x="5297762" y="329184"/>
            <a:ext cx="6251110" cy="1783080"/>
          </a:xfrm>
        </p:spPr>
        <p:txBody>
          <a:bodyPr anchor="b">
            <a:normAutofit/>
          </a:bodyPr>
          <a:lstStyle/>
          <a:p>
            <a:r>
              <a:rPr lang="en-PE" sz="5400"/>
              <a:t>Resources</a:t>
            </a:r>
          </a:p>
        </p:txBody>
      </p:sp>
      <p:pic>
        <p:nvPicPr>
          <p:cNvPr id="5" name="Picture 4" descr="Elevated view of marsh and tidelands at dusk">
            <a:extLst>
              <a:ext uri="{FF2B5EF4-FFF2-40B4-BE49-F238E27FC236}">
                <a16:creationId xmlns:a16="http://schemas.microsoft.com/office/drawing/2014/main" id="{C11AC7E9-FF01-78F1-A832-E50BAFE6DE34}"/>
              </a:ext>
            </a:extLst>
          </p:cNvPr>
          <p:cNvPicPr>
            <a:picLocks noChangeAspect="1"/>
          </p:cNvPicPr>
          <p:nvPr/>
        </p:nvPicPr>
        <p:blipFill rotWithShape="1">
          <a:blip r:embed="rId2"/>
          <a:srcRect l="34254" r="2041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B051BC-4E8A-5645-EE66-A07090C7E94F}"/>
              </a:ext>
            </a:extLst>
          </p:cNvPr>
          <p:cNvSpPr>
            <a:spLocks noGrp="1"/>
          </p:cNvSpPr>
          <p:nvPr>
            <p:ph idx="1"/>
          </p:nvPr>
        </p:nvSpPr>
        <p:spPr>
          <a:xfrm>
            <a:off x="5297762" y="2706624"/>
            <a:ext cx="6251110" cy="3483864"/>
          </a:xfrm>
        </p:spPr>
        <p:txBody>
          <a:bodyPr>
            <a:normAutofit/>
          </a:bodyPr>
          <a:lstStyle/>
          <a:p>
            <a:r>
              <a:rPr lang="en-US" sz="2200">
                <a:hlinkClick r:id="rId3"/>
              </a:rPr>
              <a:t>Guide on: Embedding Evaluation in Voluntary National Reviews</a:t>
            </a:r>
            <a:endParaRPr lang="en-US" sz="2200"/>
          </a:p>
          <a:p>
            <a:endParaRPr lang="en-US" sz="2200"/>
          </a:p>
          <a:p>
            <a:r>
              <a:rPr lang="en-US" sz="2200">
                <a:hlinkClick r:id="rId4"/>
              </a:rPr>
              <a:t>Strengthening Voluntary National Reviews trough Country Led – Evaluations – UN Resolution April 2023</a:t>
            </a:r>
            <a:r>
              <a:rPr lang="en-US" sz="2200"/>
              <a:t> </a:t>
            </a:r>
          </a:p>
          <a:p>
            <a:endParaRPr lang="en-US" sz="2200"/>
          </a:p>
          <a:p>
            <a:r>
              <a:rPr lang="en-US" sz="2200">
                <a:hlinkClick r:id="rId5"/>
              </a:rPr>
              <a:t>VNRs and SDGs evaluations in Anglophone Africa and in Latin America</a:t>
            </a:r>
            <a:endParaRPr lang="en-US" sz="2200"/>
          </a:p>
          <a:p>
            <a:endParaRPr lang="en-US" sz="2200"/>
          </a:p>
          <a:p>
            <a:endParaRPr lang="en-US" sz="2200"/>
          </a:p>
        </p:txBody>
      </p:sp>
    </p:spTree>
    <p:extLst>
      <p:ext uri="{BB962C8B-B14F-4D97-AF65-F5344CB8AC3E}">
        <p14:creationId xmlns:p14="http://schemas.microsoft.com/office/powerpoint/2010/main" val="261430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426" y="646518"/>
            <a:ext cx="10515600" cy="1325563"/>
          </a:xfrm>
        </p:spPr>
        <p:txBody>
          <a:bodyPr>
            <a:normAutofit fontScale="90000"/>
          </a:bodyPr>
          <a:lstStyle/>
          <a:p>
            <a:pPr algn="ctr"/>
            <a:br>
              <a:rPr lang="en-AU" b="1" dirty="0">
                <a:solidFill>
                  <a:srgbClr val="0070C0"/>
                </a:solidFill>
                <a:latin typeface="Arvo" panose="02000000000000000000" pitchFamily="2" charset="0"/>
              </a:rPr>
            </a:br>
            <a:r>
              <a:rPr lang="en-AU" sz="3600" b="1" dirty="0">
                <a:solidFill>
                  <a:srgbClr val="0070C0"/>
                </a:solidFill>
                <a:latin typeface="Arvo" panose="02000000000000000000" pitchFamily="2" charset="0"/>
              </a:rPr>
              <a:t>Innovation occurs when current abilities are not enough to meet the challenges</a:t>
            </a:r>
            <a:br>
              <a:rPr lang="en-AU" b="1" dirty="0">
                <a:solidFill>
                  <a:srgbClr val="0070C0"/>
                </a:solidFill>
                <a:latin typeface="Arvo" panose="02000000000000000000" pitchFamily="2" charset="0"/>
              </a:rPr>
            </a:br>
            <a:br>
              <a:rPr lang="en-AU" sz="4000" dirty="0">
                <a:solidFill>
                  <a:srgbClr val="0070C0"/>
                </a:solidFill>
                <a:latin typeface="Arvo" panose="02000000000000000000" pitchFamily="2" charset="0"/>
              </a:rPr>
            </a:br>
            <a:endParaRPr lang="en-AU" sz="4000" dirty="0">
              <a:solidFill>
                <a:srgbClr val="0070C0"/>
              </a:solidFill>
              <a:latin typeface="Arvo" panose="02000000000000000000" pitchFamily="2" charset="0"/>
            </a:endParaRPr>
          </a:p>
        </p:txBody>
      </p:sp>
      <p:sp>
        <p:nvSpPr>
          <p:cNvPr id="3" name="Footer Placeholder 2">
            <a:extLst>
              <a:ext uri="{FF2B5EF4-FFF2-40B4-BE49-F238E27FC236}">
                <a16:creationId xmlns:a16="http://schemas.microsoft.com/office/drawing/2014/main" id="{B7693D83-8AD3-4E9C-8B41-4668CF39F436}"/>
              </a:ext>
            </a:extLst>
          </p:cNvPr>
          <p:cNvSpPr>
            <a:spLocks noGrp="1"/>
          </p:cNvSpPr>
          <p:nvPr>
            <p:ph type="ftr" sz="quarter" idx="11"/>
          </p:nvPr>
        </p:nvSpPr>
        <p:spPr/>
        <p:txBody>
          <a:bodyPr/>
          <a:lstStyle/>
          <a:p>
            <a:r>
              <a:rPr lang="en-AU"/>
              <a:t>Innovations in evaluation webinar May 2018</a:t>
            </a:r>
          </a:p>
        </p:txBody>
      </p:sp>
      <p:sp>
        <p:nvSpPr>
          <p:cNvPr id="4" name="Slide Number Placeholder 3">
            <a:extLst>
              <a:ext uri="{FF2B5EF4-FFF2-40B4-BE49-F238E27FC236}">
                <a16:creationId xmlns:a16="http://schemas.microsoft.com/office/drawing/2014/main" id="{60C5B5B8-6516-4619-A134-915DF2AF8053}"/>
              </a:ext>
            </a:extLst>
          </p:cNvPr>
          <p:cNvSpPr>
            <a:spLocks noGrp="1"/>
          </p:cNvSpPr>
          <p:nvPr>
            <p:ph type="sldNum" sz="quarter" idx="12"/>
          </p:nvPr>
        </p:nvSpPr>
        <p:spPr/>
        <p:txBody>
          <a:bodyPr/>
          <a:lstStyle/>
          <a:p>
            <a:fld id="{D6AA2441-E5FC-4CAD-B0A5-060964AB3D9F}" type="slidenum">
              <a:rPr lang="en-AU" smtClean="0"/>
              <a:t>3</a:t>
            </a:fld>
            <a:endParaRPr lang="en-AU"/>
          </a:p>
        </p:txBody>
      </p:sp>
      <p:sp>
        <p:nvSpPr>
          <p:cNvPr id="7" name="Title 1">
            <a:extLst>
              <a:ext uri="{FF2B5EF4-FFF2-40B4-BE49-F238E27FC236}">
                <a16:creationId xmlns:a16="http://schemas.microsoft.com/office/drawing/2014/main" id="{03A45849-428F-482C-80BF-5CF93359568A}"/>
              </a:ext>
            </a:extLst>
          </p:cNvPr>
          <p:cNvSpPr txBox="1">
            <a:spLocks/>
          </p:cNvSpPr>
          <p:nvPr/>
        </p:nvSpPr>
        <p:spPr>
          <a:xfrm>
            <a:off x="1518173" y="5430225"/>
            <a:ext cx="94138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2000" dirty="0">
                <a:latin typeface="Arvo" panose="02000000000000000000" pitchFamily="2" charset="0"/>
              </a:rPr>
              <a:t>Mihaly Csikszentmihalyi’s model of flow as related to challenge and ability</a:t>
            </a:r>
            <a:br>
              <a:rPr lang="en-AU" sz="2000" dirty="0">
                <a:latin typeface="Arvo" panose="02000000000000000000" pitchFamily="2" charset="0"/>
              </a:rPr>
            </a:br>
            <a:r>
              <a:rPr lang="en-AU" sz="1400" dirty="0">
                <a:latin typeface="Arial" panose="020B0604020202020204" pitchFamily="34" charset="0"/>
                <a:cs typeface="Arial" panose="020B0604020202020204" pitchFamily="34" charset="0"/>
              </a:rPr>
              <a:t>Retrieved from: </a:t>
            </a:r>
            <a:br>
              <a:rPr lang="en-AU" sz="1400" dirty="0">
                <a:latin typeface="Arial" panose="020B0604020202020204" pitchFamily="34" charset="0"/>
                <a:cs typeface="Arial" panose="020B0604020202020204" pitchFamily="34" charset="0"/>
              </a:rPr>
            </a:br>
            <a:r>
              <a:rPr lang="en-AU" sz="1400" dirty="0">
                <a:latin typeface="Arial" panose="020B0604020202020204" pitchFamily="34" charset="0"/>
                <a:cs typeface="Arial" panose="020B0604020202020204" pitchFamily="34" charset="0"/>
              </a:rPr>
              <a:t>https://irinaatanasova.com/2017/02/15/the-flow-the-happiness-the-flow-of-happiness-prof-mihaly-csikszentmihalyi/</a:t>
            </a:r>
            <a:endParaRPr lang="en-AU" sz="2000" dirty="0">
              <a:latin typeface="Arvo" panose="02000000000000000000" pitchFamily="2" charset="0"/>
            </a:endParaRPr>
          </a:p>
        </p:txBody>
      </p:sp>
      <p:sp>
        <p:nvSpPr>
          <p:cNvPr id="5" name="Content Placeholder 4"/>
          <p:cNvSpPr>
            <a:spLocks noGrp="1"/>
          </p:cNvSpPr>
          <p:nvPr>
            <p:ph sz="quarter" idx="4294967295"/>
          </p:nvPr>
        </p:nvSpPr>
        <p:spPr>
          <a:xfrm>
            <a:off x="838200" y="2414229"/>
            <a:ext cx="10363826" cy="1651482"/>
          </a:xfrm>
        </p:spPr>
        <p:txBody>
          <a:bodyPr>
            <a:normAutofit lnSpcReduction="10000"/>
          </a:bodyPr>
          <a:lstStyle/>
          <a:p>
            <a:endParaRPr lang="en-US" b="1" dirty="0">
              <a:solidFill>
                <a:srgbClr val="FF0000"/>
              </a:solidFill>
            </a:endParaRPr>
          </a:p>
          <a:p>
            <a:pPr marL="0" indent="0" algn="ctr">
              <a:buNone/>
            </a:pPr>
            <a:r>
              <a:rPr lang="en-US" b="1" dirty="0">
                <a:solidFill>
                  <a:srgbClr val="FF0000"/>
                </a:solidFill>
              </a:rPr>
              <a:t>The post 2015 era calls upon new ways of doing business / innovation/ revision of evaluation approaches and tools including NECD</a:t>
            </a:r>
          </a:p>
        </p:txBody>
      </p:sp>
    </p:spTree>
    <p:extLst>
      <p:ext uri="{BB962C8B-B14F-4D97-AF65-F5344CB8AC3E}">
        <p14:creationId xmlns:p14="http://schemas.microsoft.com/office/powerpoint/2010/main" val="241435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0CA02EC-A91D-639A-5400-528F861D07C8}"/>
              </a:ext>
            </a:extLst>
          </p:cNvPr>
          <p:cNvSpPr>
            <a:spLocks noGrp="1"/>
          </p:cNvSpPr>
          <p:nvPr>
            <p:ph type="title"/>
          </p:nvPr>
        </p:nvSpPr>
        <p:spPr>
          <a:xfrm>
            <a:off x="466722" y="586855"/>
            <a:ext cx="3201366" cy="3387497"/>
          </a:xfrm>
        </p:spPr>
        <p:txBody>
          <a:bodyPr anchor="b">
            <a:normAutofit/>
          </a:bodyPr>
          <a:lstStyle/>
          <a:p>
            <a:pPr algn="r"/>
            <a:r>
              <a:rPr lang="es-PE" sz="3100" b="1" dirty="0">
                <a:solidFill>
                  <a:srgbClr val="FFFFFF"/>
                </a:solidFill>
                <a:latin typeface="Arial"/>
                <a:ea typeface="Arial"/>
                <a:cs typeface="Arial"/>
                <a:sym typeface="Arial"/>
              </a:rPr>
              <a:t>The current development context:</a:t>
            </a:r>
            <a:br>
              <a:rPr lang="es-PE" sz="3100" b="1" dirty="0">
                <a:solidFill>
                  <a:srgbClr val="FFFFFF"/>
                </a:solidFill>
                <a:latin typeface="Arial"/>
                <a:ea typeface="Arial"/>
                <a:cs typeface="Arial"/>
                <a:sym typeface="Arial"/>
              </a:rPr>
            </a:br>
            <a:r>
              <a:rPr lang="es-PE" sz="3100" b="1" dirty="0">
                <a:solidFill>
                  <a:srgbClr val="FFFFFF"/>
                </a:solidFill>
                <a:latin typeface="Arial"/>
                <a:ea typeface="Arial"/>
                <a:cs typeface="Arial"/>
                <a:sym typeface="Arial"/>
              </a:rPr>
              <a:t> </a:t>
            </a:r>
            <a:br>
              <a:rPr lang="es-PE" sz="3100" b="1" dirty="0">
                <a:solidFill>
                  <a:srgbClr val="FFFFFF"/>
                </a:solidFill>
                <a:latin typeface="Arial"/>
                <a:ea typeface="Arial"/>
                <a:cs typeface="Arial"/>
                <a:sym typeface="Arial"/>
              </a:rPr>
            </a:br>
            <a:r>
              <a:rPr lang="es-PE" sz="3100" b="1" dirty="0">
                <a:solidFill>
                  <a:srgbClr val="FFFFFF"/>
                </a:solidFill>
                <a:latin typeface="Arial"/>
                <a:ea typeface="Arial"/>
                <a:cs typeface="Arial"/>
                <a:sym typeface="Arial"/>
              </a:rPr>
              <a:t>Challenges and opportunities for evaluation</a:t>
            </a:r>
            <a:endParaRPr lang="en-PE" sz="3100" dirty="0">
              <a:solidFill>
                <a:srgbClr val="FFFFFF"/>
              </a:solidFill>
            </a:endParaRPr>
          </a:p>
        </p:txBody>
      </p:sp>
      <p:sp>
        <p:nvSpPr>
          <p:cNvPr id="5" name="Content Placeholder 4">
            <a:extLst>
              <a:ext uri="{FF2B5EF4-FFF2-40B4-BE49-F238E27FC236}">
                <a16:creationId xmlns:a16="http://schemas.microsoft.com/office/drawing/2014/main" id="{AD860AE8-C6C7-6105-0A60-757A72AF76EB}"/>
              </a:ext>
            </a:extLst>
          </p:cNvPr>
          <p:cNvSpPr>
            <a:spLocks noGrp="1"/>
          </p:cNvSpPr>
          <p:nvPr>
            <p:ph idx="1"/>
          </p:nvPr>
        </p:nvSpPr>
        <p:spPr>
          <a:xfrm>
            <a:off x="4640581" y="125730"/>
            <a:ext cx="6725026" cy="6069797"/>
          </a:xfrm>
        </p:spPr>
        <p:txBody>
          <a:bodyPr anchor="ctr">
            <a:norm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2015 marks the need to review the way both development interventions and humanitarian responses, are being approached .</a:t>
            </a:r>
          </a:p>
          <a:p>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Among the most important milestones:</a:t>
            </a:r>
          </a:p>
          <a:p>
            <a:pPr>
              <a:buFont typeface="Wingdings" pitchFamily="2" charset="2"/>
              <a:buChar char="Ø"/>
            </a:pPr>
            <a:r>
              <a:rPr lang="en-US" sz="2000" dirty="0">
                <a:latin typeface="Arial" panose="020B0604020202020204" pitchFamily="34" charset="0"/>
                <a:cs typeface="Arial" panose="020B0604020202020204" pitchFamily="34" charset="0"/>
              </a:rPr>
              <a:t>
The adoption, in 2015 of the UN Resolution 2030 Agenda for Sustainable Development
The Paris Agreement on Climate Change – 2015; 
The global COVID-19 pandemic and the consequent global humanitarian crisis from 2020 onwards.
Changes in global political alliances as a consequences of current regional conflicts 
The recent UN Resolution A/RES/77/283 of May 2023: Strengthening Voluntary National Reviews through country-led evaluations.</a:t>
            </a:r>
          </a:p>
          <a:p>
            <a:pPr marL="482600" indent="-342900">
              <a:spcBef>
                <a:spcPts val="0"/>
              </a:spcBef>
              <a:buClr>
                <a:srgbClr val="2A438C"/>
              </a:buClr>
              <a:buSzPts val="1400"/>
              <a:buFont typeface="Wingdings" pitchFamily="2" charset="2"/>
              <a:buChar char="Ø"/>
            </a:pPr>
            <a:endParaRPr lang="en-US" sz="2000" dirty="0">
              <a:latin typeface="Arial" panose="020B0604020202020204" pitchFamily="34" charset="0"/>
              <a:cs typeface="Arial" panose="020B0604020202020204" pitchFamily="34" charset="0"/>
            </a:endParaRPr>
          </a:p>
          <a:p>
            <a:endParaRPr lang="en-PE" sz="2000" dirty="0"/>
          </a:p>
        </p:txBody>
      </p:sp>
    </p:spTree>
    <p:extLst>
      <p:ext uri="{BB962C8B-B14F-4D97-AF65-F5344CB8AC3E}">
        <p14:creationId xmlns:p14="http://schemas.microsoft.com/office/powerpoint/2010/main" val="3759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75B9-617B-DD55-7F7C-CF5A29058E9C}"/>
              </a:ext>
            </a:extLst>
          </p:cNvPr>
          <p:cNvSpPr>
            <a:spLocks noGrp="1"/>
          </p:cNvSpPr>
          <p:nvPr>
            <p:ph type="title"/>
          </p:nvPr>
        </p:nvSpPr>
        <p:spPr>
          <a:xfrm>
            <a:off x="194311" y="251460"/>
            <a:ext cx="5901690" cy="1291590"/>
          </a:xfrm>
        </p:spPr>
        <p:txBody>
          <a:bodyPr>
            <a:noAutofit/>
          </a:bodyPr>
          <a:lstStyle/>
          <a:p>
            <a:pPr algn="ctr"/>
            <a:r>
              <a:rPr lang="en-PE" dirty="0"/>
              <a:t>The agenda 2030 for Sustainable Development</a:t>
            </a:r>
          </a:p>
        </p:txBody>
      </p:sp>
      <p:pic>
        <p:nvPicPr>
          <p:cNvPr id="4" name="Content Placeholder 3">
            <a:extLst>
              <a:ext uri="{FF2B5EF4-FFF2-40B4-BE49-F238E27FC236}">
                <a16:creationId xmlns:a16="http://schemas.microsoft.com/office/drawing/2014/main" id="{7959AC40-879C-3D2C-6258-A2ADB96DC07D}"/>
              </a:ext>
            </a:extLst>
          </p:cNvPr>
          <p:cNvPicPr>
            <a:picLocks noGrp="1" noChangeAspect="1"/>
          </p:cNvPicPr>
          <p:nvPr>
            <p:ph idx="1"/>
          </p:nvPr>
        </p:nvPicPr>
        <p:blipFill>
          <a:blip r:embed="rId2"/>
          <a:stretch>
            <a:fillRect/>
          </a:stretch>
        </p:blipFill>
        <p:spPr>
          <a:xfrm>
            <a:off x="6397946" y="987425"/>
            <a:ext cx="3742683" cy="4873625"/>
          </a:xfrm>
          <a:prstGeom prst="rect">
            <a:avLst/>
          </a:prstGeom>
        </p:spPr>
      </p:pic>
      <p:sp>
        <p:nvSpPr>
          <p:cNvPr id="6" name="Text Placeholder 5">
            <a:extLst>
              <a:ext uri="{FF2B5EF4-FFF2-40B4-BE49-F238E27FC236}">
                <a16:creationId xmlns:a16="http://schemas.microsoft.com/office/drawing/2014/main" id="{98A6ED3D-314A-616A-9C11-A98BBAD3DC1D}"/>
              </a:ext>
            </a:extLst>
          </p:cNvPr>
          <p:cNvSpPr>
            <a:spLocks noGrp="1"/>
          </p:cNvSpPr>
          <p:nvPr>
            <p:ph type="body" sz="half" idx="2"/>
          </p:nvPr>
        </p:nvSpPr>
        <p:spPr>
          <a:xfrm>
            <a:off x="605790" y="1748790"/>
            <a:ext cx="4166235" cy="4120198"/>
          </a:xfrm>
        </p:spPr>
        <p:txBody>
          <a:bodyPr/>
          <a:lstStyle/>
          <a:p>
            <a:r>
              <a:rPr lang="en-US" sz="2000" dirty="0"/>
              <a:t>Formally adopted in 2015</a:t>
            </a:r>
          </a:p>
          <a:p>
            <a:r>
              <a:rPr lang="en-US" sz="2000" dirty="0"/>
              <a:t>Establishes the 17 Sustainable Development Goals (SDGs)</a:t>
            </a:r>
          </a:p>
          <a:p>
            <a:endParaRPr lang="en-PE" dirty="0"/>
          </a:p>
        </p:txBody>
      </p:sp>
      <p:sp>
        <p:nvSpPr>
          <p:cNvPr id="5" name="TextBox 4">
            <a:extLst>
              <a:ext uri="{FF2B5EF4-FFF2-40B4-BE49-F238E27FC236}">
                <a16:creationId xmlns:a16="http://schemas.microsoft.com/office/drawing/2014/main" id="{AD2B75A4-226F-6B0F-6F18-C2C5F36A439A}"/>
              </a:ext>
            </a:extLst>
          </p:cNvPr>
          <p:cNvSpPr txBox="1"/>
          <p:nvPr/>
        </p:nvSpPr>
        <p:spPr>
          <a:xfrm>
            <a:off x="6657975" y="3571875"/>
            <a:ext cx="184731" cy="369332"/>
          </a:xfrm>
          <a:prstGeom prst="rect">
            <a:avLst/>
          </a:prstGeom>
          <a:noFill/>
        </p:spPr>
        <p:txBody>
          <a:bodyPr wrap="none" rtlCol="0">
            <a:spAutoFit/>
          </a:bodyPr>
          <a:lstStyle/>
          <a:p>
            <a:endParaRPr lang="en-PE" dirty="0"/>
          </a:p>
        </p:txBody>
      </p:sp>
      <p:pic>
        <p:nvPicPr>
          <p:cNvPr id="7" name="Picture 6">
            <a:extLst>
              <a:ext uri="{FF2B5EF4-FFF2-40B4-BE49-F238E27FC236}">
                <a16:creationId xmlns:a16="http://schemas.microsoft.com/office/drawing/2014/main" id="{DDFEBF72-46D0-F7CF-797A-78BD56803D42}"/>
              </a:ext>
            </a:extLst>
          </p:cNvPr>
          <p:cNvPicPr>
            <a:picLocks noChangeAspect="1"/>
          </p:cNvPicPr>
          <p:nvPr/>
        </p:nvPicPr>
        <p:blipFill>
          <a:blip r:embed="rId3"/>
          <a:stretch>
            <a:fillRect/>
          </a:stretch>
        </p:blipFill>
        <p:spPr>
          <a:xfrm>
            <a:off x="324165" y="3086100"/>
            <a:ext cx="5551716" cy="3108960"/>
          </a:xfrm>
          <a:prstGeom prst="rect">
            <a:avLst/>
          </a:prstGeom>
        </p:spPr>
      </p:pic>
    </p:spTree>
    <p:extLst>
      <p:ext uri="{BB962C8B-B14F-4D97-AF65-F5344CB8AC3E}">
        <p14:creationId xmlns:p14="http://schemas.microsoft.com/office/powerpoint/2010/main" val="250626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rmAutofit fontScale="90000"/>
          </a:bodyPr>
          <a:lstStyle/>
          <a:p>
            <a:pPr lvl="0"/>
            <a:br>
              <a:rPr lang="en-US" b="1" dirty="0"/>
            </a:br>
            <a:r>
              <a:rPr lang="en-US" sz="3600" b="1" dirty="0"/>
              <a:t>2030 Agenda for Sustainable Development  </a:t>
            </a:r>
            <a:br>
              <a:rPr lang="en-GB" sz="4000" dirty="0"/>
            </a:br>
            <a:endParaRPr lang="en-GB" sz="4000"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24200" y="990601"/>
            <a:ext cx="6324600" cy="4946043"/>
          </a:xfrm>
          <a:prstGeom prst="rect">
            <a:avLst/>
          </a:prstGeom>
        </p:spPr>
      </p:pic>
    </p:spTree>
    <p:extLst>
      <p:ext uri="{BB962C8B-B14F-4D97-AF65-F5344CB8AC3E}">
        <p14:creationId xmlns:p14="http://schemas.microsoft.com/office/powerpoint/2010/main" val="231657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462319C-1A89-D627-043A-3C0581439119}"/>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spcBef>
                <a:spcPct val="0"/>
              </a:spcBef>
            </a:pPr>
            <a:r>
              <a:rPr lang="en-US" sz="4000" b="1" kern="1200">
                <a:solidFill>
                  <a:srgbClr val="FFFFFF"/>
                </a:solidFill>
                <a:latin typeface="+mj-lt"/>
                <a:ea typeface="+mj-ea"/>
                <a:cs typeface="+mj-cs"/>
              </a:rPr>
              <a:t>SDGs – Systems Approach: Wedding Cake</a:t>
            </a:r>
          </a:p>
        </p:txBody>
      </p:sp>
      <p:pic>
        <p:nvPicPr>
          <p:cNvPr id="1026" name="Picture 2">
            <a:extLst>
              <a:ext uri="{FF2B5EF4-FFF2-40B4-BE49-F238E27FC236}">
                <a16:creationId xmlns:a16="http://schemas.microsoft.com/office/drawing/2014/main" id="{3A79DC81-DBDB-CA27-39B1-51AF496F47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02428" y="1098696"/>
            <a:ext cx="7225748" cy="466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7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1D5B95-C44B-7256-3BB9-99BBF96985A7}"/>
              </a:ext>
            </a:extLst>
          </p:cNvPr>
          <p:cNvSpPr>
            <a:spLocks noGrp="1"/>
          </p:cNvSpPr>
          <p:nvPr>
            <p:ph type="title"/>
          </p:nvPr>
        </p:nvSpPr>
        <p:spPr>
          <a:xfrm>
            <a:off x="466722" y="586855"/>
            <a:ext cx="3201366" cy="3387497"/>
          </a:xfrm>
        </p:spPr>
        <p:txBody>
          <a:bodyPr anchor="b">
            <a:normAutofit/>
          </a:bodyPr>
          <a:lstStyle/>
          <a:p>
            <a:pPr algn="r"/>
            <a:r>
              <a:rPr lang="en-PE" sz="3700">
                <a:solidFill>
                  <a:srgbClr val="FFFFFF"/>
                </a:solidFill>
              </a:rPr>
              <a:t>Agenda 2030 for Sustainable Development: Follow up and review processes</a:t>
            </a:r>
          </a:p>
        </p:txBody>
      </p:sp>
      <p:sp>
        <p:nvSpPr>
          <p:cNvPr id="3" name="Content Placeholder 2">
            <a:extLst>
              <a:ext uri="{FF2B5EF4-FFF2-40B4-BE49-F238E27FC236}">
                <a16:creationId xmlns:a16="http://schemas.microsoft.com/office/drawing/2014/main" id="{9992F33A-D477-F710-0094-0DECA381B1E5}"/>
              </a:ext>
            </a:extLst>
          </p:cNvPr>
          <p:cNvSpPr>
            <a:spLocks noGrp="1"/>
          </p:cNvSpPr>
          <p:nvPr>
            <p:ph idx="1"/>
          </p:nvPr>
        </p:nvSpPr>
        <p:spPr>
          <a:xfrm>
            <a:off x="4810259" y="649480"/>
            <a:ext cx="6555347" cy="5546047"/>
          </a:xfrm>
        </p:spPr>
        <p:txBody>
          <a:bodyPr anchor="ctr">
            <a:normAutofit/>
          </a:bodyPr>
          <a:lstStyle/>
          <a:p>
            <a:r>
              <a:rPr lang="en-US" sz="2000"/>
              <a:t>Establishes principles for follow-up and review processes</a:t>
            </a:r>
          </a:p>
          <a:p>
            <a:pPr lvl="1"/>
            <a:r>
              <a:rPr lang="en-US" sz="2000">
                <a:latin typeface="Aptos" panose="020B0004020202020204" pitchFamily="34" charset="0"/>
              </a:rPr>
              <a:t>Voluntary and country-led; open, inclusive, participatory and transparent; people-centered, gender-sensitive, respect human rights and particular focus on the poorest, most vulnerable and those furthest behind</a:t>
            </a:r>
          </a:p>
          <a:p>
            <a:pPr lvl="1"/>
            <a:endParaRPr lang="en-US" sz="2000">
              <a:latin typeface="Aptos" panose="020B0004020202020204" pitchFamily="34" charset="0"/>
            </a:endParaRPr>
          </a:p>
          <a:p>
            <a:pPr lvl="1"/>
            <a:r>
              <a:rPr lang="en-US" sz="2000" i="1">
                <a:latin typeface="Aptos" panose="020B0004020202020204" pitchFamily="34" charset="0"/>
              </a:rPr>
              <a:t>(g) </a:t>
            </a:r>
            <a:r>
              <a:rPr lang="en-US" sz="2000" b="1" i="1">
                <a:latin typeface="Aptos" panose="020B0004020202020204" pitchFamily="34" charset="0"/>
              </a:rPr>
              <a:t>They will be rigorous and based on evidence, informed by country-led evaluations</a:t>
            </a:r>
            <a:r>
              <a:rPr lang="en-US" sz="2000" i="1">
                <a:latin typeface="Aptos" panose="020B0004020202020204" pitchFamily="34" charset="0"/>
              </a:rPr>
              <a:t> and data which is high-quality, […]</a:t>
            </a:r>
          </a:p>
          <a:p>
            <a:pPr lvl="1"/>
            <a:endParaRPr lang="en-US" sz="2000" i="1">
              <a:latin typeface="Aptos" panose="020B0004020202020204" pitchFamily="34" charset="0"/>
            </a:endParaRPr>
          </a:p>
          <a:p>
            <a:pPr lvl="1"/>
            <a:r>
              <a:rPr lang="en-US" sz="2000" i="1">
                <a:latin typeface="Aptos" panose="020B0004020202020204" pitchFamily="34" charset="0"/>
              </a:rPr>
              <a:t> (h) They will require </a:t>
            </a:r>
            <a:r>
              <a:rPr lang="en-US" sz="2000" b="1" i="1">
                <a:latin typeface="Aptos" panose="020B0004020202020204" pitchFamily="34" charset="0"/>
              </a:rPr>
              <a:t>enhanced capacity-building support </a:t>
            </a:r>
            <a:r>
              <a:rPr lang="en-US" sz="2000" i="1">
                <a:latin typeface="Aptos" panose="020B0004020202020204" pitchFamily="34" charset="0"/>
              </a:rPr>
              <a:t>for developing  countries, including the </a:t>
            </a:r>
            <a:r>
              <a:rPr lang="en-US" sz="2000" b="1" i="1">
                <a:latin typeface="Aptos" panose="020B0004020202020204" pitchFamily="34" charset="0"/>
              </a:rPr>
              <a:t>strengthening of national data systems and evaluation programmes</a:t>
            </a:r>
            <a:r>
              <a:rPr lang="en-US" sz="2000" i="1">
                <a:latin typeface="Aptos" panose="020B0004020202020204" pitchFamily="34" charset="0"/>
              </a:rPr>
              <a:t>, […]. </a:t>
            </a:r>
            <a:endParaRPr lang="en-US" sz="2000"/>
          </a:p>
          <a:p>
            <a:endParaRPr lang="en-PE" sz="2000"/>
          </a:p>
        </p:txBody>
      </p:sp>
    </p:spTree>
    <p:extLst>
      <p:ext uri="{BB962C8B-B14F-4D97-AF65-F5344CB8AC3E}">
        <p14:creationId xmlns:p14="http://schemas.microsoft.com/office/powerpoint/2010/main" val="348298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FBE6C-3578-52CF-C2EF-3911BE74E1EF}"/>
              </a:ext>
            </a:extLst>
          </p:cNvPr>
          <p:cNvSpPr>
            <a:spLocks noGrp="1"/>
          </p:cNvSpPr>
          <p:nvPr>
            <p:ph type="title"/>
          </p:nvPr>
        </p:nvSpPr>
        <p:spPr>
          <a:xfrm>
            <a:off x="1371599" y="294538"/>
            <a:ext cx="9895951" cy="1033669"/>
          </a:xfrm>
        </p:spPr>
        <p:txBody>
          <a:bodyPr>
            <a:normAutofit/>
          </a:bodyPr>
          <a:lstStyle/>
          <a:p>
            <a:pPr algn="ctr"/>
            <a:r>
              <a:rPr lang="en-PE" sz="4000" b="1" dirty="0">
                <a:solidFill>
                  <a:srgbClr val="FFFFFF"/>
                </a:solidFill>
              </a:rPr>
              <a:t>Relevant Resolutions</a:t>
            </a:r>
          </a:p>
        </p:txBody>
      </p:sp>
      <p:sp>
        <p:nvSpPr>
          <p:cNvPr id="3" name="Content Placeholder 2">
            <a:extLst>
              <a:ext uri="{FF2B5EF4-FFF2-40B4-BE49-F238E27FC236}">
                <a16:creationId xmlns:a16="http://schemas.microsoft.com/office/drawing/2014/main" id="{46AF8645-FD02-FB14-6048-83B82915BD40}"/>
              </a:ext>
            </a:extLst>
          </p:cNvPr>
          <p:cNvSpPr>
            <a:spLocks noGrp="1"/>
          </p:cNvSpPr>
          <p:nvPr>
            <p:ph idx="1"/>
          </p:nvPr>
        </p:nvSpPr>
        <p:spPr>
          <a:xfrm>
            <a:off x="1371599" y="2318197"/>
            <a:ext cx="9724031" cy="3683358"/>
          </a:xfrm>
        </p:spPr>
        <p:txBody>
          <a:bodyPr anchor="ctr">
            <a:normAutofit/>
          </a:bodyPr>
          <a:lstStyle/>
          <a:p>
            <a:r>
              <a:rPr lang="en-US" sz="2000">
                <a:hlinkClick r:id="rId2"/>
              </a:rPr>
              <a:t>69/237</a:t>
            </a:r>
            <a:r>
              <a:rPr lang="en-US" sz="2000"/>
              <a:t> – </a:t>
            </a:r>
            <a:r>
              <a:rPr lang="en-US" sz="2000" b="1"/>
              <a:t>Building capacity for the evaluation of development activities at the country level (2014)</a:t>
            </a:r>
          </a:p>
          <a:p>
            <a:pPr lvl="1"/>
            <a:r>
              <a:rPr lang="en-US" sz="2000" i="1">
                <a:latin typeface="Aptos" panose="020B0004020202020204" pitchFamily="34" charset="0"/>
              </a:rPr>
              <a:t>2. Invites the entities of the </a:t>
            </a:r>
            <a:r>
              <a:rPr lang="en-US" sz="2000" b="1" i="1">
                <a:latin typeface="Aptos" panose="020B0004020202020204" pitchFamily="34" charset="0"/>
              </a:rPr>
              <a:t>United Nations </a:t>
            </a:r>
            <a:r>
              <a:rPr lang="en-US" sz="2000" i="1">
                <a:latin typeface="Aptos" panose="020B0004020202020204" pitchFamily="34" charset="0"/>
              </a:rPr>
              <a:t>development system, with the collaboration of national and international stakeholders, to </a:t>
            </a:r>
            <a:r>
              <a:rPr lang="en-US" sz="2000" b="1" i="1">
                <a:latin typeface="Aptos" panose="020B0004020202020204" pitchFamily="34" charset="0"/>
              </a:rPr>
              <a:t>support</a:t>
            </a:r>
            <a:r>
              <a:rPr lang="en-US" sz="2000" i="1">
                <a:latin typeface="Aptos" panose="020B0004020202020204" pitchFamily="34" charset="0"/>
              </a:rPr>
              <a:t>, upon request, efforts to further </a:t>
            </a:r>
            <a:r>
              <a:rPr lang="en-US" sz="2000" b="1" i="1">
                <a:latin typeface="Aptos" panose="020B0004020202020204" pitchFamily="34" charset="0"/>
              </a:rPr>
              <a:t>strengthen the capacity of Member States for evaluation</a:t>
            </a:r>
            <a:r>
              <a:rPr lang="en-US" sz="2000" i="1">
                <a:latin typeface="Aptos" panose="020B0004020202020204" pitchFamily="34" charset="0"/>
              </a:rPr>
              <a:t>, in accordance with their national policies and priorities; </a:t>
            </a:r>
            <a:br>
              <a:rPr lang="en-US" sz="2000" i="1">
                <a:latin typeface="Aptos" panose="020B0004020202020204" pitchFamily="34" charset="0"/>
              </a:rPr>
            </a:br>
            <a:endParaRPr lang="en-US" sz="2000" i="1">
              <a:latin typeface="Aptos" panose="020B0004020202020204" pitchFamily="34" charset="0"/>
            </a:endParaRPr>
          </a:p>
          <a:p>
            <a:r>
              <a:rPr lang="en-US" sz="2000">
                <a:hlinkClick r:id="rId3"/>
              </a:rPr>
              <a:t>70/299</a:t>
            </a:r>
            <a:r>
              <a:rPr lang="en-US" sz="2000"/>
              <a:t> – </a:t>
            </a:r>
            <a:r>
              <a:rPr lang="en-US" sz="2000" b="1"/>
              <a:t>Follow-up and review of the 2030 Agenda for Sustainable Development at the global level (2016)</a:t>
            </a:r>
          </a:p>
          <a:p>
            <a:pPr lvl="1"/>
            <a:r>
              <a:rPr lang="en-US" sz="2000">
                <a:latin typeface="Aptos" panose="020B0004020202020204" pitchFamily="34" charset="0"/>
              </a:rPr>
              <a:t>Establishes the high-level political forum on sustainable development (HLPF), its themes and SDGs to be reviewed each year, the voluntary national reviews</a:t>
            </a:r>
            <a:br>
              <a:rPr lang="en-US" sz="2000">
                <a:latin typeface="Aptos" panose="020B0004020202020204" pitchFamily="34" charset="0"/>
              </a:rPr>
            </a:br>
            <a:endParaRPr lang="en-US" sz="2000">
              <a:latin typeface="Aptos" panose="020B0004020202020204" pitchFamily="34" charset="0"/>
            </a:endParaRPr>
          </a:p>
          <a:p>
            <a:pPr lvl="1"/>
            <a:endParaRPr lang="en-PE" sz="2000"/>
          </a:p>
        </p:txBody>
      </p:sp>
    </p:spTree>
    <p:extLst>
      <p:ext uri="{BB962C8B-B14F-4D97-AF65-F5344CB8AC3E}">
        <p14:creationId xmlns:p14="http://schemas.microsoft.com/office/powerpoint/2010/main" val="1582625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4109</TotalTime>
  <Words>2429</Words>
  <Application>Microsoft Macintosh PowerPoint</Application>
  <PresentationFormat>Widescreen</PresentationFormat>
  <Paragraphs>134</Paragraphs>
  <Slides>20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AkzidenzGroteskBE-Light</vt:lpstr>
      <vt:lpstr>Aptos</vt:lpstr>
      <vt:lpstr>Arial</vt:lpstr>
      <vt:lpstr>Arvo</vt:lpstr>
      <vt:lpstr>Calibri</vt:lpstr>
      <vt:lpstr>Calibri Light</vt:lpstr>
      <vt:lpstr>Times New Roman</vt:lpstr>
      <vt:lpstr>Wingdings</vt:lpstr>
      <vt:lpstr>Office Theme</vt:lpstr>
      <vt:lpstr>Agenda 2030 for Sustainable Development:   Country-led evaluation of the SDGs: Why and Why Now?</vt:lpstr>
      <vt:lpstr>Acknowledgments</vt:lpstr>
      <vt:lpstr> Innovation occurs when current abilities are not enough to meet the challenges  </vt:lpstr>
      <vt:lpstr>The current development context:   Challenges and opportunities for evaluation</vt:lpstr>
      <vt:lpstr>The agenda 2030 for Sustainable Development</vt:lpstr>
      <vt:lpstr> 2030 Agenda for Sustainable Development   </vt:lpstr>
      <vt:lpstr>SDGs – Systems Approach: Wedding Cake</vt:lpstr>
      <vt:lpstr>Agenda 2030 for Sustainable Development: Follow up and review processes</vt:lpstr>
      <vt:lpstr>Relevant Resolutions</vt:lpstr>
      <vt:lpstr>2023 Resolution on Strengthening VNRs through Country-led Evaluation</vt:lpstr>
      <vt:lpstr>EVALUATION OF AGENDA 2030 : can we afford to miss the opportunity?</vt:lpstr>
      <vt:lpstr>What is an SDGs evaluation?</vt:lpstr>
      <vt:lpstr>SDGs evaluations: are not regular evaluations</vt:lpstr>
      <vt:lpstr>Country-led evaluations</vt:lpstr>
      <vt:lpstr>What to consider when initiating an SDGs evaluation?</vt:lpstr>
      <vt:lpstr>The evaluation should be tailored to the specific needs and context of the country and structured around existing national policy and evaluation systems.</vt:lpstr>
      <vt:lpstr>Main steps to plan SDGs evaluation</vt:lpstr>
      <vt:lpstr>Be realistic - policy is not simply derived from evidence</vt:lpstr>
      <vt:lpstr>Final messages. - Why country-led evaluations of the SDGs and Why now?</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progress towards the SDGs through evidence-based VNRs </dc:title>
  <dc:creator>Ada Ocampo</dc:creator>
  <cp:lastModifiedBy>Ada Ocampo</cp:lastModifiedBy>
  <cp:revision>26</cp:revision>
  <dcterms:created xsi:type="dcterms:W3CDTF">2024-02-15T20:23:46Z</dcterms:created>
  <dcterms:modified xsi:type="dcterms:W3CDTF">2024-04-16T00:21:04Z</dcterms:modified>
</cp:coreProperties>
</file>