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95" r:id="rId3"/>
    <p:sldId id="257" r:id="rId4"/>
    <p:sldId id="294" r:id="rId5"/>
    <p:sldId id="298" r:id="rId6"/>
    <p:sldId id="258" r:id="rId7"/>
    <p:sldId id="259" r:id="rId8"/>
    <p:sldId id="296" r:id="rId9"/>
    <p:sldId id="291" r:id="rId10"/>
    <p:sldId id="289" r:id="rId11"/>
    <p:sldId id="266" r:id="rId12"/>
    <p:sldId id="297" r:id="rId13"/>
    <p:sldId id="299" r:id="rId14"/>
    <p:sldId id="293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291"/>
  </p:normalViewPr>
  <p:slideViewPr>
    <p:cSldViewPr snapToGrid="0" snapToObjects="1">
      <p:cViewPr varScale="1">
        <p:scale>
          <a:sx n="90" d="100"/>
          <a:sy n="90" d="100"/>
        </p:scale>
        <p:origin x="232" y="9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F73EC9D2-7F31-CE4A-BAAA-B58E85C9AF8B}" type="datetimeFigureOut">
              <a:rPr lang="en-US" smtClean="0"/>
              <a:t>6/16/21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BAE587A6-5B3D-F641-B5C2-EEC41DB50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200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C9D2-7F31-CE4A-BAAA-B58E85C9AF8B}" type="datetimeFigureOut">
              <a:rPr lang="en-US" smtClean="0"/>
              <a:t>6/16/21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587A6-5B3D-F641-B5C2-EEC41DB50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20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73EC9D2-7F31-CE4A-BAAA-B58E85C9AF8B}" type="datetimeFigureOut">
              <a:rPr lang="en-US" smtClean="0"/>
              <a:t>6/16/21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AE587A6-5B3D-F641-B5C2-EEC41DB50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166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73EC9D2-7F31-CE4A-BAAA-B58E85C9AF8B}" type="datetimeFigureOut">
              <a:rPr lang="en-US" smtClean="0"/>
              <a:t>6/16/21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AE587A6-5B3D-F641-B5C2-EEC41DB503C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82543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73EC9D2-7F31-CE4A-BAAA-B58E85C9AF8B}" type="datetimeFigureOut">
              <a:rPr lang="en-US" smtClean="0"/>
              <a:t>6/16/21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AE587A6-5B3D-F641-B5C2-EEC41DB50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1252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C9D2-7F31-CE4A-BAAA-B58E85C9AF8B}" type="datetimeFigureOut">
              <a:rPr lang="en-US" smtClean="0"/>
              <a:t>6/16/21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587A6-5B3D-F641-B5C2-EEC41DB50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791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C9D2-7F31-CE4A-BAAA-B58E85C9AF8B}" type="datetimeFigureOut">
              <a:rPr lang="en-US" smtClean="0"/>
              <a:t>6/16/21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587A6-5B3D-F641-B5C2-EEC41DB50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104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C9D2-7F31-CE4A-BAAA-B58E85C9AF8B}" type="datetimeFigureOut">
              <a:rPr lang="en-US" smtClean="0"/>
              <a:t>6/16/21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587A6-5B3D-F641-B5C2-EEC41DB50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433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73EC9D2-7F31-CE4A-BAAA-B58E85C9AF8B}" type="datetimeFigureOut">
              <a:rPr lang="en-US" smtClean="0"/>
              <a:t>6/16/21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AE587A6-5B3D-F641-B5C2-EEC41DB50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229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C9D2-7F31-CE4A-BAAA-B58E85C9AF8B}" type="datetimeFigureOut">
              <a:rPr lang="en-US" smtClean="0"/>
              <a:t>6/16/21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587A6-5B3D-F641-B5C2-EEC41DB50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752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73EC9D2-7F31-CE4A-BAAA-B58E85C9AF8B}" type="datetimeFigureOut">
              <a:rPr lang="en-US" smtClean="0"/>
              <a:t>6/16/21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AE587A6-5B3D-F641-B5C2-EEC41DB50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160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C9D2-7F31-CE4A-BAAA-B58E85C9AF8B}" type="datetimeFigureOut">
              <a:rPr lang="en-US" smtClean="0"/>
              <a:t>6/16/21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587A6-5B3D-F641-B5C2-EEC41DB50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780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C9D2-7F31-CE4A-BAAA-B58E85C9AF8B}" type="datetimeFigureOut">
              <a:rPr lang="en-US" smtClean="0"/>
              <a:t>6/16/21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587A6-5B3D-F641-B5C2-EEC41DB50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717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C9D2-7F31-CE4A-BAAA-B58E85C9AF8B}" type="datetimeFigureOut">
              <a:rPr lang="en-US" smtClean="0"/>
              <a:t>6/16/21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587A6-5B3D-F641-B5C2-EEC41DB50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6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C9D2-7F31-CE4A-BAAA-B58E85C9AF8B}" type="datetimeFigureOut">
              <a:rPr lang="en-US" smtClean="0"/>
              <a:t>6/16/21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587A6-5B3D-F641-B5C2-EEC41DB50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434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C9D2-7F31-CE4A-BAAA-B58E85C9AF8B}" type="datetimeFigureOut">
              <a:rPr lang="en-US" smtClean="0"/>
              <a:t>6/16/21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587A6-5B3D-F641-B5C2-EEC41DB50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14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C9D2-7F31-CE4A-BAAA-B58E85C9AF8B}" type="datetimeFigureOut">
              <a:rPr lang="en-US" smtClean="0"/>
              <a:t>6/16/21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587A6-5B3D-F641-B5C2-EEC41DB50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4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3EC9D2-7F31-CE4A-BAAA-B58E85C9AF8B}" type="datetimeFigureOut">
              <a:rPr lang="en-US" smtClean="0"/>
              <a:t>6/16/21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587A6-5B3D-F641-B5C2-EEC41DB50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778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himidconsulting.com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evalbhutan.org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himidconsulting.com/" TargetMode="External"/><Relationship Id="rId2" Type="http://schemas.openxmlformats.org/officeDocument/2006/relationships/hyperlink" Target="mailto:chimi6@gmail.com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d.com/talks/tshering_tobgay_this_country_isn_t_just_carbon_neutral_it_s_carbon_negative?language=en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7Lc_dlVrg5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FA4B3B-4C4E-244A-941F-B8B02D5A7A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355"/>
          <a:stretch/>
        </p:blipFill>
        <p:spPr>
          <a:xfrm>
            <a:off x="5307812" y="4452250"/>
            <a:ext cx="6884188" cy="24057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0FBCDC-59B2-0343-859A-02DC754339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0349" y="331527"/>
            <a:ext cx="5572124" cy="971022"/>
          </a:xfrm>
        </p:spPr>
        <p:txBody>
          <a:bodyPr/>
          <a:lstStyle/>
          <a:p>
            <a:r>
              <a:rPr lang="en-US" b="1" dirty="0" err="1"/>
              <a:t>Chhimi</a:t>
            </a:r>
            <a:r>
              <a:rPr lang="en-US" b="1" dirty="0"/>
              <a:t> </a:t>
            </a:r>
            <a:r>
              <a:rPr lang="en-US" b="1" dirty="0" err="1"/>
              <a:t>dorji</a:t>
            </a: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7349C4-84B0-0246-B8A8-F050ECF2F3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178" y="1167155"/>
            <a:ext cx="11856821" cy="3244616"/>
          </a:xfrm>
        </p:spPr>
        <p:txBody>
          <a:bodyPr>
            <a:normAutofit lnSpcReduction="10000"/>
          </a:bodyPr>
          <a:lstStyle/>
          <a:p>
            <a:r>
              <a:rPr lang="en-US" sz="4400" b="1" dirty="0"/>
              <a:t>Bhutan</a:t>
            </a:r>
            <a:endParaRPr lang="en-US" sz="1400" b="1" dirty="0"/>
          </a:p>
          <a:p>
            <a:endParaRPr lang="en-US" sz="2800" dirty="0">
              <a:solidFill>
                <a:srgbClr val="FFFF00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2800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www.chhimidconsulting.com</a:t>
            </a:r>
            <a:endParaRPr lang="en-US" sz="2800" dirty="0">
              <a:solidFill>
                <a:srgbClr val="FFFF00"/>
              </a:solidFill>
            </a:endParaRPr>
          </a:p>
          <a:p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dirty="0">
                <a:solidFill>
                  <a:srgbClr val="FFFF00"/>
                </a:solidFill>
              </a:rPr>
              <a:t>EVALUATION ASSOCIATION OF BHUTAN</a:t>
            </a:r>
          </a:p>
          <a:p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>
                <a:solidFill>
                  <a:srgbClr val="FFFF00"/>
                </a:solidFill>
                <a:hlinkClick r:id="rId4"/>
              </a:rPr>
              <a:t>https://evalbhutan.org/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</a:p>
          <a:p>
            <a:endParaRPr lang="en-US" sz="2800" dirty="0">
              <a:solidFill>
                <a:srgbClr val="FFFF00"/>
              </a:solidFill>
            </a:endParaRPr>
          </a:p>
          <a:p>
            <a:endParaRPr lang="en-US" sz="2800" dirty="0">
              <a:solidFill>
                <a:srgbClr val="FFFF00"/>
              </a:solidFill>
            </a:endParaRPr>
          </a:p>
          <a:p>
            <a:endParaRPr lang="en-U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4FC489-1B37-7248-A978-699C0041E438}"/>
              </a:ext>
            </a:extLst>
          </p:cNvPr>
          <p:cNvSpPr txBox="1"/>
          <p:nvPr/>
        </p:nvSpPr>
        <p:spPr>
          <a:xfrm>
            <a:off x="0" y="4734341"/>
            <a:ext cx="5307812" cy="21236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ENERGY EVALUATION IN BHUTAN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5D97C3-8D91-1E46-B7E9-52B37DA53CCE}"/>
              </a:ext>
            </a:extLst>
          </p:cNvPr>
          <p:cNvSpPr txBox="1"/>
          <p:nvPr/>
        </p:nvSpPr>
        <p:spPr>
          <a:xfrm>
            <a:off x="7830465" y="1996562"/>
            <a:ext cx="33890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IEECCE 2021!</a:t>
            </a:r>
          </a:p>
        </p:txBody>
      </p:sp>
    </p:spTree>
    <p:extLst>
      <p:ext uri="{BB962C8B-B14F-4D97-AF65-F5344CB8AC3E}">
        <p14:creationId xmlns:p14="http://schemas.microsoft.com/office/powerpoint/2010/main" val="3173858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EA132506-9741-8240-913C-5613B21BF2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04775" y="4305693"/>
            <a:ext cx="5310189" cy="1807377"/>
          </a:xfrm>
        </p:spPr>
        <p:txBody>
          <a:bodyPr/>
          <a:lstStyle/>
          <a:p>
            <a:r>
              <a:rPr lang="en-BT" altLang="en-BT" dirty="0"/>
              <a:t>EV Technology</a:t>
            </a:r>
          </a:p>
        </p:txBody>
      </p:sp>
      <p:sp>
        <p:nvSpPr>
          <p:cNvPr id="24578" name="Content Placeholder 2">
            <a:extLst>
              <a:ext uri="{FF2B5EF4-FFF2-40B4-BE49-F238E27FC236}">
                <a16:creationId xmlns:a16="http://schemas.microsoft.com/office/drawing/2014/main" id="{DEE44785-57E5-5E4B-A4D9-9CF1F4A2717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14850" y="540244"/>
            <a:ext cx="10820400" cy="4024125"/>
          </a:xfrm>
        </p:spPr>
        <p:txBody>
          <a:bodyPr/>
          <a:lstStyle/>
          <a:p>
            <a:endParaRPr lang="en-BT" altLang="en-BT" dirty="0"/>
          </a:p>
        </p:txBody>
      </p:sp>
      <p:pic>
        <p:nvPicPr>
          <p:cNvPr id="24579" name="Picture 3">
            <a:extLst>
              <a:ext uri="{FF2B5EF4-FFF2-40B4-BE49-F238E27FC236}">
                <a16:creationId xmlns:a16="http://schemas.microsoft.com/office/drawing/2014/main" id="{34491BA8-028C-1740-A0BB-78CA96CA0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7" b="14612"/>
          <a:stretch>
            <a:fillRect/>
          </a:stretch>
        </p:blipFill>
        <p:spPr bwMode="auto">
          <a:xfrm>
            <a:off x="179388" y="0"/>
            <a:ext cx="6653213" cy="360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>
            <a:extLst>
              <a:ext uri="{FF2B5EF4-FFF2-40B4-BE49-F238E27FC236}">
                <a16:creationId xmlns:a16="http://schemas.microsoft.com/office/drawing/2014/main" id="{4E43AEED-4210-B446-AEFA-BB8842540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07"/>
          <a:stretch>
            <a:fillRect/>
          </a:stretch>
        </p:blipFill>
        <p:spPr bwMode="auto">
          <a:xfrm>
            <a:off x="6899275" y="3586162"/>
            <a:ext cx="5292725" cy="324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Content Placeholder 3">
            <a:extLst>
              <a:ext uri="{FF2B5EF4-FFF2-40B4-BE49-F238E27FC236}">
                <a16:creationId xmlns:a16="http://schemas.microsoft.com/office/drawing/2014/main" id="{E2D73767-0634-2544-84A2-4AFE0CA952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9712" y="1"/>
            <a:ext cx="4808538" cy="2339975"/>
          </a:xfrm>
        </p:spPr>
      </p:pic>
      <p:sp>
        <p:nvSpPr>
          <p:cNvPr id="20482" name="TextBox 4">
            <a:extLst>
              <a:ext uri="{FF2B5EF4-FFF2-40B4-BE49-F238E27FC236}">
                <a16:creationId xmlns:a16="http://schemas.microsoft.com/office/drawing/2014/main" id="{71D899DF-E692-5840-8B44-38F5DCB37F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6163" y="2349500"/>
            <a:ext cx="2843212" cy="3683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FGD: TVET, MoLHR</a:t>
            </a:r>
          </a:p>
        </p:txBody>
      </p:sp>
      <p:pic>
        <p:nvPicPr>
          <p:cNvPr id="20483" name="Picture 5">
            <a:extLst>
              <a:ext uri="{FF2B5EF4-FFF2-40B4-BE49-F238E27FC236}">
                <a16:creationId xmlns:a16="http://schemas.microsoft.com/office/drawing/2014/main" id="{5631BA56-D6A9-3A44-987B-F8C8EA7E65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1" r="20383"/>
          <a:stretch>
            <a:fillRect/>
          </a:stretch>
        </p:blipFill>
        <p:spPr bwMode="auto">
          <a:xfrm>
            <a:off x="6115051" y="-26988"/>
            <a:ext cx="4589463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Box 6">
            <a:extLst>
              <a:ext uri="{FF2B5EF4-FFF2-40B4-BE49-F238E27FC236}">
                <a16:creationId xmlns:a16="http://schemas.microsoft.com/office/drawing/2014/main" id="{B3057850-6D0C-D04A-B8F4-4F00F062B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8525" y="2339975"/>
            <a:ext cx="2789238" cy="3683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FGD: RSTA</a:t>
            </a:r>
          </a:p>
        </p:txBody>
      </p:sp>
      <p:sp>
        <p:nvSpPr>
          <p:cNvPr id="20485" name="TextBox 8">
            <a:extLst>
              <a:ext uri="{FF2B5EF4-FFF2-40B4-BE49-F238E27FC236}">
                <a16:creationId xmlns:a16="http://schemas.microsoft.com/office/drawing/2014/main" id="{DC7E693E-8004-4E42-920D-89CBC617BE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6163" y="5634039"/>
            <a:ext cx="2843212" cy="36988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FGD: Car Dealers</a:t>
            </a:r>
          </a:p>
        </p:txBody>
      </p:sp>
      <p:pic>
        <p:nvPicPr>
          <p:cNvPr id="20486" name="Picture 9">
            <a:extLst>
              <a:ext uri="{FF2B5EF4-FFF2-40B4-BE49-F238E27FC236}">
                <a16:creationId xmlns:a16="http://schemas.microsoft.com/office/drawing/2014/main" id="{188DC181-2C34-6A40-BC67-EF9D4EB482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6" t="2" r="13934" b="349"/>
          <a:stretch>
            <a:fillRect/>
          </a:stretch>
        </p:blipFill>
        <p:spPr bwMode="auto">
          <a:xfrm>
            <a:off x="6816725" y="2820988"/>
            <a:ext cx="381635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TextBox 10">
            <a:extLst>
              <a:ext uri="{FF2B5EF4-FFF2-40B4-BE49-F238E27FC236}">
                <a16:creationId xmlns:a16="http://schemas.microsoft.com/office/drawing/2014/main" id="{92E8F313-97A1-754A-B59E-9D57D082BA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651500"/>
            <a:ext cx="2452688" cy="36988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FGD: PMU</a:t>
            </a:r>
          </a:p>
        </p:txBody>
      </p:sp>
      <p:pic>
        <p:nvPicPr>
          <p:cNvPr id="20488" name="Picture 7">
            <a:extLst>
              <a:ext uri="{FF2B5EF4-FFF2-40B4-BE49-F238E27FC236}">
                <a16:creationId xmlns:a16="http://schemas.microsoft.com/office/drawing/2014/main" id="{A9758739-BE45-6E44-81FB-B4AC7A8239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" t="24251" r="18668" b="2"/>
          <a:stretch>
            <a:fillRect/>
          </a:stretch>
        </p:blipFill>
        <p:spPr bwMode="auto">
          <a:xfrm>
            <a:off x="1536701" y="2820988"/>
            <a:ext cx="5446713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9" name="TextBox 8">
            <a:extLst>
              <a:ext uri="{FF2B5EF4-FFF2-40B4-BE49-F238E27FC236}">
                <a16:creationId xmlns:a16="http://schemas.microsoft.com/office/drawing/2014/main" id="{4F0928A7-515D-0448-80B2-6C42A0CF2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238876"/>
            <a:ext cx="9144000" cy="646113"/>
          </a:xfrm>
          <a:prstGeom prst="rect">
            <a:avLst/>
          </a:prstGeom>
          <a:solidFill>
            <a:srgbClr val="00B05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</a:rPr>
              <a:t>SOME PICTURES TAKEN DURING THE FOCUS GROUP DISCUSSIONS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6B2AF-C2E2-D940-BD85-7F065DCC1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Notable Achievements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B4B0A-1F43-2A48-9BB0-DC20504B0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1651635"/>
            <a:ext cx="10820400" cy="4024125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lnSpc>
                <a:spcPct val="150000"/>
              </a:lnSpc>
              <a:buFontTx/>
              <a:buAutoNum type="romanUcPeriod"/>
            </a:pPr>
            <a:r>
              <a:rPr lang="en-US" altLang="en-BT" sz="2400" dirty="0"/>
              <a:t>Banks provide 70% loan for procurement of EVs. Loan tenure increased from 5 years to 7 years.</a:t>
            </a:r>
          </a:p>
          <a:p>
            <a:pPr marL="514350" indent="-514350">
              <a:lnSpc>
                <a:spcPct val="150000"/>
              </a:lnSpc>
              <a:buFontTx/>
              <a:buAutoNum type="romanUcPeriod"/>
            </a:pPr>
            <a:r>
              <a:rPr lang="en-US" altLang="en-BT" sz="2400" dirty="0"/>
              <a:t>Cost Subsidy for capital cost</a:t>
            </a:r>
          </a:p>
          <a:p>
            <a:pPr marL="514350" indent="-514350">
              <a:lnSpc>
                <a:spcPct val="150000"/>
              </a:lnSpc>
              <a:buFontTx/>
              <a:buAutoNum type="romanUcPeriod"/>
            </a:pPr>
            <a:r>
              <a:rPr lang="en-US" altLang="en-BT" sz="2400" dirty="0"/>
              <a:t>Zero Tax</a:t>
            </a:r>
          </a:p>
          <a:p>
            <a:pPr marL="514350" indent="-514350">
              <a:lnSpc>
                <a:spcPct val="150000"/>
              </a:lnSpc>
              <a:buFontTx/>
              <a:buAutoNum type="romanUcPeriod"/>
            </a:pPr>
            <a:r>
              <a:rPr lang="en-US" altLang="en-BT" sz="2400" dirty="0"/>
              <a:t>Charging stations network underway – PPP model</a:t>
            </a:r>
          </a:p>
          <a:p>
            <a:pPr marL="514350" indent="-514350">
              <a:lnSpc>
                <a:spcPct val="150000"/>
              </a:lnSpc>
              <a:buFontTx/>
              <a:buAutoNum type="romanUcPeriod"/>
            </a:pPr>
            <a:r>
              <a:rPr lang="en-US" altLang="en-BT" sz="2400" dirty="0"/>
              <a:t>Curriculum for  training and operation </a:t>
            </a:r>
          </a:p>
          <a:p>
            <a:pPr marL="514350" indent="-514350">
              <a:lnSpc>
                <a:spcPct val="150000"/>
              </a:lnSpc>
              <a:buFontTx/>
              <a:buAutoNum type="romanUcPeriod"/>
            </a:pPr>
            <a:r>
              <a:rPr lang="en-US" altLang="en-BT" sz="2400" dirty="0"/>
              <a:t>Makes the country self reliant and carbon negative</a:t>
            </a:r>
            <a:endParaRPr lang="en-BT" altLang="en-BT" sz="2400" dirty="0"/>
          </a:p>
          <a:p>
            <a:pPr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156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D1286-1040-174E-893C-51B1C7ABC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402" y="639315"/>
            <a:ext cx="6034088" cy="1293028"/>
          </a:xfrm>
        </p:spPr>
        <p:txBody>
          <a:bodyPr>
            <a:normAutofit fontScale="90000"/>
          </a:bodyPr>
          <a:lstStyle/>
          <a:p>
            <a:r>
              <a:rPr lang="en-US" dirty="0"/>
              <a:t>Alternative renewable Energy- new initiatives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4DFB1-5034-3549-A8CA-E086F8CF8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Green Climate Fund Accredits ADB to Tap Key Finance for Asia-Pacific |  Asian Development Bank">
            <a:extLst>
              <a:ext uri="{FF2B5EF4-FFF2-40B4-BE49-F238E27FC236}">
                <a16:creationId xmlns:a16="http://schemas.microsoft.com/office/drawing/2014/main" id="{E92DD321-4DBD-954B-ACAC-08EE96D61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530" y="553639"/>
            <a:ext cx="5311470" cy="353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393956-D930-DC40-9CC4-2F792944A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2491"/>
            <a:ext cx="6732893" cy="448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933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5E554-774E-3244-B0A9-A8B478CFC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1185" y="806303"/>
            <a:ext cx="3153103" cy="1492132"/>
          </a:xfrm>
        </p:spPr>
        <p:txBody>
          <a:bodyPr/>
          <a:lstStyle/>
          <a:p>
            <a:r>
              <a:rPr lang="en-GB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2E0A6-E343-D045-8770-BF2484138A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5400" dirty="0">
                <a:hlinkClick r:id="rId2"/>
              </a:rPr>
              <a:t>chimi6@gmail.com</a:t>
            </a:r>
            <a:endParaRPr lang="en-GB" sz="5400" dirty="0"/>
          </a:p>
          <a:p>
            <a:pPr marL="0" indent="0" algn="ctr">
              <a:buNone/>
            </a:pPr>
            <a:r>
              <a:rPr lang="en-GB" sz="5400" dirty="0">
                <a:hlinkClick r:id="rId3"/>
              </a:rPr>
              <a:t>www.Chhimidconsulting.com</a:t>
            </a:r>
            <a:r>
              <a:rPr lang="en-GB" sz="5400" dirty="0"/>
              <a:t> </a:t>
            </a:r>
          </a:p>
          <a:p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2567840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572C4-094D-9B4D-B4FE-4CE0C1A79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9AEC5-CE51-704E-9506-1A888ECFB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6252715"/>
            <a:ext cx="10820400" cy="411610"/>
          </a:xfrm>
        </p:spPr>
        <p:txBody>
          <a:bodyPr/>
          <a:lstStyle/>
          <a:p>
            <a:r>
              <a:rPr lang="en-US" dirty="0"/>
              <a:t>38,395 </a:t>
            </a:r>
            <a:r>
              <a:rPr lang="en-US" dirty="0" err="1"/>
              <a:t>Sq.km</a:t>
            </a:r>
            <a:r>
              <a:rPr lang="en-US" dirty="0"/>
              <a:t>. ~ 800,000 people</a:t>
            </a:r>
          </a:p>
        </p:txBody>
      </p:sp>
      <p:pic>
        <p:nvPicPr>
          <p:cNvPr id="2050" name="Picture 2" descr="Asia, Bhutan Map | Bhutan, Myanmar, Buddhist countries">
            <a:extLst>
              <a:ext uri="{FF2B5EF4-FFF2-40B4-BE49-F238E27FC236}">
                <a16:creationId xmlns:a16="http://schemas.microsoft.com/office/drawing/2014/main" id="{DADA7241-BDC1-2743-B9E4-90D15385D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00" y="193675"/>
            <a:ext cx="8216900" cy="561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02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267BD-B9EE-1648-BBFE-066D1DDAE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IN BHUTAN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3B3E55-ACC7-814F-9D7B-5D56DE649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6225" y="2194560"/>
            <a:ext cx="5334362" cy="4024125"/>
          </a:xfrm>
        </p:spPr>
        <p:txBody>
          <a:bodyPr/>
          <a:lstStyle/>
          <a:p>
            <a:r>
              <a:rPr lang="en-US" dirty="0"/>
              <a:t>HYDROPOWER IS THE MAIN SOURCE OF ELECTRICITY </a:t>
            </a:r>
          </a:p>
          <a:p>
            <a:r>
              <a:rPr lang="en-US" dirty="0"/>
              <a:t>80% IS EXPORTED</a:t>
            </a:r>
          </a:p>
          <a:p>
            <a:r>
              <a:rPr lang="en-US" dirty="0"/>
              <a:t>Electricity to GDP ~ 20%</a:t>
            </a:r>
          </a:p>
          <a:p>
            <a:r>
              <a:rPr lang="en-US" dirty="0"/>
              <a:t>70+ Forest Coverage</a:t>
            </a:r>
          </a:p>
          <a:p>
            <a:r>
              <a:rPr lang="en-US" dirty="0"/>
              <a:t>Carbon negative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A0BECC7-93FE-0A46-8C21-8AC729820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28030" cy="466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2D272C5-0C0E-C645-A1E6-A7D8EA4E9440}"/>
              </a:ext>
            </a:extLst>
          </p:cNvPr>
          <p:cNvSpPr/>
          <p:nvPr/>
        </p:nvSpPr>
        <p:spPr>
          <a:xfrm>
            <a:off x="476250" y="4893298"/>
            <a:ext cx="982980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Lato"/>
              </a:rPr>
              <a:t>In a 2016 Ted Talk titled, “</a:t>
            </a:r>
            <a:r>
              <a:rPr lang="en-US" sz="2400" dirty="0">
                <a:latin typeface="inheri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country isn’t just carbon neutral – it’s carbon negative</a:t>
            </a:r>
            <a:r>
              <a:rPr lang="en-US" sz="2400" dirty="0">
                <a:latin typeface="Lato"/>
              </a:rPr>
              <a:t>”,  Tshering Tobgay – former Prime Minister of Bhutan – highlighted the country’s innovative strategies.</a:t>
            </a:r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125420-3D03-8340-BBC5-AD4B82F2834D}"/>
              </a:ext>
            </a:extLst>
          </p:cNvPr>
          <p:cNvSpPr/>
          <p:nvPr/>
        </p:nvSpPr>
        <p:spPr>
          <a:xfrm>
            <a:off x="4746131" y="6323485"/>
            <a:ext cx="5814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err="1">
                <a:hlinkClick r:id="rId4"/>
              </a:rPr>
              <a:t>www.youtube.com</a:t>
            </a:r>
            <a:r>
              <a:rPr lang="en-US" dirty="0">
                <a:hlinkClick r:id="rId4"/>
              </a:rPr>
              <a:t>/</a:t>
            </a:r>
            <a:r>
              <a:rPr lang="en-US" dirty="0" err="1">
                <a:hlinkClick r:id="rId4"/>
              </a:rPr>
              <a:t>watch?v</a:t>
            </a:r>
            <a:r>
              <a:rPr lang="en-US" dirty="0">
                <a:hlinkClick r:id="rId4"/>
              </a:rPr>
              <a:t>=7Lc_dlVrg5M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112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B943D-7755-4145-AEDF-C8B29C196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D7E510-E5D7-D343-A589-21B3AF1D3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8" y="242886"/>
            <a:ext cx="6940252" cy="48006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B4E320-9C5F-8147-810E-014B8C209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1296" y="631124"/>
            <a:ext cx="2686050" cy="4024125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Rural electrification given importance and successful </a:t>
            </a:r>
          </a:p>
        </p:txBody>
      </p:sp>
      <p:pic>
        <p:nvPicPr>
          <p:cNvPr id="3074" name="Picture 2" descr="Electrification Project Brings More Than Light to Rural Bhutan: Winds of  Change - YouTube">
            <a:extLst>
              <a:ext uri="{FF2B5EF4-FFF2-40B4-BE49-F238E27FC236}">
                <a16:creationId xmlns:a16="http://schemas.microsoft.com/office/drawing/2014/main" id="{342D2B86-DC80-0344-A246-A3D93CFE3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331" y="4010762"/>
            <a:ext cx="5526081" cy="3108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884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9D02D-58AB-CA4C-B1DF-66BBE55EC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113D4-E073-3B41-BA49-8A4C9973A0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6DC027-8E46-DF4F-A681-1BA8DB104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298450"/>
            <a:ext cx="8128000" cy="626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455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2856C-D666-D74F-BD86-3D1717CD7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4994" y="104886"/>
            <a:ext cx="4875005" cy="1769631"/>
          </a:xfrm>
        </p:spPr>
        <p:txBody>
          <a:bodyPr/>
          <a:lstStyle/>
          <a:p>
            <a:r>
              <a:rPr lang="en-GB" dirty="0"/>
              <a:t>Cooking stoves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36EC8-22FA-A146-8A42-97AA7B5CF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Grafik 34">
            <a:extLst>
              <a:ext uri="{FF2B5EF4-FFF2-40B4-BE49-F238E27FC236}">
                <a16:creationId xmlns:a16="http://schemas.microsoft.com/office/drawing/2014/main" id="{E2DDEC3E-ED2C-9649-BD78-5D38DCA0621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6"/>
          <a:stretch/>
        </p:blipFill>
        <p:spPr bwMode="auto">
          <a:xfrm rot="16200000" flipH="1">
            <a:off x="-22094" y="1094012"/>
            <a:ext cx="6648226" cy="4669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arto="http://schemas.microsoft.com/office/word/2006/arto" xmlns:lc="http://schemas.openxmlformats.org/drawingml/2006/lockedCanvas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AEADAA-6AF1-1040-9B6B-CF6A5B15E09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31"/>
          <a:stretch/>
        </p:blipFill>
        <p:spPr>
          <a:xfrm>
            <a:off x="6096000" y="1923143"/>
            <a:ext cx="5488193" cy="406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10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4C546-E118-A74C-BB63-6259669D1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4124" y="197846"/>
            <a:ext cx="5759076" cy="1492132"/>
          </a:xfrm>
        </p:spPr>
        <p:txBody>
          <a:bodyPr>
            <a:normAutofit/>
          </a:bodyPr>
          <a:lstStyle/>
          <a:p>
            <a:r>
              <a:rPr lang="en-GB" dirty="0"/>
              <a:t>Multi-purpose stoves – re-design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9CCF6-3221-574E-85D5-4122E71BC4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482479-14B6-D849-8134-E85A7A7532CA}"/>
              </a:ext>
            </a:extLst>
          </p:cNvPr>
          <p:cNvPicPr/>
          <p:nvPr/>
        </p:nvPicPr>
        <p:blipFill rotWithShape="1">
          <a:blip r:embed="rId2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2" t="19296" r="5085" b="10897"/>
          <a:stretch/>
        </p:blipFill>
        <p:spPr bwMode="auto">
          <a:xfrm>
            <a:off x="174773" y="382385"/>
            <a:ext cx="5397687" cy="60932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F1DF95-04D4-BE42-B030-A5AE1A5C4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9324" y="1694143"/>
            <a:ext cx="6607971" cy="478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982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6D70C-A836-5346-970D-38B77EDDA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775" y="366171"/>
            <a:ext cx="8610600" cy="1293028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Community Micro Hydro for Sustainable Livelihoods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58E0F-26FA-B148-BD07-CEFC82868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AUGMENTING GROSS NATIONAL HAPPINESS IN A REMOTE BHUTAN COMMUNITY:  COMMUNITY-BASED MICRO-HYDRO FOR LIVELIHOODS ENHANCEMENT">
            <a:extLst>
              <a:ext uri="{FF2B5EF4-FFF2-40B4-BE49-F238E27FC236}">
                <a16:creationId xmlns:a16="http://schemas.microsoft.com/office/drawing/2014/main" id="{B5B4D2DE-BD67-FC41-957D-9A4123773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2416866"/>
            <a:ext cx="6043612" cy="374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roject of Royal Government of Bhutan">
            <a:extLst>
              <a:ext uri="{FF2B5EF4-FFF2-40B4-BE49-F238E27FC236}">
                <a16:creationId xmlns:a16="http://schemas.microsoft.com/office/drawing/2014/main" id="{F78B5067-6D29-6B4A-BC7D-04AFB5A58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698" y="1737276"/>
            <a:ext cx="4787901" cy="358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607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70D50-03D4-AE49-B837-42677A4CC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Electrification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EEC3AB-594C-7E40-B706-94F492829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5856" y="1362194"/>
            <a:ext cx="7272773" cy="24986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GOAL</a:t>
            </a:r>
          </a:p>
          <a:p>
            <a:pPr>
              <a:buFontTx/>
              <a:buChar char="-"/>
            </a:pPr>
            <a:r>
              <a:rPr lang="en-GB" dirty="0"/>
              <a:t>CLEAN HOMES</a:t>
            </a:r>
          </a:p>
          <a:p>
            <a:pPr>
              <a:buFontTx/>
              <a:buChar char="-"/>
            </a:pPr>
            <a:r>
              <a:rPr lang="en-GB" dirty="0"/>
              <a:t>SUSTAINABLE ENERGY</a:t>
            </a:r>
          </a:p>
          <a:p>
            <a:pPr>
              <a:buFontTx/>
              <a:buChar char="-"/>
            </a:pPr>
            <a:r>
              <a:rPr lang="en-GB" dirty="0"/>
              <a:t>MORE TIME FOR ECONOMIC ACTIVITIES</a:t>
            </a:r>
          </a:p>
          <a:p>
            <a:pPr>
              <a:buFontTx/>
              <a:buChar char="-"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026" name="Picture 2" descr="Image result for gambling IN BHUTAN">
            <a:extLst>
              <a:ext uri="{FF2B5EF4-FFF2-40B4-BE49-F238E27FC236}">
                <a16:creationId xmlns:a16="http://schemas.microsoft.com/office/drawing/2014/main" id="{01FE3D08-D99C-D241-9FF5-C3EAA97A8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458" y="3106183"/>
            <a:ext cx="4994864" cy="367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EB26E0-21D4-1F4A-BBE4-918FE8693607}"/>
              </a:ext>
            </a:extLst>
          </p:cNvPr>
          <p:cNvSpPr txBox="1"/>
          <p:nvPr/>
        </p:nvSpPr>
        <p:spPr>
          <a:xfrm rot="20446250">
            <a:off x="5258362" y="2319109"/>
            <a:ext cx="47874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But we also found surprises</a:t>
            </a:r>
          </a:p>
        </p:txBody>
      </p:sp>
      <p:pic>
        <p:nvPicPr>
          <p:cNvPr id="1028" name="Picture 4" descr="The Wangmo family is glued to TV in Bhutan">
            <a:extLst>
              <a:ext uri="{FF2B5EF4-FFF2-40B4-BE49-F238E27FC236}">
                <a16:creationId xmlns:a16="http://schemas.microsoft.com/office/drawing/2014/main" id="{2CD48F45-CCEA-B544-B616-B0D71B4D0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086" y="3860798"/>
            <a:ext cx="3703262" cy="291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27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{9E2DEFA3-68E6-C242-8299-7EF55A80CC8A}tf10001079</Template>
  <TotalTime>60</TotalTime>
  <Words>236</Words>
  <Application>Microsoft Macintosh PowerPoint</Application>
  <PresentationFormat>Widescreen</PresentationFormat>
  <Paragraphs>47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Century Gothic</vt:lpstr>
      <vt:lpstr>inherit</vt:lpstr>
      <vt:lpstr>Lato</vt:lpstr>
      <vt:lpstr>Vapor Trail</vt:lpstr>
      <vt:lpstr>Chhimi dorji</vt:lpstr>
      <vt:lpstr>PowerPoint Presentation</vt:lpstr>
      <vt:lpstr>ENERGY IN BHUTAN</vt:lpstr>
      <vt:lpstr>PowerPoint Presentation</vt:lpstr>
      <vt:lpstr>PowerPoint Presentation</vt:lpstr>
      <vt:lpstr>Cooking stoves</vt:lpstr>
      <vt:lpstr>Multi-purpose stoves – re-design</vt:lpstr>
      <vt:lpstr>Community Micro Hydro for Sustainable Livelihoods</vt:lpstr>
      <vt:lpstr>Electrification project</vt:lpstr>
      <vt:lpstr>EV Technology</vt:lpstr>
      <vt:lpstr>PowerPoint Presentation</vt:lpstr>
      <vt:lpstr>Notable Achievements  </vt:lpstr>
      <vt:lpstr>Alternative renewable Energy- new initiatives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Chhimi dorji</dc:title>
  <dc:creator>chhimi dorji</dc:creator>
  <cp:lastModifiedBy>chhimi dorji</cp:lastModifiedBy>
  <cp:revision>7</cp:revision>
  <dcterms:created xsi:type="dcterms:W3CDTF">2021-06-16T03:01:16Z</dcterms:created>
  <dcterms:modified xsi:type="dcterms:W3CDTF">2021-06-16T04:02:01Z</dcterms:modified>
</cp:coreProperties>
</file>